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1" r:id="rId2"/>
    <p:sldId id="257" r:id="rId3"/>
    <p:sldId id="256" r:id="rId4"/>
    <p:sldId id="258" r:id="rId5"/>
    <p:sldId id="259" r:id="rId6"/>
    <p:sldId id="260" r:id="rId7"/>
  </p:sldIdLst>
  <p:sldSz cx="9144000" cy="5715000" type="screen16x1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9" d="100"/>
          <a:sy n="119" d="100"/>
        </p:scale>
        <p:origin x="1296" y="96"/>
      </p:cViewPr>
      <p:guideLst>
        <p:guide orient="horz" pos="180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5355"/>
            <a:ext cx="7772400" cy="1225021"/>
          </a:xfrm>
        </p:spPr>
        <p:txBody>
          <a:bodyPr/>
          <a:lstStyle/>
          <a:p>
            <a:r>
              <a:rPr lang="en-US"/>
              <a:t>Click to edit Master title style</a:t>
            </a:r>
            <a:endParaRPr lang="en-GB"/>
          </a:p>
        </p:txBody>
      </p:sp>
      <p:sp>
        <p:nvSpPr>
          <p:cNvPr id="3" name="Subtitle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10/08/2022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10/08/2022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90500"/>
            <a:ext cx="2057400" cy="40640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190500"/>
            <a:ext cx="6019800" cy="4064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10/08/2022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10/08/2022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672417"/>
            <a:ext cx="7772400" cy="1135063"/>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4411C76-7C46-49A6-8CCC-F7593824783C}" type="datetimeFigureOut">
              <a:rPr lang="en-GB" smtClean="0"/>
              <a:pPr/>
              <a:t>10/08/2022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94411C76-7C46-49A6-8CCC-F7593824783C}" type="datetimeFigureOut">
              <a:rPr lang="en-GB" smtClean="0"/>
              <a:pPr/>
              <a:t>10/08/2022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65"/>
            <a:ext cx="8229600" cy="9525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94411C76-7C46-49A6-8CCC-F7593824783C}" type="datetimeFigureOut">
              <a:rPr lang="en-GB" smtClean="0"/>
              <a:pPr/>
              <a:t>10/08/2022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94411C76-7C46-49A6-8CCC-F7593824783C}" type="datetimeFigureOut">
              <a:rPr lang="en-GB" smtClean="0"/>
              <a:pPr/>
              <a:t>10/08/2022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411C76-7C46-49A6-8CCC-F7593824783C}" type="datetimeFigureOut">
              <a:rPr lang="en-GB" smtClean="0"/>
              <a:pPr/>
              <a:t>10/08/2022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27542"/>
            <a:ext cx="3008313" cy="96837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411C76-7C46-49A6-8CCC-F7593824783C}" type="datetimeFigureOut">
              <a:rPr lang="en-GB" smtClean="0"/>
              <a:pPr/>
              <a:t>10/08/2022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411C76-7C46-49A6-8CCC-F7593824783C}" type="datetimeFigureOut">
              <a:rPr lang="en-GB" smtClean="0"/>
              <a:pPr/>
              <a:t>10/08/2022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94411C76-7C46-49A6-8CCC-F7593824783C}" type="datetimeFigureOut">
              <a:rPr lang="en-GB" smtClean="0"/>
              <a:pPr/>
              <a:t>10/08/2022</a:t>
            </a:fld>
            <a:endParaRPr lang="en-GB"/>
          </a:p>
        </p:txBody>
      </p:sp>
      <p:sp>
        <p:nvSpPr>
          <p:cNvPr id="5" name="Footer Placeholder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51EA623C-A570-4D74-B647-DE8706A4BE7E}"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picture containing text">
            <a:extLst>
              <a:ext uri="{FF2B5EF4-FFF2-40B4-BE49-F238E27FC236}">
                <a16:creationId xmlns:a16="http://schemas.microsoft.com/office/drawing/2014/main" id="{1E2168EC-C7FB-6CAA-33E2-6BA3F5F47F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7521" y="0"/>
            <a:ext cx="4040703" cy="5715000"/>
          </a:xfrm>
          <a:prstGeom prst="rect">
            <a:avLst/>
          </a:prstGeom>
        </p:spPr>
      </p:pic>
    </p:spTree>
    <p:extLst>
      <p:ext uri="{BB962C8B-B14F-4D97-AF65-F5344CB8AC3E}">
        <p14:creationId xmlns:p14="http://schemas.microsoft.com/office/powerpoint/2010/main" val="5132513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308759"/>
            <a:ext cx="8640960" cy="3277820"/>
          </a:xfrm>
          <a:prstGeom prst="rect">
            <a:avLst/>
          </a:prstGeom>
        </p:spPr>
        <p:txBody>
          <a:bodyPr wrap="square">
            <a:spAutoFit/>
          </a:bodyPr>
          <a:lstStyle/>
          <a:p>
            <a:pPr algn="ctr"/>
            <a:r>
              <a:rPr lang="en-GB" b="1" dirty="0">
                <a:cs typeface="Arial" pitchFamily="34" charset="0"/>
              </a:rPr>
              <a:t>International Union of Geological Sciences</a:t>
            </a:r>
          </a:p>
          <a:p>
            <a:pPr algn="ctr"/>
            <a:r>
              <a:rPr lang="en-GB" b="1" dirty="0">
                <a:cs typeface="Arial" pitchFamily="34" charset="0"/>
              </a:rPr>
              <a:t>Manual of Standard Methods</a:t>
            </a:r>
          </a:p>
          <a:p>
            <a:pPr algn="ctr"/>
            <a:r>
              <a:rPr lang="en-GB" b="1" dirty="0">
                <a:cs typeface="Arial" pitchFamily="34" charset="0"/>
              </a:rPr>
              <a:t>for</a:t>
            </a:r>
          </a:p>
          <a:p>
            <a:pPr algn="ctr"/>
            <a:r>
              <a:rPr lang="en-GB" b="1" dirty="0">
                <a:cs typeface="Arial" pitchFamily="34" charset="0"/>
              </a:rPr>
              <a:t>Establishing the Global Geochemical Reference Network</a:t>
            </a:r>
          </a:p>
          <a:p>
            <a:pPr algn="ctr"/>
            <a:endParaRPr lang="en-GB" dirty="0">
              <a:cs typeface="Arial" pitchFamily="34" charset="0"/>
            </a:endParaRPr>
          </a:p>
          <a:p>
            <a:pPr algn="ctr"/>
            <a:r>
              <a:rPr lang="en-GB" b="1" dirty="0">
                <a:cs typeface="Arial" pitchFamily="34" charset="0"/>
              </a:rPr>
              <a:t>Chapter 2 – Annexe 2.1</a:t>
            </a:r>
          </a:p>
          <a:p>
            <a:pPr algn="ctr"/>
            <a:endParaRPr lang="en-GB" dirty="0">
              <a:cs typeface="Arial" pitchFamily="34" charset="0"/>
            </a:endParaRPr>
          </a:p>
          <a:p>
            <a:pPr algn="ctr"/>
            <a:r>
              <a:rPr lang="en-GB" b="1" dirty="0">
                <a:cs typeface="Arial" pitchFamily="34" charset="0"/>
              </a:rPr>
              <a:t>Geodetic Levelling of Existing Geochemical Data Sets</a:t>
            </a:r>
          </a:p>
          <a:p>
            <a:pPr algn="ctr"/>
            <a:endParaRPr lang="en-GB" dirty="0">
              <a:cs typeface="Arial" pitchFamily="34" charset="0"/>
            </a:endParaRPr>
          </a:p>
          <a:p>
            <a:pPr algn="ctr"/>
            <a:r>
              <a:rPr lang="en-GB" dirty="0" err="1">
                <a:cs typeface="Arial" pitchFamily="34" charset="0"/>
              </a:rPr>
              <a:t>Michalis</a:t>
            </a:r>
            <a:r>
              <a:rPr lang="en-GB" dirty="0">
                <a:cs typeface="Arial" pitchFamily="34" charset="0"/>
              </a:rPr>
              <a:t> </a:t>
            </a:r>
            <a:r>
              <a:rPr lang="en-GB" dirty="0" err="1">
                <a:cs typeface="Arial" pitchFamily="34" charset="0"/>
              </a:rPr>
              <a:t>Salahoris</a:t>
            </a:r>
            <a:endParaRPr lang="en-GB" dirty="0">
              <a:cs typeface="Arial" pitchFamily="34" charset="0"/>
            </a:endParaRPr>
          </a:p>
          <a:p>
            <a:endParaRPr lang="en-GB" dirty="0">
              <a:cs typeface="Arial" pitchFamily="34" charset="0"/>
            </a:endParaRPr>
          </a:p>
          <a:p>
            <a:r>
              <a:rPr lang="en-GB" sz="900" dirty="0" err="1">
                <a:cs typeface="Arial" pitchFamily="34" charset="0"/>
              </a:rPr>
              <a:t>GeoSet</a:t>
            </a:r>
            <a:r>
              <a:rPr lang="en-GB" sz="900" dirty="0">
                <a:cs typeface="Arial" pitchFamily="34" charset="0"/>
              </a:rPr>
              <a:t> Ltd., 60 Cyprus Street, GR-156 69 </a:t>
            </a:r>
            <a:r>
              <a:rPr lang="en-GB" sz="900" dirty="0" err="1">
                <a:cs typeface="Arial" pitchFamily="34" charset="0"/>
              </a:rPr>
              <a:t>Papagos-Cholargos</a:t>
            </a:r>
            <a:r>
              <a:rPr lang="en-GB" sz="900" dirty="0">
                <a:cs typeface="Arial" pitchFamily="34" charset="0"/>
              </a:rPr>
              <a:t>, </a:t>
            </a:r>
            <a:r>
              <a:rPr lang="en-GB" sz="900" dirty="0" err="1">
                <a:cs typeface="Arial" pitchFamily="34" charset="0"/>
              </a:rPr>
              <a:t>Attiki</a:t>
            </a:r>
            <a:r>
              <a:rPr lang="en-GB" sz="900" dirty="0">
                <a:cs typeface="Arial" pitchFamily="34" charset="0"/>
              </a:rPr>
              <a:t>, Hellenic Republic</a:t>
            </a:r>
          </a:p>
        </p:txBody>
      </p:sp>
      <p:pic>
        <p:nvPicPr>
          <p:cNvPr id="6" name="Picture 5" descr="IUGS_Commission_GGB_logo_2016.gif"/>
          <p:cNvPicPr>
            <a:picLocks noChangeAspect="1"/>
          </p:cNvPicPr>
          <p:nvPr/>
        </p:nvPicPr>
        <p:blipFill>
          <a:blip r:embed="rId2" cstate="print"/>
          <a:stretch>
            <a:fillRect/>
          </a:stretch>
        </p:blipFill>
        <p:spPr>
          <a:xfrm>
            <a:off x="7452320" y="49308"/>
            <a:ext cx="1636364" cy="1080000"/>
          </a:xfrm>
          <a:prstGeom prst="rect">
            <a:avLst/>
          </a:prstGeom>
        </p:spPr>
      </p:pic>
      <p:pic>
        <p:nvPicPr>
          <p:cNvPr id="7" name="Picture 6" descr="60 IUGS-logo-high resolution.png"/>
          <p:cNvPicPr>
            <a:picLocks noChangeAspect="1"/>
          </p:cNvPicPr>
          <p:nvPr/>
        </p:nvPicPr>
        <p:blipFill>
          <a:blip r:embed="rId3" cstate="print"/>
          <a:stretch>
            <a:fillRect/>
          </a:stretch>
        </p:blipFill>
        <p:spPr>
          <a:xfrm>
            <a:off x="64196" y="49308"/>
            <a:ext cx="1771500" cy="1080000"/>
          </a:xfrm>
          <a:prstGeom prst="rect">
            <a:avLst/>
          </a:prstGeom>
        </p:spPr>
      </p:pic>
      <p:sp>
        <p:nvSpPr>
          <p:cNvPr id="8" name="Rectangle 7"/>
          <p:cNvSpPr/>
          <p:nvPr/>
        </p:nvSpPr>
        <p:spPr>
          <a:xfrm>
            <a:off x="179512" y="4957926"/>
            <a:ext cx="8784976" cy="707886"/>
          </a:xfrm>
          <a:prstGeom prst="rect">
            <a:avLst/>
          </a:prstGeom>
        </p:spPr>
        <p:txBody>
          <a:bodyPr wrap="square">
            <a:spAutoFit/>
          </a:bodyPr>
          <a:lstStyle/>
          <a:p>
            <a:r>
              <a:rPr lang="en-GB" sz="1000" dirty="0" err="1">
                <a:cs typeface="Arial" pitchFamily="34" charset="0"/>
              </a:rPr>
              <a:t>Salahoris</a:t>
            </a:r>
            <a:r>
              <a:rPr lang="en-GB" sz="1000" dirty="0">
                <a:cs typeface="Arial" pitchFamily="34" charset="0"/>
              </a:rPr>
              <a:t>, M., 2022. </a:t>
            </a:r>
            <a:r>
              <a:rPr lang="en-GB" sz="1000" i="1" dirty="0">
                <a:cs typeface="Arial" pitchFamily="34" charset="0"/>
              </a:rPr>
              <a:t>Geodetic Levelling of Existing Geochemical Data Sets</a:t>
            </a:r>
            <a:r>
              <a:rPr lang="en-GB" sz="1000" dirty="0">
                <a:cs typeface="Arial" pitchFamily="34" charset="0"/>
              </a:rPr>
              <a:t>. Annexe A2.1 in Chapter 2 In: Demetriades, A., Johnson, C.C., Smith, D.B., </a:t>
            </a:r>
            <a:r>
              <a:rPr lang="en-GB" sz="1000" dirty="0" err="1">
                <a:cs typeface="Arial" pitchFamily="34" charset="0"/>
              </a:rPr>
              <a:t>Ladenberger</a:t>
            </a:r>
            <a:r>
              <a:rPr lang="en-GB" sz="1000" dirty="0">
                <a:cs typeface="Arial" pitchFamily="34" charset="0"/>
              </a:rPr>
              <a:t>, A., </a:t>
            </a:r>
            <a:r>
              <a:rPr lang="en-GB" sz="1000" dirty="0" err="1">
                <a:cs typeface="Arial" pitchFamily="34" charset="0"/>
              </a:rPr>
              <a:t>Adánez</a:t>
            </a:r>
            <a:r>
              <a:rPr lang="en-GB" sz="1000" dirty="0">
                <a:cs typeface="Arial" pitchFamily="34" charset="0"/>
              </a:rPr>
              <a:t> </a:t>
            </a:r>
            <a:r>
              <a:rPr lang="en-GB" sz="1000" dirty="0" err="1">
                <a:cs typeface="Arial" pitchFamily="34" charset="0"/>
              </a:rPr>
              <a:t>Sanjuan</a:t>
            </a:r>
            <a:r>
              <a:rPr lang="en-GB" sz="1000" dirty="0">
                <a:cs typeface="Arial" pitchFamily="34" charset="0"/>
              </a:rPr>
              <a:t>, P., </a:t>
            </a:r>
            <a:r>
              <a:rPr lang="en-GB" sz="1000" dirty="0" err="1">
                <a:cs typeface="Arial" pitchFamily="34" charset="0"/>
              </a:rPr>
              <a:t>Argyraki</a:t>
            </a:r>
            <a:r>
              <a:rPr lang="en-GB" sz="1000" dirty="0">
                <a:cs typeface="Arial" pitchFamily="34" charset="0"/>
              </a:rPr>
              <a:t>, A., </a:t>
            </a:r>
            <a:r>
              <a:rPr lang="en-GB" sz="1000" dirty="0" err="1">
                <a:cs typeface="Arial" pitchFamily="34" charset="0"/>
              </a:rPr>
              <a:t>Stouraiti</a:t>
            </a:r>
            <a:r>
              <a:rPr lang="en-GB" sz="1000" dirty="0">
                <a:cs typeface="Arial" pitchFamily="34" charset="0"/>
              </a:rPr>
              <a:t>, C., </a:t>
            </a:r>
            <a:r>
              <a:rPr lang="en-GB" sz="1000" dirty="0" err="1">
                <a:cs typeface="Arial" pitchFamily="34" charset="0"/>
              </a:rPr>
              <a:t>Caritat</a:t>
            </a:r>
            <a:r>
              <a:rPr lang="en-GB" sz="1000" dirty="0">
                <a:cs typeface="Arial" pitchFamily="34" charset="0"/>
              </a:rPr>
              <a:t>, P. de, Knights, K.V., </a:t>
            </a:r>
            <a:r>
              <a:rPr lang="en-GB" sz="1000" dirty="0" err="1">
                <a:cs typeface="Arial" pitchFamily="34" charset="0"/>
              </a:rPr>
              <a:t>Prieto</a:t>
            </a:r>
            <a:r>
              <a:rPr lang="en-GB" sz="1000" dirty="0">
                <a:cs typeface="Arial" pitchFamily="34" charset="0"/>
              </a:rPr>
              <a:t> </a:t>
            </a:r>
            <a:r>
              <a:rPr lang="en-GB" sz="1000" dirty="0" err="1">
                <a:cs typeface="Arial" pitchFamily="34" charset="0"/>
              </a:rPr>
              <a:t>Rincón</a:t>
            </a:r>
            <a:r>
              <a:rPr lang="en-GB" sz="1000" dirty="0">
                <a:cs typeface="Arial" pitchFamily="34" charset="0"/>
              </a:rPr>
              <a:t>, G. &amp; </a:t>
            </a:r>
            <a:r>
              <a:rPr lang="en-GB" sz="1000" dirty="0" err="1">
                <a:cs typeface="Arial" pitchFamily="34" charset="0"/>
              </a:rPr>
              <a:t>Simubali</a:t>
            </a:r>
            <a:r>
              <a:rPr lang="en-GB" sz="1000" dirty="0">
                <a:cs typeface="Arial" pitchFamily="34" charset="0"/>
              </a:rPr>
              <a:t>, G.N. (Editors), International Union of Geological Sciences Manual of Standard Methods for Establishing the Global Geochemical Reference Network. IUGS Commission on Global Geochemical Baselines, Athens, Hellenic Republic, Special Publication, 2, 27−39.</a:t>
            </a:r>
          </a:p>
        </p:txBody>
      </p:sp>
      <p:sp>
        <p:nvSpPr>
          <p:cNvPr id="9" name="Rectangle 8"/>
          <p:cNvSpPr/>
          <p:nvPr/>
        </p:nvSpPr>
        <p:spPr>
          <a:xfrm>
            <a:off x="179512" y="4699511"/>
            <a:ext cx="8568952" cy="246221"/>
          </a:xfrm>
          <a:prstGeom prst="rect">
            <a:avLst/>
          </a:prstGeom>
        </p:spPr>
        <p:txBody>
          <a:bodyPr wrap="square">
            <a:spAutoFit/>
          </a:bodyPr>
          <a:lstStyle/>
          <a:p>
            <a:r>
              <a:rPr lang="en-GB" sz="1000" dirty="0">
                <a:cs typeface="Arial" pitchFamily="34" charset="0"/>
              </a:rPr>
              <a:t>It is recommended that reference to this part of the Manual should be made in the following way: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51520" y="5017740"/>
            <a:ext cx="8640960" cy="553998"/>
          </a:xfrm>
          <a:prstGeom prst="rect">
            <a:avLst/>
          </a:prstGeom>
        </p:spPr>
        <p:txBody>
          <a:bodyPr wrap="square">
            <a:spAutoFit/>
          </a:bodyPr>
          <a:lstStyle/>
          <a:p>
            <a:r>
              <a:rPr lang="en-GB" sz="1000" dirty="0">
                <a:latin typeface="Arial" pitchFamily="34" charset="0"/>
                <a:cs typeface="Arial" pitchFamily="34" charset="0"/>
              </a:rPr>
              <a:t>Figure </a:t>
            </a:r>
            <a:r>
              <a:rPr lang="en-GB" sz="1000" dirty="0">
                <a:cs typeface="Arial" pitchFamily="34" charset="0"/>
              </a:rPr>
              <a:t>A2.1.1</a:t>
            </a:r>
            <a:r>
              <a:rPr lang="en-GB" sz="1000" dirty="0">
                <a:latin typeface="Arial" pitchFamily="34" charset="0"/>
                <a:cs typeface="Arial" pitchFamily="34" charset="0"/>
              </a:rPr>
              <a:t> on page 31. The map shows the two Finnish 160x160 km GTN grid cells N34E09 and N34E10, and all neighbouring grid cells in Sweden and Norway, displaying with red triangles the 5 random reference points within each grid cell and their Ni concentrations in subsoil samples (see Table A2.1.1).</a:t>
            </a:r>
          </a:p>
        </p:txBody>
      </p:sp>
      <p:pic>
        <p:nvPicPr>
          <p:cNvPr id="7" name="Picture 6" descr="Fig_A2.1.1_Finland_Sweden_Norway_GTN_cells_&amp;_Ni_values.PNG"/>
          <p:cNvPicPr>
            <a:picLocks noChangeAspect="1"/>
          </p:cNvPicPr>
          <p:nvPr/>
        </p:nvPicPr>
        <p:blipFill>
          <a:blip r:embed="rId2" cstate="print"/>
          <a:stretch>
            <a:fillRect/>
          </a:stretch>
        </p:blipFill>
        <p:spPr>
          <a:xfrm>
            <a:off x="1307576" y="193204"/>
            <a:ext cx="6508809" cy="474883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51520" y="5193694"/>
            <a:ext cx="8640960" cy="246221"/>
          </a:xfrm>
          <a:prstGeom prst="rect">
            <a:avLst/>
          </a:prstGeom>
        </p:spPr>
        <p:txBody>
          <a:bodyPr wrap="square">
            <a:spAutoFit/>
          </a:bodyPr>
          <a:lstStyle/>
          <a:p>
            <a:r>
              <a:rPr lang="en-GB" sz="1000" dirty="0">
                <a:cs typeface="Arial" pitchFamily="34" charset="0"/>
              </a:rPr>
              <a:t>Figure A2.1.2 on page 33. The map shows the TIN created using the 5 random points in GTN grid cells N34E09 and N34E10, Finland (see Tables A2.1.1 to A2.1.3).</a:t>
            </a:r>
          </a:p>
        </p:txBody>
      </p:sp>
      <p:pic>
        <p:nvPicPr>
          <p:cNvPr id="7" name="Picture 6" descr="Fig_A2.1.2_Finland TIN of GTN 5 points_HR.jpg"/>
          <p:cNvPicPr>
            <a:picLocks noChangeAspect="1"/>
          </p:cNvPicPr>
          <p:nvPr/>
        </p:nvPicPr>
        <p:blipFill>
          <a:blip r:embed="rId2" cstate="print"/>
          <a:srcRect l="2744" t="3381" r="1853" b="4641"/>
          <a:stretch>
            <a:fillRect/>
          </a:stretch>
        </p:blipFill>
        <p:spPr>
          <a:xfrm>
            <a:off x="755576" y="0"/>
            <a:ext cx="7704856" cy="525658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ig_A2.1.3_Finland samples with normilized values_HR.jpg"/>
          <p:cNvPicPr>
            <a:picLocks noChangeAspect="1"/>
          </p:cNvPicPr>
          <p:nvPr/>
        </p:nvPicPr>
        <p:blipFill>
          <a:blip r:embed="rId2" cstate="print"/>
          <a:srcRect l="2744" t="3381" r="1853" b="4641"/>
          <a:stretch>
            <a:fillRect/>
          </a:stretch>
        </p:blipFill>
        <p:spPr>
          <a:xfrm>
            <a:off x="827584" y="121196"/>
            <a:ext cx="7488832" cy="5109203"/>
          </a:xfrm>
          <a:prstGeom prst="rect">
            <a:avLst/>
          </a:prstGeom>
        </p:spPr>
      </p:pic>
      <p:sp>
        <p:nvSpPr>
          <p:cNvPr id="7" name="Rectangle 6"/>
          <p:cNvSpPr/>
          <p:nvPr/>
        </p:nvSpPr>
        <p:spPr>
          <a:xfrm>
            <a:off x="107504" y="5161756"/>
            <a:ext cx="8928992" cy="400110"/>
          </a:xfrm>
          <a:prstGeom prst="rect">
            <a:avLst/>
          </a:prstGeom>
        </p:spPr>
        <p:txBody>
          <a:bodyPr wrap="square">
            <a:spAutoFit/>
          </a:bodyPr>
          <a:lstStyle/>
          <a:p>
            <a:r>
              <a:rPr lang="en-GB" sz="1000" dirty="0">
                <a:cs typeface="Arial" pitchFamily="34" charset="0"/>
              </a:rPr>
              <a:t>Figure A2.1.3 on page 33. Sample points with levelled (normalised) values. Positive values (red) when the point regional geochemical survey Ni concentration values are greater than the reference plane elevation at each point, and negative values (blue) when they are smaller (see Tables A2.1.1 to A2.1.3).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4873724"/>
            <a:ext cx="8640960" cy="553998"/>
          </a:xfrm>
          <a:prstGeom prst="rect">
            <a:avLst/>
          </a:prstGeom>
        </p:spPr>
        <p:txBody>
          <a:bodyPr wrap="square">
            <a:spAutoFit/>
          </a:bodyPr>
          <a:lstStyle/>
          <a:p>
            <a:r>
              <a:rPr lang="en-GB" sz="1000" dirty="0">
                <a:cs typeface="Arial" pitchFamily="34" charset="0"/>
              </a:rPr>
              <a:t>Figure A2.1.4 on page 38. Delaunay triangles procedure for levelling existing geochemical results with respect to the values of a reference data set. The black and red lines show the Delaunay triangles formed when all 5 random points in the Finnish and adjoining Swedish GTN grid cells are used. The superimposed red lines show the selection of the 5 random points within GTN grid cells N43E09 and N43E10 and a few points in the perimeter. See also Figure A2.1.3.</a:t>
            </a:r>
          </a:p>
        </p:txBody>
      </p:sp>
      <p:pic>
        <p:nvPicPr>
          <p:cNvPr id="5" name="Picture 4" descr="Fig_A2.1.4_TriangulationEffect.jpg"/>
          <p:cNvPicPr>
            <a:picLocks noChangeAspect="1"/>
          </p:cNvPicPr>
          <p:nvPr/>
        </p:nvPicPr>
        <p:blipFill>
          <a:blip r:embed="rId2" cstate="print"/>
          <a:stretch>
            <a:fillRect/>
          </a:stretch>
        </p:blipFill>
        <p:spPr>
          <a:xfrm>
            <a:off x="1415024" y="48128"/>
            <a:ext cx="6325328" cy="4801716"/>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422</TotalTime>
  <Words>413</Words>
  <Application>Microsoft Office PowerPoint</Application>
  <PresentationFormat>On-screen Show (16:10)</PresentationFormat>
  <Paragraphs>18</Paragraphs>
  <Slides>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vt:i4>
      </vt:variant>
    </vt:vector>
  </HeadingPairs>
  <TitlesOfParts>
    <vt:vector size="9"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Alecos Demetriades</dc:creator>
  <cp:lastModifiedBy>Alecos Demetriades</cp:lastModifiedBy>
  <cp:revision>42</cp:revision>
  <dcterms:created xsi:type="dcterms:W3CDTF">2022-06-25T09:26:52Z</dcterms:created>
  <dcterms:modified xsi:type="dcterms:W3CDTF">2022-08-10T09:58:26Z</dcterms:modified>
</cp:coreProperties>
</file>