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6" r:id="rId4"/>
    <p:sldId id="258" r:id="rId5"/>
    <p:sldId id="259" r:id="rId6"/>
    <p:sldId id="260" r:id="rId7"/>
    <p:sldId id="264" r:id="rId8"/>
    <p:sldId id="265" r:id="rId9"/>
    <p:sldId id="266" r:id="rId10"/>
    <p:sldId id="263" r:id="rId11"/>
    <p:sldId id="262" r:id="rId12"/>
    <p:sldId id="267" r:id="rId13"/>
  </p:sldIdLst>
  <p:sldSz cx="9144000" cy="5715000" type="screen16x1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90" y="81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11C76-7C46-49A6-8CCC-F7593824783C}" type="datetimeFigureOut">
              <a:rPr lang="en-GB" smtClean="0"/>
              <a:pPr/>
              <a:t>24/08/2022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A623C-A570-4D74-B647-DE8706A4BE7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A1AEBC6-0934-561B-78DC-223A14188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648" y="0"/>
            <a:ext cx="404070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3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4496261"/>
            <a:ext cx="8640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cs typeface="Arial" pitchFamily="34" charset="0"/>
              </a:rPr>
              <a:t>Figure A2.2.6 on page 55. X-Y plots of hot aqua regia extractable Ni concentrations of FOREGS GTN Hellenic versus regional Hellenic regional stream sediment results. The red and blue lines in </a:t>
            </a:r>
            <a:r>
              <a:rPr lang="en-GB" sz="1400" b="1" dirty="0">
                <a:cs typeface="Arial" pitchFamily="34" charset="0"/>
              </a:rPr>
              <a:t>(a)</a:t>
            </a:r>
            <a:r>
              <a:rPr lang="en-GB" sz="1400" dirty="0">
                <a:cs typeface="Arial" pitchFamily="34" charset="0"/>
              </a:rPr>
              <a:t> Indicate the 45-degree diagonal and the linear correlation, respectively, and the green line in </a:t>
            </a:r>
            <a:r>
              <a:rPr lang="en-GB" sz="1400" b="1" dirty="0">
                <a:cs typeface="Arial" pitchFamily="34" charset="0"/>
              </a:rPr>
              <a:t>(b)</a:t>
            </a:r>
            <a:r>
              <a:rPr lang="en-GB" sz="1400" dirty="0">
                <a:cs typeface="Arial" pitchFamily="34" charset="0"/>
              </a:rPr>
              <a:t> Shows the linear correlation after levelling the Hellenic Ni stream sediment results. Plotted by Alecos Demetriades (IGME/IUGS-CGGB) with Golden Software’s </a:t>
            </a:r>
            <a:r>
              <a:rPr lang="en-GB" sz="1400" dirty="0" err="1">
                <a:cs typeface="Arial" pitchFamily="34" charset="0"/>
              </a:rPr>
              <a:t>Grapher</a:t>
            </a:r>
            <a:r>
              <a:rPr lang="en-GB" sz="1400" baseline="30000" dirty="0" err="1">
                <a:cs typeface="Arial" pitchFamily="34" charset="0"/>
              </a:rPr>
              <a:t>TM</a:t>
            </a:r>
            <a:r>
              <a:rPr lang="en-GB" sz="1400" dirty="0">
                <a:cs typeface="Arial" pitchFamily="34" charset="0"/>
              </a:rPr>
              <a:t> v20.</a:t>
            </a:r>
          </a:p>
        </p:txBody>
      </p:sp>
      <p:pic>
        <p:nvPicPr>
          <p:cNvPr id="5" name="Picture 4" descr="Fig_A2.2.6a_Hellas_Ni-FOREGS_vs_Ni_Hellas_AR_STSD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4" y="86501"/>
            <a:ext cx="4320000" cy="4355175"/>
          </a:xfrm>
          <a:prstGeom prst="rect">
            <a:avLst/>
          </a:prstGeom>
        </p:spPr>
      </p:pic>
      <p:pic>
        <p:nvPicPr>
          <p:cNvPr id="6" name="Picture 5" descr="Fig_A2.2.6b_Hellas_Ni-FOREGS_vs_Ni_Hellas_AR_STSD_Levelled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86501"/>
            <a:ext cx="4320000" cy="43551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20" y="1561356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cs typeface="Arial" pitchFamily="34" charset="0"/>
              </a:rPr>
              <a:t>Figure A2.2.7  on page 58. X-Y plot of aqua regia extractable Ni of FOREGS GTN versus Hellenic reconnaissance stream sediment results. The graph shows</a:t>
            </a:r>
          </a:p>
          <a:p>
            <a:endParaRPr lang="en-GB" dirty="0">
              <a:cs typeface="Arial" pitchFamily="34" charset="0"/>
            </a:endParaRPr>
          </a:p>
          <a:p>
            <a:pPr marL="400050" indent="-400050">
              <a:buAutoNum type="romanLcParenBoth"/>
            </a:pPr>
            <a:r>
              <a:rPr lang="en-GB" dirty="0">
                <a:cs typeface="Arial" pitchFamily="34" charset="0"/>
              </a:rPr>
              <a:t>The original Ni pair data points (cyan dots and blue regression line). </a:t>
            </a:r>
          </a:p>
          <a:p>
            <a:pPr marL="400050" indent="-400050">
              <a:buAutoNum type="romanLcParenBoth"/>
            </a:pPr>
            <a:r>
              <a:rPr lang="en-GB" dirty="0">
                <a:cs typeface="Arial" pitchFamily="34" charset="0"/>
              </a:rPr>
              <a:t>The parametric levelling Ni pair data points (green dots and green regression line), and </a:t>
            </a:r>
          </a:p>
          <a:p>
            <a:pPr marL="400050" indent="-400050">
              <a:buAutoNum type="romanLcParenBoth"/>
            </a:pPr>
            <a:r>
              <a:rPr lang="en-GB" dirty="0">
                <a:cs typeface="Arial" pitchFamily="34" charset="0"/>
              </a:rPr>
              <a:t>The reduced major axis pair data points (red dots and red regression line). </a:t>
            </a:r>
          </a:p>
          <a:p>
            <a:endParaRPr lang="en-GB" dirty="0">
              <a:cs typeface="Arial" pitchFamily="34" charset="0"/>
            </a:endParaRPr>
          </a:p>
          <a:p>
            <a:r>
              <a:rPr lang="en-GB" dirty="0">
                <a:cs typeface="Arial" pitchFamily="34" charset="0"/>
              </a:rPr>
              <a:t>Plotted by Alecos Demetriades (IGME/IUGS-CGGB) with Golden Software’s </a:t>
            </a:r>
            <a:r>
              <a:rPr lang="en-GB" dirty="0" err="1">
                <a:cs typeface="Arial" pitchFamily="34" charset="0"/>
              </a:rPr>
              <a:t>Grapher</a:t>
            </a:r>
            <a:r>
              <a:rPr lang="en-GB" baseline="30000" dirty="0" err="1">
                <a:cs typeface="Arial" pitchFamily="34" charset="0"/>
              </a:rPr>
              <a:t>TM</a:t>
            </a:r>
            <a:r>
              <a:rPr lang="en-GB" dirty="0">
                <a:cs typeface="Arial" pitchFamily="34" charset="0"/>
              </a:rPr>
              <a:t> v20.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252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cs typeface="Arial" pitchFamily="34" charset="0"/>
              </a:rPr>
              <a:t>CAPTION OF NEXT SLIDE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_A2.2.7_Hellas_Ni-FOREGS_vs_Ni_Hellas_RMAxis_STSD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707"/>
            <a:ext cx="9144000" cy="55815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308759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cs typeface="Arial" pitchFamily="34" charset="0"/>
              </a:rPr>
              <a:t>International Union of Geological Sciences</a:t>
            </a:r>
          </a:p>
          <a:p>
            <a:pPr algn="ctr"/>
            <a:r>
              <a:rPr lang="en-GB" b="1" dirty="0">
                <a:cs typeface="Arial" pitchFamily="34" charset="0"/>
              </a:rPr>
              <a:t>Manual of Standard Methods</a:t>
            </a:r>
          </a:p>
          <a:p>
            <a:pPr algn="ctr"/>
            <a:r>
              <a:rPr lang="en-GB" b="1" dirty="0">
                <a:cs typeface="Arial" pitchFamily="34" charset="0"/>
              </a:rPr>
              <a:t>for</a:t>
            </a:r>
          </a:p>
          <a:p>
            <a:pPr algn="ctr"/>
            <a:r>
              <a:rPr lang="en-GB" b="1" dirty="0">
                <a:cs typeface="Arial" pitchFamily="34" charset="0"/>
              </a:rPr>
              <a:t>Establishing the Global Geochemical Reference Network</a:t>
            </a:r>
          </a:p>
          <a:p>
            <a:pPr algn="ctr"/>
            <a:endParaRPr lang="en-GB" dirty="0">
              <a:cs typeface="Arial" pitchFamily="34" charset="0"/>
            </a:endParaRPr>
          </a:p>
          <a:p>
            <a:pPr algn="ctr"/>
            <a:r>
              <a:rPr lang="en-GB" b="1" dirty="0">
                <a:cs typeface="Arial" pitchFamily="34" charset="0"/>
              </a:rPr>
              <a:t>Annexe A2.2</a:t>
            </a:r>
          </a:p>
          <a:p>
            <a:pPr algn="ctr"/>
            <a:endParaRPr lang="en-GB" b="1" dirty="0">
              <a:cs typeface="Arial" pitchFamily="34" charset="0"/>
            </a:endParaRPr>
          </a:p>
          <a:p>
            <a:pPr algn="ctr"/>
            <a:r>
              <a:rPr lang="en-GB" b="1" dirty="0">
                <a:cs typeface="Arial" pitchFamily="34" charset="0"/>
              </a:rPr>
              <a:t>Parametric Levelling of Existing Geochemical Data Sets</a:t>
            </a:r>
          </a:p>
          <a:p>
            <a:pPr algn="ctr"/>
            <a:endParaRPr lang="en-GB" dirty="0">
              <a:cs typeface="Arial" pitchFamily="34" charset="0"/>
            </a:endParaRPr>
          </a:p>
          <a:p>
            <a:pPr algn="ctr"/>
            <a:r>
              <a:rPr lang="en-GB" dirty="0">
                <a:cs typeface="Arial" pitchFamily="34" charset="0"/>
              </a:rPr>
              <a:t>Alecos Demetriades</a:t>
            </a:r>
            <a:r>
              <a:rPr lang="en-GB" baseline="30000" dirty="0">
                <a:cs typeface="Arial" pitchFamily="34" charset="0"/>
              </a:rPr>
              <a:t>1,6</a:t>
            </a:r>
            <a:r>
              <a:rPr lang="en-GB" dirty="0">
                <a:cs typeface="Arial" pitchFamily="34" charset="0"/>
              </a:rPr>
              <a:t>, Christopher C. Johnson</a:t>
            </a:r>
            <a:r>
              <a:rPr lang="en-GB" baseline="30000" dirty="0">
                <a:cs typeface="Arial" pitchFamily="34" charset="0"/>
              </a:rPr>
              <a:t>2,6</a:t>
            </a:r>
            <a:r>
              <a:rPr lang="en-GB" dirty="0">
                <a:cs typeface="Arial" pitchFamily="34" charset="0"/>
              </a:rPr>
              <a:t>,  </a:t>
            </a:r>
            <a:r>
              <a:rPr lang="en-GB" dirty="0" err="1">
                <a:cs typeface="Arial" pitchFamily="34" charset="0"/>
              </a:rPr>
              <a:t>Timo</a:t>
            </a:r>
            <a:r>
              <a:rPr lang="en-GB" dirty="0">
                <a:cs typeface="Arial" pitchFamily="34" charset="0"/>
              </a:rPr>
              <a:t> Tarvainen</a:t>
            </a:r>
            <a:r>
              <a:rPr lang="en-GB" baseline="30000" dirty="0">
                <a:cs typeface="Arial" pitchFamily="34" charset="0"/>
              </a:rPr>
              <a:t>3,6</a:t>
            </a:r>
            <a:r>
              <a:rPr lang="en-GB" dirty="0">
                <a:cs typeface="Arial" pitchFamily="34" charset="0"/>
              </a:rPr>
              <a:t>,</a:t>
            </a:r>
          </a:p>
          <a:p>
            <a:pPr algn="ctr"/>
            <a:r>
              <a:rPr lang="en-GB" dirty="0">
                <a:cs typeface="Arial" pitchFamily="34" charset="0"/>
              </a:rPr>
              <a:t>Manfred  Birke</a:t>
            </a:r>
            <a:r>
              <a:rPr lang="en-GB" baseline="30000" dirty="0">
                <a:cs typeface="Arial" pitchFamily="34" charset="0"/>
              </a:rPr>
              <a:t>4,6</a:t>
            </a:r>
            <a:r>
              <a:rPr lang="en-GB" dirty="0">
                <a:cs typeface="Arial" pitchFamily="34" charset="0"/>
              </a:rPr>
              <a:t>, David B. Smith</a:t>
            </a:r>
            <a:r>
              <a:rPr lang="en-GB" baseline="30000" dirty="0">
                <a:cs typeface="Arial" pitchFamily="34" charset="0"/>
              </a:rPr>
              <a:t>4</a:t>
            </a:r>
            <a:r>
              <a:rPr lang="en-GB" dirty="0">
                <a:cs typeface="Arial" pitchFamily="34" charset="0"/>
              </a:rPr>
              <a:t>, Maria </a:t>
            </a:r>
            <a:r>
              <a:rPr lang="en-GB" dirty="0" err="1">
                <a:cs typeface="Arial" pitchFamily="34" charset="0"/>
              </a:rPr>
              <a:t>João</a:t>
            </a:r>
            <a:r>
              <a:rPr lang="en-GB" dirty="0">
                <a:cs typeface="Arial" pitchFamily="34" charset="0"/>
              </a:rPr>
              <a:t> Batista</a:t>
            </a:r>
            <a:r>
              <a:rPr lang="en-GB" baseline="30000" dirty="0">
                <a:cs typeface="Arial" pitchFamily="34" charset="0"/>
              </a:rPr>
              <a:t>5,6</a:t>
            </a:r>
          </a:p>
          <a:p>
            <a:endParaRPr lang="en-GB" sz="1200" dirty="0">
              <a:cs typeface="Arial" pitchFamily="34" charset="0"/>
            </a:endParaRPr>
          </a:p>
          <a:p>
            <a:r>
              <a:rPr lang="en-GB" sz="1000" baseline="30000" dirty="0">
                <a:cs typeface="Arial" pitchFamily="34" charset="0"/>
              </a:rPr>
              <a:t>1</a:t>
            </a:r>
            <a:r>
              <a:rPr lang="en-GB" sz="1000" dirty="0">
                <a:cs typeface="Arial" pitchFamily="34" charset="0"/>
              </a:rPr>
              <a:t> Institute of Geology and Mineral Exploration, Athens, Hellenic Republic</a:t>
            </a:r>
          </a:p>
          <a:p>
            <a:r>
              <a:rPr lang="en-GB" sz="1000" baseline="30000" dirty="0">
                <a:cs typeface="Arial" pitchFamily="34" charset="0"/>
              </a:rPr>
              <a:t>2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GeoElementary</a:t>
            </a:r>
            <a:r>
              <a:rPr lang="en-GB" sz="1000" dirty="0">
                <a:cs typeface="Arial" pitchFamily="34" charset="0"/>
              </a:rPr>
              <a:t>, Derby, United Kingdom</a:t>
            </a:r>
          </a:p>
          <a:p>
            <a:r>
              <a:rPr lang="en-GB" sz="1000" baseline="30000" dirty="0">
                <a:cs typeface="Arial" pitchFamily="34" charset="0"/>
              </a:rPr>
              <a:t>3</a:t>
            </a:r>
            <a:r>
              <a:rPr lang="en-GB" sz="1000" dirty="0">
                <a:cs typeface="Arial" pitchFamily="34" charset="0"/>
              </a:rPr>
              <a:t> Geological Survey of Finland, Espoo, Finland</a:t>
            </a:r>
          </a:p>
          <a:p>
            <a:r>
              <a:rPr lang="en-GB" sz="1000" baseline="30000" dirty="0">
                <a:cs typeface="Arial" pitchFamily="34" charset="0"/>
              </a:rPr>
              <a:t>4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Bundesanstalt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für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Geowissenschaften</a:t>
            </a:r>
            <a:r>
              <a:rPr lang="en-GB" sz="1000" dirty="0">
                <a:cs typeface="Arial" pitchFamily="34" charset="0"/>
              </a:rPr>
              <a:t> und </a:t>
            </a:r>
            <a:r>
              <a:rPr lang="en-GB" sz="1000" dirty="0" err="1">
                <a:cs typeface="Arial" pitchFamily="34" charset="0"/>
              </a:rPr>
              <a:t>Rohstoffe</a:t>
            </a:r>
            <a:r>
              <a:rPr lang="en-GB" sz="1000" dirty="0">
                <a:cs typeface="Arial" pitchFamily="34" charset="0"/>
              </a:rPr>
              <a:t>, Hannover, Germany</a:t>
            </a:r>
          </a:p>
          <a:p>
            <a:r>
              <a:rPr lang="en-GB" sz="1000" baseline="30000" dirty="0">
                <a:cs typeface="Arial" pitchFamily="34" charset="0"/>
              </a:rPr>
              <a:t>5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Laboratório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Nacional</a:t>
            </a:r>
            <a:r>
              <a:rPr lang="en-GB" sz="1000" dirty="0">
                <a:cs typeface="Arial" pitchFamily="34" charset="0"/>
              </a:rPr>
              <a:t> de </a:t>
            </a:r>
            <a:r>
              <a:rPr lang="en-GB" sz="1000" dirty="0" err="1">
                <a:cs typeface="Arial" pitchFamily="34" charset="0"/>
              </a:rPr>
              <a:t>Energia</a:t>
            </a:r>
            <a:r>
              <a:rPr lang="en-GB" sz="1000" dirty="0">
                <a:cs typeface="Arial" pitchFamily="34" charset="0"/>
              </a:rPr>
              <a:t> e </a:t>
            </a:r>
            <a:r>
              <a:rPr lang="en-GB" sz="1000" dirty="0" err="1">
                <a:cs typeface="Arial" pitchFamily="34" charset="0"/>
              </a:rPr>
              <a:t>Geologia</a:t>
            </a:r>
            <a:r>
              <a:rPr lang="en-GB" sz="1000" dirty="0">
                <a:cs typeface="Arial" pitchFamily="34" charset="0"/>
              </a:rPr>
              <a:t>, </a:t>
            </a:r>
            <a:r>
              <a:rPr lang="en-GB" sz="1000" dirty="0" err="1">
                <a:cs typeface="Arial" pitchFamily="34" charset="0"/>
              </a:rPr>
              <a:t>Amadora</a:t>
            </a:r>
            <a:r>
              <a:rPr lang="en-GB" sz="1000" dirty="0">
                <a:cs typeface="Arial" pitchFamily="34" charset="0"/>
              </a:rPr>
              <a:t>, Portugal</a:t>
            </a:r>
          </a:p>
          <a:p>
            <a:r>
              <a:rPr lang="en-GB" sz="1000" baseline="30000" dirty="0">
                <a:cs typeface="Arial" pitchFamily="34" charset="0"/>
              </a:rPr>
              <a:t>6</a:t>
            </a:r>
            <a:r>
              <a:rPr lang="en-GB" sz="1000" dirty="0">
                <a:cs typeface="Arial" pitchFamily="34" charset="0"/>
              </a:rPr>
              <a:t> IUGS Commission on Global Geochemical Baselines</a:t>
            </a:r>
            <a:endParaRPr lang="en-GB" sz="1200" dirty="0">
              <a:cs typeface="Arial" pitchFamily="34" charset="0"/>
            </a:endParaRPr>
          </a:p>
        </p:txBody>
      </p:sp>
      <p:pic>
        <p:nvPicPr>
          <p:cNvPr id="6" name="Picture 5" descr="IUGS_Commission_GGB_logo_20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2320" y="49308"/>
            <a:ext cx="1636364" cy="1080000"/>
          </a:xfrm>
          <a:prstGeom prst="rect">
            <a:avLst/>
          </a:prstGeom>
        </p:spPr>
      </p:pic>
      <p:pic>
        <p:nvPicPr>
          <p:cNvPr id="7" name="Picture 6" descr="60 IUGS-logo-high resolu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96" y="49308"/>
            <a:ext cx="1771500" cy="1080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9512" y="4957926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cs typeface="Arial" pitchFamily="34" charset="0"/>
              </a:rPr>
              <a:t>Demetriades, A., Johnson, C.C., </a:t>
            </a:r>
            <a:r>
              <a:rPr lang="en-GB" sz="1000" dirty="0" err="1">
                <a:cs typeface="Arial" pitchFamily="34" charset="0"/>
              </a:rPr>
              <a:t>Tarvainen</a:t>
            </a:r>
            <a:r>
              <a:rPr lang="en-GB" sz="1000" dirty="0">
                <a:cs typeface="Arial" pitchFamily="34" charset="0"/>
              </a:rPr>
              <a:t>, T., </a:t>
            </a:r>
            <a:r>
              <a:rPr lang="en-GB" sz="1000" dirty="0" err="1">
                <a:cs typeface="Arial" pitchFamily="34" charset="0"/>
              </a:rPr>
              <a:t>Birke</a:t>
            </a:r>
            <a:r>
              <a:rPr lang="en-GB" sz="1000" dirty="0">
                <a:cs typeface="Arial" pitchFamily="34" charset="0"/>
              </a:rPr>
              <a:t>, B., Smith, D.B. &amp; Batista, M.J., 2022. Parametric Levelling of Existing Geochemical Data Sets. Annexe A2.2 in Chapter 2 In: Demetriades, A., Johnson, C.C., Smith, D.B., </a:t>
            </a:r>
            <a:r>
              <a:rPr lang="en-GB" sz="1000" dirty="0" err="1">
                <a:cs typeface="Arial" pitchFamily="34" charset="0"/>
              </a:rPr>
              <a:t>Ladenberger</a:t>
            </a:r>
            <a:r>
              <a:rPr lang="en-GB" sz="1000" dirty="0">
                <a:cs typeface="Arial" pitchFamily="34" charset="0"/>
              </a:rPr>
              <a:t>, A., </a:t>
            </a:r>
            <a:r>
              <a:rPr lang="en-GB" sz="1000" dirty="0" err="1">
                <a:cs typeface="Arial" pitchFamily="34" charset="0"/>
              </a:rPr>
              <a:t>Adánez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Sanjuan</a:t>
            </a:r>
            <a:r>
              <a:rPr lang="en-GB" sz="1000" dirty="0">
                <a:cs typeface="Arial" pitchFamily="34" charset="0"/>
              </a:rPr>
              <a:t>, P., </a:t>
            </a:r>
            <a:r>
              <a:rPr lang="en-GB" sz="1000" dirty="0" err="1">
                <a:cs typeface="Arial" pitchFamily="34" charset="0"/>
              </a:rPr>
              <a:t>Argyraki</a:t>
            </a:r>
            <a:r>
              <a:rPr lang="en-GB" sz="1000" dirty="0">
                <a:cs typeface="Arial" pitchFamily="34" charset="0"/>
              </a:rPr>
              <a:t>, A., </a:t>
            </a:r>
            <a:r>
              <a:rPr lang="en-GB" sz="1000" dirty="0" err="1">
                <a:cs typeface="Arial" pitchFamily="34" charset="0"/>
              </a:rPr>
              <a:t>Stouraiti</a:t>
            </a:r>
            <a:r>
              <a:rPr lang="en-GB" sz="1000" dirty="0">
                <a:cs typeface="Arial" pitchFamily="34" charset="0"/>
              </a:rPr>
              <a:t>, C., </a:t>
            </a:r>
            <a:r>
              <a:rPr lang="en-GB" sz="1000" dirty="0" err="1">
                <a:cs typeface="Arial" pitchFamily="34" charset="0"/>
              </a:rPr>
              <a:t>Caritat</a:t>
            </a:r>
            <a:r>
              <a:rPr lang="en-GB" sz="1000" dirty="0">
                <a:cs typeface="Arial" pitchFamily="34" charset="0"/>
              </a:rPr>
              <a:t>, P. de, Knights, K.V., </a:t>
            </a:r>
            <a:r>
              <a:rPr lang="en-GB" sz="1000" dirty="0" err="1">
                <a:cs typeface="Arial" pitchFamily="34" charset="0"/>
              </a:rPr>
              <a:t>Prieto</a:t>
            </a:r>
            <a:r>
              <a:rPr lang="en-GB" sz="1000" dirty="0">
                <a:cs typeface="Arial" pitchFamily="34" charset="0"/>
              </a:rPr>
              <a:t> </a:t>
            </a:r>
            <a:r>
              <a:rPr lang="en-GB" sz="1000" dirty="0" err="1">
                <a:cs typeface="Arial" pitchFamily="34" charset="0"/>
              </a:rPr>
              <a:t>Rincón</a:t>
            </a:r>
            <a:r>
              <a:rPr lang="en-GB" sz="1000" dirty="0">
                <a:cs typeface="Arial" pitchFamily="34" charset="0"/>
              </a:rPr>
              <a:t>, G. &amp; </a:t>
            </a:r>
            <a:r>
              <a:rPr lang="en-GB" sz="1000" dirty="0" err="1">
                <a:cs typeface="Arial" pitchFamily="34" charset="0"/>
              </a:rPr>
              <a:t>Simubali</a:t>
            </a:r>
            <a:r>
              <a:rPr lang="en-GB" sz="1000" dirty="0">
                <a:cs typeface="Arial" pitchFamily="34" charset="0"/>
              </a:rPr>
              <a:t>, G.N. (Editors), International Union of Geological Sciences Manual of Standard Methods for Establishing the Global Geochemical Reference Network. IUGS Commission on Global Geochemical Baselines, Athens, Hellenic Republic, Special Publication, 2, 41−59.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9512" y="4699511"/>
            <a:ext cx="856895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cs typeface="Arial" pitchFamily="34" charset="0"/>
              </a:rPr>
              <a:t>It is recommended that reference to this part of the Manual should be made in the following way: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_A2.2.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800" y="122717"/>
            <a:ext cx="2520000" cy="2446751"/>
          </a:xfrm>
          <a:prstGeom prst="rect">
            <a:avLst/>
          </a:prstGeom>
        </p:spPr>
      </p:pic>
      <p:pic>
        <p:nvPicPr>
          <p:cNvPr id="7" name="Picture 6" descr="Fig_A2.2.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2048" y="122717"/>
            <a:ext cx="2520000" cy="2446751"/>
          </a:xfrm>
          <a:prstGeom prst="rect">
            <a:avLst/>
          </a:prstGeom>
        </p:spPr>
      </p:pic>
      <p:pic>
        <p:nvPicPr>
          <p:cNvPr id="8" name="Picture 7" descr="Fig_A2.2.1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488" y="122717"/>
            <a:ext cx="2520000" cy="2446751"/>
          </a:xfrm>
          <a:prstGeom prst="rect">
            <a:avLst/>
          </a:prstGeom>
        </p:spPr>
      </p:pic>
      <p:pic>
        <p:nvPicPr>
          <p:cNvPr id="9" name="Picture 8" descr="Fig_A2.2.1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960" y="2570989"/>
            <a:ext cx="2520000" cy="2446751"/>
          </a:xfrm>
          <a:prstGeom prst="rect">
            <a:avLst/>
          </a:prstGeom>
        </p:spPr>
      </p:pic>
      <p:pic>
        <p:nvPicPr>
          <p:cNvPr id="10" name="Picture 9" descr="Fig_A2.2.1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312" y="2569468"/>
            <a:ext cx="2520000" cy="244675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520" y="4993860"/>
            <a:ext cx="8640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cs typeface="Arial" pitchFamily="34" charset="0"/>
              </a:rPr>
              <a:t>Figure A2.2.1 on page 46. Various situations that may occur in parametric levelling: </a:t>
            </a:r>
            <a:r>
              <a:rPr lang="en-GB" sz="1000" b="1" dirty="0">
                <a:cs typeface="Arial" pitchFamily="34" charset="0"/>
              </a:rPr>
              <a:t>(a)</a:t>
            </a:r>
            <a:r>
              <a:rPr lang="en-GB" sz="1000" dirty="0">
                <a:cs typeface="Arial" pitchFamily="34" charset="0"/>
              </a:rPr>
              <a:t> No levelling needed. </a:t>
            </a:r>
            <a:r>
              <a:rPr lang="en-GB" sz="1000" b="1" dirty="0">
                <a:cs typeface="Arial" pitchFamily="34" charset="0"/>
              </a:rPr>
              <a:t>(b)</a:t>
            </a:r>
            <a:r>
              <a:rPr lang="en-GB" sz="1000" dirty="0">
                <a:cs typeface="Arial" pitchFamily="34" charset="0"/>
              </a:rPr>
              <a:t> Shift. </a:t>
            </a:r>
            <a:r>
              <a:rPr lang="en-GB" sz="1000" b="1" dirty="0">
                <a:cs typeface="Arial" pitchFamily="34" charset="0"/>
              </a:rPr>
              <a:t>(c)</a:t>
            </a:r>
            <a:r>
              <a:rPr lang="en-GB" sz="1000" dirty="0">
                <a:cs typeface="Arial" pitchFamily="34" charset="0"/>
              </a:rPr>
              <a:t> Multiplier. </a:t>
            </a:r>
            <a:r>
              <a:rPr lang="en-GB" sz="1000" b="1" dirty="0">
                <a:cs typeface="Arial" pitchFamily="34" charset="0"/>
              </a:rPr>
              <a:t>(d)</a:t>
            </a:r>
            <a:r>
              <a:rPr lang="en-GB" sz="1000" dirty="0">
                <a:cs typeface="Arial" pitchFamily="34" charset="0"/>
              </a:rPr>
              <a:t> Both shift and multiplier required, and </a:t>
            </a:r>
            <a:r>
              <a:rPr lang="en-GB" sz="1000" b="1" dirty="0">
                <a:cs typeface="Arial" pitchFamily="34" charset="0"/>
              </a:rPr>
              <a:t>(e)</a:t>
            </a:r>
            <a:r>
              <a:rPr lang="en-GB" sz="1000" dirty="0">
                <a:cs typeface="Arial" pitchFamily="34" charset="0"/>
              </a:rPr>
              <a:t> Parametric levelling impossible (From Darnley et al., 1995, Fig. 8-3, p.76, modified and redrawn by Alecos Demetriades, Hellenic Institute of Geology and Mineral Exploration (IGME) &amp; IUGS Commission on Global Geochemical Baselines (IUGS-CGGB) with Golden Software’s </a:t>
            </a:r>
            <a:r>
              <a:rPr lang="en-GB" sz="1000" dirty="0" err="1">
                <a:cs typeface="Arial" pitchFamily="34" charset="0"/>
              </a:rPr>
              <a:t>Grapher</a:t>
            </a:r>
            <a:r>
              <a:rPr lang="en-GB" sz="1000" baseline="30000" dirty="0" err="1">
                <a:cs typeface="Arial" pitchFamily="34" charset="0"/>
              </a:rPr>
              <a:t>TM</a:t>
            </a:r>
            <a:r>
              <a:rPr lang="en-GB" sz="1000" dirty="0">
                <a:cs typeface="Arial" pitchFamily="34" charset="0"/>
              </a:rPr>
              <a:t> v20.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1520" y="4413780"/>
            <a:ext cx="8640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cs typeface="Arial" pitchFamily="34" charset="0"/>
              </a:rPr>
              <a:t>Figure A2.2.2 on page 48. X-Y plots of hot aqua regia extractable Ni results of FOREGS Finland GTN subsoil versus regional subsoil (till) samples, determined in both cases by ICP-AES on the &lt;2 mm grain size fraction. The red and blue lines in </a:t>
            </a:r>
            <a:r>
              <a:rPr lang="en-GB" sz="1400" b="1" dirty="0">
                <a:cs typeface="Arial" pitchFamily="34" charset="0"/>
              </a:rPr>
              <a:t>(a)</a:t>
            </a:r>
            <a:r>
              <a:rPr lang="en-GB" sz="1400" dirty="0">
                <a:cs typeface="Arial" pitchFamily="34" charset="0"/>
              </a:rPr>
              <a:t> Indicate the 45 degree diagonal and the linear correlation, respectively, and the green line in </a:t>
            </a:r>
            <a:r>
              <a:rPr lang="en-GB" sz="1400" b="1" dirty="0">
                <a:cs typeface="Arial" pitchFamily="34" charset="0"/>
              </a:rPr>
              <a:t>(b)</a:t>
            </a:r>
            <a:r>
              <a:rPr lang="en-GB" sz="1400" dirty="0">
                <a:cs typeface="Arial" pitchFamily="34" charset="0"/>
              </a:rPr>
              <a:t> Shows the linear correlation after levelling the Finnish Ni regional subsoil results. Plotted by Alecos Demetriades (IGME/IUGS-CGGB) with Golden Software’s </a:t>
            </a:r>
            <a:r>
              <a:rPr lang="en-GB" sz="1400" dirty="0" err="1">
                <a:cs typeface="Arial" pitchFamily="34" charset="0"/>
              </a:rPr>
              <a:t>Grapher</a:t>
            </a:r>
            <a:r>
              <a:rPr lang="en-GB" sz="1400" baseline="30000" dirty="0" err="1">
                <a:cs typeface="Arial" pitchFamily="34" charset="0"/>
              </a:rPr>
              <a:t>TM</a:t>
            </a:r>
            <a:r>
              <a:rPr lang="en-GB" sz="1400" dirty="0">
                <a:cs typeface="Arial" pitchFamily="34" charset="0"/>
              </a:rPr>
              <a:t> v20.</a:t>
            </a:r>
          </a:p>
        </p:txBody>
      </p:sp>
      <p:pic>
        <p:nvPicPr>
          <p:cNvPr id="8" name="Picture 7" descr="Fig_A2.2.2a_Finland_Ni-FOREGS_vs_Ni_Finland_AR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4" y="121196"/>
            <a:ext cx="4320000" cy="4292584"/>
          </a:xfrm>
          <a:prstGeom prst="rect">
            <a:avLst/>
          </a:prstGeom>
        </p:spPr>
      </p:pic>
      <p:pic>
        <p:nvPicPr>
          <p:cNvPr id="9" name="Picture 8" descr="Fig_A2.2.2b_Finland_Ni-FOREGS_vs_Ni_Finland_AR_near_samples_levelled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29396"/>
            <a:ext cx="4320000" cy="42925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4369668"/>
            <a:ext cx="8640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cs typeface="Arial" pitchFamily="34" charset="0"/>
              </a:rPr>
              <a:t>Figure A2.2.3 on page 49. X-Y plots of hot aqua regia extractable Zn results of FOREGS GTN German versus German stream sediment samples, determined by ICP-AES and flameless AAS on the &lt;0.150 and &lt;0.200 mm grain size fractions, respectively. The red and blue lines in </a:t>
            </a:r>
            <a:r>
              <a:rPr lang="en-GB" sz="1400" b="1" dirty="0">
                <a:cs typeface="Arial" pitchFamily="34" charset="0"/>
              </a:rPr>
              <a:t>(a)</a:t>
            </a:r>
            <a:r>
              <a:rPr lang="en-GB" sz="1400" dirty="0">
                <a:cs typeface="Arial" pitchFamily="34" charset="0"/>
              </a:rPr>
              <a:t> Indicate the 45-degree diagonal and the linear correlation, respectively, and the green line in </a:t>
            </a:r>
            <a:r>
              <a:rPr lang="en-GB" sz="1400" b="1" dirty="0">
                <a:cs typeface="Arial" pitchFamily="34" charset="0"/>
              </a:rPr>
              <a:t>(b)</a:t>
            </a:r>
            <a:r>
              <a:rPr lang="en-GB" sz="1400" dirty="0">
                <a:cs typeface="Arial" pitchFamily="34" charset="0"/>
              </a:rPr>
              <a:t> Shows the linear correlation after levelling the German Zn stream sediment results. Plotted by Alecos Demetriades (IGME/IUGS-CGGB) with Golden Software’s </a:t>
            </a:r>
            <a:r>
              <a:rPr lang="en-GB" sz="1400" dirty="0" err="1">
                <a:cs typeface="Arial" pitchFamily="34" charset="0"/>
              </a:rPr>
              <a:t>Grapher</a:t>
            </a:r>
            <a:r>
              <a:rPr lang="en-GB" sz="1400" baseline="30000" dirty="0" err="1">
                <a:cs typeface="Arial" pitchFamily="34" charset="0"/>
              </a:rPr>
              <a:t>TM</a:t>
            </a:r>
            <a:r>
              <a:rPr lang="en-GB" sz="1400" dirty="0">
                <a:cs typeface="Arial" pitchFamily="34" charset="0"/>
              </a:rPr>
              <a:t> v20.</a:t>
            </a:r>
          </a:p>
        </p:txBody>
      </p:sp>
      <p:pic>
        <p:nvPicPr>
          <p:cNvPr id="7" name="Picture 6" descr="Fig_A2.2.3a_Gernany_Zn-FOREGS_vs_Zn_Germany_AR_ICPAES-AAS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6" y="121196"/>
            <a:ext cx="4320000" cy="4241907"/>
          </a:xfrm>
          <a:prstGeom prst="rect">
            <a:avLst/>
          </a:prstGeom>
        </p:spPr>
      </p:pic>
      <p:pic>
        <p:nvPicPr>
          <p:cNvPr id="8" name="Picture 7" descr="Fig_A2.2.3b_Gernany_Zn-FOREGS_vs_Zn_Germany_AR_Levelled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2136" y="121196"/>
            <a:ext cx="4320000" cy="42419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51520" y="4513684"/>
            <a:ext cx="8640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cs typeface="Arial" pitchFamily="34" charset="0"/>
              </a:rPr>
              <a:t>Figure A2.2.4 on page 51. X-Y plots of hot aqua regia extractable Co concentrations of FOREGS GTN Hellenic versus Hellenic reconnaissance stream sediment results. The red and blue lines in </a:t>
            </a:r>
            <a:r>
              <a:rPr lang="en-GB" sz="1400" b="1" dirty="0">
                <a:cs typeface="Arial" pitchFamily="34" charset="0"/>
              </a:rPr>
              <a:t>(a)</a:t>
            </a:r>
            <a:r>
              <a:rPr lang="en-GB" sz="1400" dirty="0">
                <a:cs typeface="Arial" pitchFamily="34" charset="0"/>
              </a:rPr>
              <a:t> Indicate the 45-degree diagonal and the linear correlation, respectively, and the green line in </a:t>
            </a:r>
            <a:r>
              <a:rPr lang="en-GB" sz="1400" b="1" dirty="0">
                <a:cs typeface="Arial" pitchFamily="34" charset="0"/>
              </a:rPr>
              <a:t>(b)</a:t>
            </a:r>
            <a:r>
              <a:rPr lang="en-GB" sz="1400" dirty="0">
                <a:cs typeface="Arial" pitchFamily="34" charset="0"/>
              </a:rPr>
              <a:t> shows the linear correlation after levelling the Hellenic Co stream sediment results. Plotted by Alecos Demetriades (IGME/IUGS-CGGB) with Golden Software’s </a:t>
            </a:r>
            <a:r>
              <a:rPr lang="en-GB" sz="1400" dirty="0" err="1">
                <a:cs typeface="Arial" pitchFamily="34" charset="0"/>
              </a:rPr>
              <a:t>Grapher</a:t>
            </a:r>
            <a:r>
              <a:rPr lang="en-GB" sz="1400" baseline="30000" dirty="0" err="1">
                <a:cs typeface="Arial" pitchFamily="34" charset="0"/>
              </a:rPr>
              <a:t>TM</a:t>
            </a:r>
            <a:r>
              <a:rPr lang="en-GB" sz="1400" dirty="0">
                <a:cs typeface="Arial" pitchFamily="34" charset="0"/>
              </a:rPr>
              <a:t> v20.</a:t>
            </a:r>
          </a:p>
        </p:txBody>
      </p:sp>
      <p:pic>
        <p:nvPicPr>
          <p:cNvPr id="9" name="Picture 8" descr="Fig_A2.2.4a_Hellas_Co-FOREGS_vs_Co_Hellas_AR_STSD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00" y="193204"/>
            <a:ext cx="4320000" cy="4293209"/>
          </a:xfrm>
          <a:prstGeom prst="rect">
            <a:avLst/>
          </a:prstGeom>
        </p:spPr>
      </p:pic>
      <p:pic>
        <p:nvPicPr>
          <p:cNvPr id="10" name="Picture 9" descr="Fig_A2.2.4b_Hellas_Co-FOREGS_vs_Co_Hellas_AR_STSD_Levelled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93204"/>
            <a:ext cx="4320000" cy="42932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20" y="4342373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cs typeface="Arial" pitchFamily="34" charset="0"/>
              </a:rPr>
              <a:t>Figure A2.2.5 on page 53. X-Y plots of total X-ray fluorescence results of </a:t>
            </a:r>
            <a:r>
              <a:rPr lang="en-GB" sz="1600" b="1" dirty="0">
                <a:cs typeface="Arial" pitchFamily="34" charset="0"/>
              </a:rPr>
              <a:t>(a)</a:t>
            </a:r>
            <a:r>
              <a:rPr lang="en-GB" sz="1600" dirty="0">
                <a:cs typeface="Arial" pitchFamily="34" charset="0"/>
              </a:rPr>
              <a:t> </a:t>
            </a:r>
            <a:r>
              <a:rPr lang="en-GB" sz="1600" dirty="0" err="1">
                <a:cs typeface="Arial" pitchFamily="34" charset="0"/>
              </a:rPr>
              <a:t>Ba</a:t>
            </a:r>
            <a:r>
              <a:rPr lang="en-GB" sz="1600" dirty="0">
                <a:cs typeface="Arial" pitchFamily="34" charset="0"/>
              </a:rPr>
              <a:t> concentrations in subsoil samples (N=14), and </a:t>
            </a:r>
            <a:r>
              <a:rPr lang="en-GB" sz="1600" b="1" dirty="0">
                <a:cs typeface="Arial" pitchFamily="34" charset="0"/>
              </a:rPr>
              <a:t>(b)</a:t>
            </a:r>
            <a:r>
              <a:rPr lang="en-GB" sz="1600" dirty="0">
                <a:cs typeface="Arial" pitchFamily="34" charset="0"/>
              </a:rPr>
              <a:t> </a:t>
            </a:r>
            <a:r>
              <a:rPr lang="en-GB" sz="1600" dirty="0" err="1">
                <a:cs typeface="Arial" pitchFamily="34" charset="0"/>
              </a:rPr>
              <a:t>Ba</a:t>
            </a:r>
            <a:r>
              <a:rPr lang="en-GB" sz="1600" dirty="0">
                <a:cs typeface="Arial" pitchFamily="34" charset="0"/>
              </a:rPr>
              <a:t> contents in stream sediment samples (N=12) of the FOREGS GTN and United Kingdom surveys, respectively. The red line indicates the 45-degree diagonal. Plotted by Alecos Demetriades (IGME/IUGS-CGGB) with Golden Software’s </a:t>
            </a:r>
            <a:r>
              <a:rPr lang="en-GB" sz="1600" dirty="0" err="1">
                <a:cs typeface="Arial" pitchFamily="34" charset="0"/>
              </a:rPr>
              <a:t>Grapher</a:t>
            </a:r>
            <a:r>
              <a:rPr lang="en-GB" sz="1600" baseline="30000" dirty="0" err="1">
                <a:cs typeface="Arial" pitchFamily="34" charset="0"/>
              </a:rPr>
              <a:t>TM</a:t>
            </a:r>
            <a:r>
              <a:rPr lang="en-GB" sz="1600" dirty="0">
                <a:cs typeface="Arial" pitchFamily="34" charset="0"/>
              </a:rPr>
              <a:t> v20 </a:t>
            </a:r>
            <a:r>
              <a:rPr lang="en-GB" sz="1600" dirty="0">
                <a:solidFill>
                  <a:srgbClr val="FF0000"/>
                </a:solidFill>
                <a:cs typeface="Arial" pitchFamily="34" charset="0"/>
              </a:rPr>
              <a:t>…..Continued….</a:t>
            </a:r>
          </a:p>
        </p:txBody>
      </p:sp>
      <p:pic>
        <p:nvPicPr>
          <p:cNvPr id="6" name="Picture 5" descr="Fig_A2.2.5a_UK_Ba-FOREGS_vs_Ba_UK_subsoil_XRF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00" y="126827"/>
            <a:ext cx="4320000" cy="4098825"/>
          </a:xfrm>
          <a:prstGeom prst="rect">
            <a:avLst/>
          </a:prstGeom>
        </p:spPr>
      </p:pic>
      <p:pic>
        <p:nvPicPr>
          <p:cNvPr id="8" name="Picture 7" descr="Fig_A2.2.5b_UK_Ba-FOREGS_vs_Ba_UK_STSD_XRF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496" y="128070"/>
            <a:ext cx="4320000" cy="4098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4342373"/>
            <a:ext cx="864096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500" dirty="0">
                <a:solidFill>
                  <a:srgbClr val="0000CC"/>
                </a:solidFill>
                <a:cs typeface="Arial" pitchFamily="34" charset="0"/>
              </a:rPr>
              <a:t>….Continued…..</a:t>
            </a:r>
            <a:r>
              <a:rPr lang="en-GB" sz="1500" dirty="0">
                <a:cs typeface="Arial" pitchFamily="34" charset="0"/>
              </a:rPr>
              <a:t>Figure A2.2.5 on page 53. X-Y plots of total X-ray fluorescence results of </a:t>
            </a:r>
            <a:r>
              <a:rPr lang="en-GB" sz="1500" b="1" dirty="0">
                <a:cs typeface="Arial" pitchFamily="34" charset="0"/>
              </a:rPr>
              <a:t>(c)</a:t>
            </a:r>
            <a:r>
              <a:rPr lang="en-GB" sz="1500" dirty="0">
                <a:cs typeface="Arial" pitchFamily="34" charset="0"/>
              </a:rPr>
              <a:t> Cr concentrations in subsoil samples (N=14), and </a:t>
            </a:r>
            <a:r>
              <a:rPr lang="en-GB" sz="1500" b="1" dirty="0">
                <a:cs typeface="Arial" pitchFamily="34" charset="0"/>
              </a:rPr>
              <a:t>(d)</a:t>
            </a:r>
            <a:r>
              <a:rPr lang="en-GB" sz="1500" dirty="0">
                <a:cs typeface="Arial" pitchFamily="34" charset="0"/>
              </a:rPr>
              <a:t> Cr contents in stream sediment samples (N=12) of the FOREGS GTN and United Kingdom surveys, respectively. The red line indicates the 45-degree diagonal; the blue line in (c &amp; d) displays the linear relationship. Plotted by Alecos Demetriades (IGME/IUGS-CGGB) with Golden Software’s </a:t>
            </a:r>
            <a:r>
              <a:rPr lang="en-GB" sz="1500" dirty="0" err="1">
                <a:cs typeface="Arial" pitchFamily="34" charset="0"/>
              </a:rPr>
              <a:t>Grapher</a:t>
            </a:r>
            <a:r>
              <a:rPr lang="en-GB" sz="1500" baseline="30000" dirty="0" err="1">
                <a:cs typeface="Arial" pitchFamily="34" charset="0"/>
              </a:rPr>
              <a:t>TM</a:t>
            </a:r>
            <a:r>
              <a:rPr lang="en-GB" sz="1500" dirty="0">
                <a:cs typeface="Arial" pitchFamily="34" charset="0"/>
              </a:rPr>
              <a:t> v20 </a:t>
            </a:r>
            <a:r>
              <a:rPr lang="en-GB" sz="1500" dirty="0">
                <a:solidFill>
                  <a:srgbClr val="FF0000"/>
                </a:solidFill>
                <a:cs typeface="Arial" pitchFamily="34" charset="0"/>
              </a:rPr>
              <a:t>…..Continued…..</a:t>
            </a:r>
          </a:p>
        </p:txBody>
      </p:sp>
      <p:pic>
        <p:nvPicPr>
          <p:cNvPr id="9" name="Picture 8" descr="Fig_A2.2.5c_UK_Cr-FOREGS_vs_Cr_UK_subsoil_XRF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4" y="175951"/>
            <a:ext cx="4320000" cy="4193717"/>
          </a:xfrm>
          <a:prstGeom prst="rect">
            <a:avLst/>
          </a:prstGeom>
        </p:spPr>
      </p:pic>
      <p:pic>
        <p:nvPicPr>
          <p:cNvPr id="10" name="Picture 9" descr="Fig_A2.2.5d_UK_Cr-FOREGS_vs_Cr_UK_STSD_XRF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75951"/>
            <a:ext cx="4320000" cy="41937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20" y="4441676"/>
            <a:ext cx="86409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00" dirty="0">
                <a:solidFill>
                  <a:srgbClr val="0000CC"/>
                </a:solidFill>
                <a:cs typeface="Arial" pitchFamily="34" charset="0"/>
              </a:rPr>
              <a:t>…..Continued….</a:t>
            </a:r>
            <a:r>
              <a:rPr lang="en-GB" sz="1300" dirty="0">
                <a:cs typeface="Arial" pitchFamily="34" charset="0"/>
              </a:rPr>
              <a:t>Figure A2.2.5 on page 53. X-Y plots of total X-ray fluorescence results of </a:t>
            </a:r>
            <a:r>
              <a:rPr lang="en-GB" sz="1300" b="1" dirty="0">
                <a:cs typeface="Arial" pitchFamily="34" charset="0"/>
              </a:rPr>
              <a:t>(e)</a:t>
            </a:r>
            <a:r>
              <a:rPr lang="en-GB" sz="1300" dirty="0">
                <a:cs typeface="Arial" pitchFamily="34" charset="0"/>
              </a:rPr>
              <a:t> Cr concentrations in subsoil samples (N=14), and </a:t>
            </a:r>
            <a:r>
              <a:rPr lang="en-GB" sz="1300" b="1" dirty="0">
                <a:cs typeface="Arial" pitchFamily="34" charset="0"/>
              </a:rPr>
              <a:t>(f)</a:t>
            </a:r>
            <a:r>
              <a:rPr lang="en-GB" sz="1300" dirty="0">
                <a:cs typeface="Arial" pitchFamily="34" charset="0"/>
              </a:rPr>
              <a:t> Cr contents in stream sediment samples (N=12) of the FOREGS GTN and United Kingdom surveys, respectively. The blue line displays the linear relationship; the green line the levelled linear correlation, and the red arrow lines indicate the direction of levelling with respect to the original linear correlation. Plotted by Alecos Demetriades (IGME/IUGS-CGGB) with Golden Software’s </a:t>
            </a:r>
            <a:r>
              <a:rPr lang="en-GB" sz="1300" dirty="0" err="1">
                <a:cs typeface="Arial" pitchFamily="34" charset="0"/>
              </a:rPr>
              <a:t>Grapher</a:t>
            </a:r>
            <a:r>
              <a:rPr lang="en-GB" sz="1300" baseline="30000" dirty="0" err="1">
                <a:cs typeface="Arial" pitchFamily="34" charset="0"/>
              </a:rPr>
              <a:t>TM</a:t>
            </a:r>
            <a:r>
              <a:rPr lang="en-GB" sz="1300" dirty="0">
                <a:cs typeface="Arial" pitchFamily="34" charset="0"/>
              </a:rPr>
              <a:t> v20.</a:t>
            </a:r>
          </a:p>
        </p:txBody>
      </p:sp>
      <p:pic>
        <p:nvPicPr>
          <p:cNvPr id="11" name="Picture 10" descr="Fig_A2.2.5e_UK_Cr-FOREGS_vs_Cr_UK_subsoil_XRF_Levelled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4" y="247959"/>
            <a:ext cx="4320000" cy="4193717"/>
          </a:xfrm>
          <a:prstGeom prst="rect">
            <a:avLst/>
          </a:prstGeom>
        </p:spPr>
      </p:pic>
      <p:pic>
        <p:nvPicPr>
          <p:cNvPr id="12" name="Picture 11" descr="Fig_A2.2.5f_UK_Cr-FOREGS_vs_Cr_UK_STSD_XRF_Levelled.e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47959"/>
            <a:ext cx="4320000" cy="41937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1099</Words>
  <Application>Microsoft Office PowerPoint</Application>
  <PresentationFormat>On-screen Show (16:10)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Alecos Demetriades</dc:creator>
  <cp:lastModifiedBy>Alecos Demetriades</cp:lastModifiedBy>
  <cp:revision>33</cp:revision>
  <dcterms:created xsi:type="dcterms:W3CDTF">2022-06-25T09:26:52Z</dcterms:created>
  <dcterms:modified xsi:type="dcterms:W3CDTF">2022-08-24T21:14:02Z</dcterms:modified>
</cp:coreProperties>
</file>