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338" r:id="rId2"/>
    <p:sldId id="257" r:id="rId3"/>
    <p:sldId id="264" r:id="rId4"/>
    <p:sldId id="301" r:id="rId5"/>
    <p:sldId id="339" r:id="rId6"/>
  </p:sldIdLst>
  <p:sldSz cx="9144000" cy="5715000" type="screen16x1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7" d="100"/>
          <a:sy n="77" d="100"/>
        </p:scale>
        <p:origin x="108" y="870"/>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en-GB"/>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29/08/2022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29/08/2022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29/08/2022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29/08/2022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411C76-7C46-49A6-8CCC-F7593824783C}" type="datetimeFigureOut">
              <a:rPr lang="en-GB" smtClean="0"/>
              <a:pPr/>
              <a:t>29/08/2022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4411C76-7C46-49A6-8CCC-F7593824783C}" type="datetimeFigureOut">
              <a:rPr lang="en-GB" smtClean="0"/>
              <a:pPr/>
              <a:t>29/08/2022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4411C76-7C46-49A6-8CCC-F7593824783C}" type="datetimeFigureOut">
              <a:rPr lang="en-GB" smtClean="0"/>
              <a:pPr/>
              <a:t>29/08/2022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4411C76-7C46-49A6-8CCC-F7593824783C}" type="datetimeFigureOut">
              <a:rPr lang="en-GB" smtClean="0"/>
              <a:pPr/>
              <a:t>29/08/2022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11C76-7C46-49A6-8CCC-F7593824783C}" type="datetimeFigureOut">
              <a:rPr lang="en-GB" smtClean="0"/>
              <a:pPr/>
              <a:t>29/08/2022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29/08/2022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29/08/2022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94411C76-7C46-49A6-8CCC-F7593824783C}" type="datetimeFigureOut">
              <a:rPr lang="en-GB" smtClean="0"/>
              <a:pPr/>
              <a:t>29/08/2022</a:t>
            </a:fld>
            <a:endParaRPr lang="en-GB" dirty="0"/>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1EA623C-A570-4D74-B647-DE8706A4BE7E}"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CE96E628-344A-C43C-1171-4E156C3FCA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1648" y="0"/>
            <a:ext cx="4040703" cy="5715000"/>
          </a:xfrm>
          <a:prstGeom prst="rect">
            <a:avLst/>
          </a:prstGeom>
        </p:spPr>
      </p:pic>
    </p:spTree>
    <p:extLst>
      <p:ext uri="{BB962C8B-B14F-4D97-AF65-F5344CB8AC3E}">
        <p14:creationId xmlns:p14="http://schemas.microsoft.com/office/powerpoint/2010/main" val="4239710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08759"/>
            <a:ext cx="8640960" cy="5078313"/>
          </a:xfrm>
          <a:prstGeom prst="rect">
            <a:avLst/>
          </a:prstGeom>
        </p:spPr>
        <p:txBody>
          <a:bodyPr wrap="square">
            <a:spAutoFit/>
          </a:bodyPr>
          <a:lstStyle/>
          <a:p>
            <a:pPr algn="ctr"/>
            <a:r>
              <a:rPr lang="en-GB" b="1" dirty="0">
                <a:cs typeface="Arial" pitchFamily="34" charset="0"/>
              </a:rPr>
              <a:t>International Union of Geological Sciences</a:t>
            </a:r>
          </a:p>
          <a:p>
            <a:pPr algn="ctr"/>
            <a:r>
              <a:rPr lang="en-GB" b="1" dirty="0">
                <a:cs typeface="Arial" pitchFamily="34" charset="0"/>
              </a:rPr>
              <a:t>Manual of Standard Methods</a:t>
            </a:r>
          </a:p>
          <a:p>
            <a:pPr algn="ctr"/>
            <a:r>
              <a:rPr lang="en-GB" b="1" dirty="0">
                <a:cs typeface="Arial" pitchFamily="34" charset="0"/>
              </a:rPr>
              <a:t>for</a:t>
            </a:r>
          </a:p>
          <a:p>
            <a:pPr algn="ctr"/>
            <a:r>
              <a:rPr lang="en-GB" b="1" dirty="0">
                <a:cs typeface="Arial" pitchFamily="34" charset="0"/>
              </a:rPr>
              <a:t>Establishing the Global Geochemical Reference Network</a:t>
            </a:r>
          </a:p>
          <a:p>
            <a:pPr algn="ctr"/>
            <a:endParaRPr lang="en-GB" dirty="0">
              <a:cs typeface="Arial" pitchFamily="34" charset="0"/>
            </a:endParaRPr>
          </a:p>
          <a:p>
            <a:pPr algn="ctr"/>
            <a:r>
              <a:rPr lang="en-GB" b="1" dirty="0">
                <a:cs typeface="Arial" pitchFamily="34" charset="0"/>
              </a:rPr>
              <a:t>Chapter 10</a:t>
            </a:r>
          </a:p>
          <a:p>
            <a:pPr algn="ctr"/>
            <a:endParaRPr lang="en-GB" dirty="0">
              <a:cs typeface="Arial" pitchFamily="34" charset="0"/>
            </a:endParaRPr>
          </a:p>
          <a:p>
            <a:pPr algn="ctr"/>
            <a:r>
              <a:rPr lang="en-GB" b="1" dirty="0">
                <a:cs typeface="Arial" pitchFamily="34" charset="0"/>
              </a:rPr>
              <a:t>Project Management</a:t>
            </a:r>
          </a:p>
          <a:p>
            <a:pPr algn="ctr"/>
            <a:endParaRPr lang="en-GB" dirty="0">
              <a:cs typeface="Arial" pitchFamily="34" charset="0"/>
            </a:endParaRPr>
          </a:p>
          <a:p>
            <a:pPr algn="ctr"/>
            <a:r>
              <a:rPr lang="en-GB" sz="1800" b="0" i="0" u="none" strike="noStrike" baseline="0" dirty="0">
                <a:solidFill>
                  <a:srgbClr val="000000"/>
                </a:solidFill>
                <a:latin typeface="Times New Roman" panose="02020603050405020304" pitchFamily="18" charset="0"/>
              </a:rPr>
              <a:t>Alecos Demetriades</a:t>
            </a:r>
            <a:r>
              <a:rPr lang="en-GB" sz="1800" b="0" i="0" u="none" strike="noStrike" baseline="30000" dirty="0">
                <a:solidFill>
                  <a:srgbClr val="000000"/>
                </a:solidFill>
                <a:latin typeface="Times New Roman" panose="02020603050405020304" pitchFamily="18" charset="0"/>
              </a:rPr>
              <a:t>1,9</a:t>
            </a:r>
            <a:r>
              <a:rPr lang="en-GB" sz="1800" b="0" i="0" u="none" strike="noStrike" baseline="0" dirty="0">
                <a:solidFill>
                  <a:srgbClr val="000000"/>
                </a:solidFill>
                <a:latin typeface="Times New Roman" panose="02020603050405020304" pitchFamily="18" charset="0"/>
              </a:rPr>
              <a:t>, Christopher C. Johnson</a:t>
            </a:r>
            <a:r>
              <a:rPr lang="en-GB" sz="1800" b="0" i="0" u="none" strike="noStrike" baseline="30000" dirty="0">
                <a:solidFill>
                  <a:srgbClr val="000000"/>
                </a:solidFill>
                <a:latin typeface="Times New Roman" panose="02020603050405020304" pitchFamily="18" charset="0"/>
              </a:rPr>
              <a:t>2,9</a:t>
            </a:r>
            <a:r>
              <a:rPr lang="en-GB" sz="1800" b="0" i="0" u="none" strike="noStrike" baseline="0" dirty="0">
                <a:solidFill>
                  <a:srgbClr val="000000"/>
                </a:solidFill>
                <a:latin typeface="Times New Roman" panose="02020603050405020304" pitchFamily="18" charset="0"/>
              </a:rPr>
              <a:t>, David B. Smith</a:t>
            </a:r>
            <a:r>
              <a:rPr lang="en-GB" sz="1800" b="0" i="0" u="none" strike="noStrike" baseline="30000" dirty="0">
                <a:solidFill>
                  <a:srgbClr val="000000"/>
                </a:solidFill>
                <a:latin typeface="Times New Roman" panose="02020603050405020304" pitchFamily="18" charset="0"/>
              </a:rPr>
              <a:t>9</a:t>
            </a:r>
            <a:r>
              <a:rPr lang="en-GB" sz="1800" b="0" i="0" u="none" strike="noStrike" baseline="0" dirty="0">
                <a:solidFill>
                  <a:srgbClr val="000000"/>
                </a:solidFill>
                <a:latin typeface="Times New Roman" panose="02020603050405020304" pitchFamily="18" charset="0"/>
              </a:rPr>
              <a:t>, Anna Ladenberger</a:t>
            </a:r>
            <a:r>
              <a:rPr lang="en-GB" sz="1800" b="0" i="0" u="none" strike="noStrike" baseline="30000" dirty="0">
                <a:solidFill>
                  <a:srgbClr val="000000"/>
                </a:solidFill>
                <a:latin typeface="Times New Roman" panose="02020603050405020304" pitchFamily="18" charset="0"/>
              </a:rPr>
              <a:t>3,9</a:t>
            </a:r>
            <a:r>
              <a:rPr lang="en-GB" sz="1800" b="0" i="0" u="none" strike="noStrike" baseline="0" dirty="0">
                <a:solidFill>
                  <a:srgbClr val="000000"/>
                </a:solidFill>
                <a:latin typeface="Times New Roman" panose="02020603050405020304" pitchFamily="18" charset="0"/>
              </a:rPr>
              <a:t>, </a:t>
            </a:r>
          </a:p>
          <a:p>
            <a:pPr algn="ctr"/>
            <a:r>
              <a:rPr lang="en-GB" sz="1800" b="0" i="0" u="none" strike="noStrike" baseline="0" dirty="0">
                <a:solidFill>
                  <a:srgbClr val="000000"/>
                </a:solidFill>
                <a:latin typeface="Times New Roman" panose="02020603050405020304" pitchFamily="18" charset="0"/>
              </a:rPr>
              <a:t>Kate V. Knights</a:t>
            </a:r>
            <a:r>
              <a:rPr lang="en-GB" sz="1800" b="0" i="0" u="none" strike="noStrike" baseline="30000" dirty="0">
                <a:solidFill>
                  <a:srgbClr val="000000"/>
                </a:solidFill>
                <a:latin typeface="Times New Roman" panose="02020603050405020304" pitchFamily="18" charset="0"/>
              </a:rPr>
              <a:t>4,9</a:t>
            </a:r>
            <a:r>
              <a:rPr lang="en-GB" sz="1800" b="0" i="0" u="none" strike="noStrike" baseline="0" dirty="0">
                <a:solidFill>
                  <a:srgbClr val="000000"/>
                </a:solidFill>
                <a:latin typeface="Times New Roman" panose="02020603050405020304" pitchFamily="18" charset="0"/>
              </a:rPr>
              <a:t>, Gloria Prieto Rincón</a:t>
            </a:r>
            <a:r>
              <a:rPr lang="en-GB" sz="1800" b="0" i="0" u="none" strike="noStrike" baseline="30000" dirty="0">
                <a:solidFill>
                  <a:srgbClr val="000000"/>
                </a:solidFill>
                <a:latin typeface="Times New Roman" panose="02020603050405020304" pitchFamily="18" charset="0"/>
              </a:rPr>
              <a:t>5,9</a:t>
            </a:r>
            <a:r>
              <a:rPr lang="en-GB" sz="1800" b="0" i="0" u="none" strike="noStrike" baseline="0" dirty="0">
                <a:solidFill>
                  <a:srgbClr val="000000"/>
                </a:solidFill>
                <a:latin typeface="Times New Roman" panose="02020603050405020304" pitchFamily="18" charset="0"/>
              </a:rPr>
              <a:t>, Gloria </a:t>
            </a:r>
            <a:r>
              <a:rPr lang="en-GB" sz="1800" b="0" i="0" u="none" strike="noStrike" baseline="0" dirty="0" err="1">
                <a:solidFill>
                  <a:srgbClr val="000000"/>
                </a:solidFill>
                <a:latin typeface="Times New Roman" panose="02020603050405020304" pitchFamily="18" charset="0"/>
              </a:rPr>
              <a:t>Namwi</a:t>
            </a:r>
            <a:r>
              <a:rPr lang="en-GB" sz="1800" b="0" i="0" u="none" strike="noStrike" baseline="0" dirty="0">
                <a:solidFill>
                  <a:srgbClr val="000000"/>
                </a:solidFill>
                <a:latin typeface="Times New Roman" panose="02020603050405020304" pitchFamily="18" charset="0"/>
              </a:rPr>
              <a:t> Simubali</a:t>
            </a:r>
            <a:r>
              <a:rPr lang="en-GB" sz="1800" b="0" i="0" u="none" strike="noStrike" baseline="30000" dirty="0">
                <a:solidFill>
                  <a:srgbClr val="000000"/>
                </a:solidFill>
                <a:latin typeface="Times New Roman" panose="02020603050405020304" pitchFamily="18" charset="0"/>
              </a:rPr>
              <a:t>6,9</a:t>
            </a:r>
            <a:r>
              <a:rPr lang="en-GB" sz="1800" b="0" i="0" u="none" strike="noStrike" baseline="0" dirty="0">
                <a:solidFill>
                  <a:srgbClr val="000000"/>
                </a:solidFill>
                <a:latin typeface="Times New Roman" panose="02020603050405020304" pitchFamily="18" charset="0"/>
              </a:rPr>
              <a:t>, </a:t>
            </a:r>
          </a:p>
          <a:p>
            <a:pPr algn="ctr"/>
            <a:r>
              <a:rPr lang="en-GB" sz="1800" b="0" i="0" u="none" strike="noStrike" baseline="0" dirty="0">
                <a:solidFill>
                  <a:srgbClr val="000000"/>
                </a:solidFill>
                <a:latin typeface="Times New Roman" panose="02020603050405020304" pitchFamily="18" charset="0"/>
              </a:rPr>
              <a:t>Paula </a:t>
            </a:r>
            <a:r>
              <a:rPr lang="en-GB" sz="1800" b="0" i="0" u="none" strike="noStrike" baseline="0" dirty="0" err="1">
                <a:solidFill>
                  <a:srgbClr val="000000"/>
                </a:solidFill>
                <a:latin typeface="Times New Roman" panose="02020603050405020304" pitchFamily="18" charset="0"/>
              </a:rPr>
              <a:t>Adánez</a:t>
            </a:r>
            <a:r>
              <a:rPr lang="en-GB" sz="1800" b="0" i="0" u="none" strike="noStrike" baseline="0" dirty="0">
                <a:solidFill>
                  <a:srgbClr val="000000"/>
                </a:solidFill>
                <a:latin typeface="Times New Roman" panose="02020603050405020304" pitchFamily="18" charset="0"/>
              </a:rPr>
              <a:t> Sanjuan</a:t>
            </a:r>
            <a:r>
              <a:rPr lang="en-GB" sz="1800" b="0" i="0" u="none" strike="noStrike" baseline="30000" dirty="0">
                <a:solidFill>
                  <a:srgbClr val="000000"/>
                </a:solidFill>
                <a:latin typeface="Times New Roman" panose="02020603050405020304" pitchFamily="18" charset="0"/>
              </a:rPr>
              <a:t>7,9</a:t>
            </a:r>
            <a:r>
              <a:rPr lang="en-GB" sz="1800" b="0" i="0" u="none" strike="noStrike" baseline="0" dirty="0">
                <a:solidFill>
                  <a:srgbClr val="000000"/>
                </a:solidFill>
                <a:latin typeface="Times New Roman" panose="02020603050405020304" pitchFamily="18" charset="0"/>
              </a:rPr>
              <a:t>, Christina Stouraiti</a:t>
            </a:r>
            <a:r>
              <a:rPr lang="en-GB" sz="1800" b="0" i="0" u="none" strike="noStrike" baseline="30000" dirty="0">
                <a:solidFill>
                  <a:srgbClr val="000000"/>
                </a:solidFill>
                <a:latin typeface="Times New Roman" panose="02020603050405020304" pitchFamily="18" charset="0"/>
              </a:rPr>
              <a:t>8,9</a:t>
            </a:r>
            <a:r>
              <a:rPr lang="en-GB" sz="1800" b="0" i="0" u="none" strike="noStrike" baseline="0" dirty="0">
                <a:solidFill>
                  <a:srgbClr val="000000"/>
                </a:solidFill>
                <a:latin typeface="Times New Roman" panose="02020603050405020304" pitchFamily="18" charset="0"/>
              </a:rPr>
              <a:t>, Ariadne Argyraki</a:t>
            </a:r>
            <a:r>
              <a:rPr lang="en-GB" sz="1800" b="0" i="0" u="none" strike="noStrike" baseline="30000" dirty="0">
                <a:solidFill>
                  <a:srgbClr val="000000"/>
                </a:solidFill>
                <a:latin typeface="Times New Roman" panose="02020603050405020304" pitchFamily="18" charset="0"/>
              </a:rPr>
              <a:t>8,9</a:t>
            </a:r>
            <a:r>
              <a:rPr lang="en-GB" sz="1800" b="0" i="0" u="none" strike="noStrike" baseline="0" dirty="0">
                <a:solidFill>
                  <a:srgbClr val="000000"/>
                </a:solidFill>
                <a:latin typeface="Times New Roman" panose="02020603050405020304" pitchFamily="18" charset="0"/>
              </a:rPr>
              <a:t> </a:t>
            </a:r>
          </a:p>
          <a:p>
            <a:endParaRPr lang="en-GB" sz="1800" b="0" i="0" u="none" strike="noStrike" baseline="0" dirty="0">
              <a:solidFill>
                <a:srgbClr val="000000"/>
              </a:solidFill>
              <a:latin typeface="Times New Roman" panose="02020603050405020304" pitchFamily="18" charset="0"/>
            </a:endParaRPr>
          </a:p>
          <a:p>
            <a:r>
              <a:rPr lang="en-GB" sz="1000" b="0" i="0" u="none" strike="noStrike" baseline="30000" dirty="0">
                <a:solidFill>
                  <a:srgbClr val="000000"/>
                </a:solidFill>
                <a:latin typeface="Times New Roman" panose="02020603050405020304" pitchFamily="18" charset="0"/>
              </a:rPr>
              <a:t>1</a:t>
            </a:r>
            <a:r>
              <a:rPr lang="en-GB" sz="1000" b="0" i="0" u="none" strike="noStrike" baseline="0" dirty="0">
                <a:solidFill>
                  <a:srgbClr val="000000"/>
                </a:solidFill>
                <a:latin typeface="Times New Roman" panose="02020603050405020304" pitchFamily="18" charset="0"/>
              </a:rPr>
              <a:t> Institute of Geology and Mineral Exploration, Athens, Hellenic Republic </a:t>
            </a:r>
          </a:p>
          <a:p>
            <a:r>
              <a:rPr lang="en-GB" sz="1000" b="0" i="0" u="none" strike="noStrike" baseline="30000" dirty="0">
                <a:solidFill>
                  <a:srgbClr val="000000"/>
                </a:solidFill>
                <a:latin typeface="Times New Roman" panose="02020603050405020304" pitchFamily="18" charset="0"/>
              </a:rPr>
              <a:t>2</a:t>
            </a:r>
            <a:r>
              <a:rPr lang="en-GB" sz="1000" b="0" i="0" u="none" strike="noStrike" baseline="0" dirty="0">
                <a:solidFill>
                  <a:srgbClr val="000000"/>
                </a:solidFill>
                <a:latin typeface="Times New Roman" panose="02020603050405020304" pitchFamily="18" charset="0"/>
              </a:rPr>
              <a:t> </a:t>
            </a:r>
            <a:r>
              <a:rPr lang="en-GB" sz="1000" b="0" i="0" u="none" strike="noStrike" baseline="0" dirty="0" err="1">
                <a:solidFill>
                  <a:srgbClr val="000000"/>
                </a:solidFill>
                <a:latin typeface="Times New Roman" panose="02020603050405020304" pitchFamily="18" charset="0"/>
              </a:rPr>
              <a:t>GeoElementary</a:t>
            </a:r>
            <a:r>
              <a:rPr lang="en-GB" sz="1000" b="0" i="0" u="none" strike="noStrike" baseline="0" dirty="0">
                <a:solidFill>
                  <a:srgbClr val="000000"/>
                </a:solidFill>
                <a:latin typeface="Times New Roman" panose="02020603050405020304" pitchFamily="18" charset="0"/>
              </a:rPr>
              <a:t>, Derby, United Kingdom </a:t>
            </a:r>
          </a:p>
          <a:p>
            <a:r>
              <a:rPr lang="en-GB" sz="1000" b="0" i="0" u="none" strike="noStrike" baseline="30000" dirty="0">
                <a:solidFill>
                  <a:srgbClr val="000000"/>
                </a:solidFill>
                <a:latin typeface="Times New Roman" panose="02020603050405020304" pitchFamily="18" charset="0"/>
              </a:rPr>
              <a:t>3</a:t>
            </a:r>
            <a:r>
              <a:rPr lang="en-GB" sz="1000" b="0" i="0" u="none" strike="noStrike" baseline="0" dirty="0">
                <a:solidFill>
                  <a:srgbClr val="000000"/>
                </a:solidFill>
                <a:latin typeface="Times New Roman" panose="02020603050405020304" pitchFamily="18" charset="0"/>
              </a:rPr>
              <a:t> Geological Survey of Sweden, Uppsala, Sweden </a:t>
            </a:r>
          </a:p>
          <a:p>
            <a:r>
              <a:rPr lang="en-GB" sz="1000" b="0" i="0" u="none" strike="noStrike" baseline="30000" dirty="0">
                <a:solidFill>
                  <a:srgbClr val="000000"/>
                </a:solidFill>
                <a:latin typeface="Times New Roman" panose="02020603050405020304" pitchFamily="18" charset="0"/>
              </a:rPr>
              <a:t>4</a:t>
            </a:r>
            <a:r>
              <a:rPr lang="en-GB" sz="1000" b="0" i="0" u="none" strike="noStrike" baseline="0" dirty="0">
                <a:solidFill>
                  <a:srgbClr val="000000"/>
                </a:solidFill>
                <a:latin typeface="Times New Roman" panose="02020603050405020304" pitchFamily="18" charset="0"/>
              </a:rPr>
              <a:t> Consultant Geochemist, Dublin, Ireland </a:t>
            </a:r>
          </a:p>
          <a:p>
            <a:r>
              <a:rPr lang="en-GB" sz="1000" b="0" i="0" u="none" strike="noStrike" baseline="30000" dirty="0">
                <a:solidFill>
                  <a:srgbClr val="000000"/>
                </a:solidFill>
                <a:latin typeface="Times New Roman" panose="02020603050405020304" pitchFamily="18" charset="0"/>
              </a:rPr>
              <a:t>5</a:t>
            </a:r>
            <a:r>
              <a:rPr lang="en-GB" sz="1000" b="0" i="0" u="none" strike="noStrike" baseline="0" dirty="0">
                <a:solidFill>
                  <a:srgbClr val="000000"/>
                </a:solidFill>
                <a:latin typeface="Times New Roman" panose="02020603050405020304" pitchFamily="18" charset="0"/>
              </a:rPr>
              <a:t> </a:t>
            </a:r>
            <a:r>
              <a:rPr lang="en-GB" sz="1000" b="0" i="0" u="none" strike="noStrike" baseline="0" dirty="0" err="1">
                <a:solidFill>
                  <a:srgbClr val="000000"/>
                </a:solidFill>
                <a:latin typeface="Times New Roman" panose="02020603050405020304" pitchFamily="18" charset="0"/>
              </a:rPr>
              <a:t>Servicio</a:t>
            </a:r>
            <a:r>
              <a:rPr lang="en-GB" sz="1000" b="0" i="0" u="none" strike="noStrike" baseline="0" dirty="0">
                <a:solidFill>
                  <a:srgbClr val="000000"/>
                </a:solidFill>
                <a:latin typeface="Times New Roman" panose="02020603050405020304" pitchFamily="18" charset="0"/>
              </a:rPr>
              <a:t> </a:t>
            </a:r>
            <a:r>
              <a:rPr lang="en-GB" sz="1000" b="0" i="0" u="none" strike="noStrike" baseline="0" dirty="0" err="1">
                <a:solidFill>
                  <a:srgbClr val="000000"/>
                </a:solidFill>
                <a:latin typeface="Times New Roman" panose="02020603050405020304" pitchFamily="18" charset="0"/>
              </a:rPr>
              <a:t>Geológico</a:t>
            </a:r>
            <a:r>
              <a:rPr lang="en-GB" sz="1000" b="0" i="0" u="none" strike="noStrike" baseline="0" dirty="0">
                <a:solidFill>
                  <a:srgbClr val="000000"/>
                </a:solidFill>
                <a:latin typeface="Times New Roman" panose="02020603050405020304" pitchFamily="18" charset="0"/>
              </a:rPr>
              <a:t> </a:t>
            </a:r>
            <a:r>
              <a:rPr lang="en-GB" sz="1000" b="0" i="0" u="none" strike="noStrike" baseline="0" dirty="0" err="1">
                <a:solidFill>
                  <a:srgbClr val="000000"/>
                </a:solidFill>
                <a:latin typeface="Times New Roman" panose="02020603050405020304" pitchFamily="18" charset="0"/>
              </a:rPr>
              <a:t>Colombiano</a:t>
            </a:r>
            <a:r>
              <a:rPr lang="en-GB" sz="1000" b="0" i="0" u="none" strike="noStrike" baseline="0" dirty="0">
                <a:solidFill>
                  <a:srgbClr val="000000"/>
                </a:solidFill>
                <a:latin typeface="Times New Roman" panose="02020603050405020304" pitchFamily="18" charset="0"/>
              </a:rPr>
              <a:t>, Bogotá, Columbia </a:t>
            </a:r>
          </a:p>
          <a:p>
            <a:r>
              <a:rPr lang="en-GB" sz="1000" b="0" i="0" u="none" strike="noStrike" baseline="30000" dirty="0">
                <a:solidFill>
                  <a:srgbClr val="000000"/>
                </a:solidFill>
                <a:latin typeface="Times New Roman" panose="02020603050405020304" pitchFamily="18" charset="0"/>
              </a:rPr>
              <a:t>6</a:t>
            </a:r>
            <a:r>
              <a:rPr lang="en-GB" sz="1000" b="0" i="0" u="none" strike="noStrike" baseline="0" dirty="0">
                <a:solidFill>
                  <a:srgbClr val="000000"/>
                </a:solidFill>
                <a:latin typeface="Times New Roman" panose="02020603050405020304" pitchFamily="18" charset="0"/>
              </a:rPr>
              <a:t> Geological Survey of Namibia, Windhoek, Namibia </a:t>
            </a:r>
          </a:p>
          <a:p>
            <a:r>
              <a:rPr lang="es-ES" sz="1000" b="0" i="0" u="none" strike="noStrike" baseline="30000" dirty="0">
                <a:solidFill>
                  <a:srgbClr val="000000"/>
                </a:solidFill>
                <a:latin typeface="Times New Roman" panose="02020603050405020304" pitchFamily="18" charset="0"/>
              </a:rPr>
              <a:t>7</a:t>
            </a:r>
            <a:r>
              <a:rPr lang="es-ES" sz="1000" b="0" i="0" u="none" strike="noStrike" baseline="0" dirty="0">
                <a:solidFill>
                  <a:srgbClr val="000000"/>
                </a:solidFill>
                <a:latin typeface="Times New Roman" panose="02020603050405020304" pitchFamily="18" charset="0"/>
              </a:rPr>
              <a:t> Instituto Geológico y Minero de España, Madrid, </a:t>
            </a:r>
            <a:r>
              <a:rPr lang="es-ES" sz="1000" b="0" i="0" u="none" strike="noStrike" baseline="0" dirty="0" err="1">
                <a:solidFill>
                  <a:srgbClr val="000000"/>
                </a:solidFill>
                <a:latin typeface="Times New Roman" panose="02020603050405020304" pitchFamily="18" charset="0"/>
              </a:rPr>
              <a:t>Spain</a:t>
            </a:r>
            <a:r>
              <a:rPr lang="es-ES" sz="1000" b="0" i="0" u="none" strike="noStrike" baseline="0" dirty="0">
                <a:solidFill>
                  <a:srgbClr val="000000"/>
                </a:solidFill>
                <a:latin typeface="Times New Roman" panose="02020603050405020304" pitchFamily="18" charset="0"/>
              </a:rPr>
              <a:t> </a:t>
            </a:r>
          </a:p>
          <a:p>
            <a:r>
              <a:rPr lang="en-GB" sz="1000" b="0" i="0" u="none" strike="noStrike" baseline="30000" dirty="0">
                <a:solidFill>
                  <a:srgbClr val="000000"/>
                </a:solidFill>
                <a:latin typeface="Times New Roman" panose="02020603050405020304" pitchFamily="18" charset="0"/>
              </a:rPr>
              <a:t>8</a:t>
            </a:r>
            <a:r>
              <a:rPr lang="en-GB" sz="1000" b="0" i="0" u="none" strike="noStrike" baseline="0" dirty="0">
                <a:solidFill>
                  <a:srgbClr val="000000"/>
                </a:solidFill>
                <a:latin typeface="Times New Roman" panose="02020603050405020304" pitchFamily="18" charset="0"/>
              </a:rPr>
              <a:t> Department of Geology and </a:t>
            </a:r>
            <a:r>
              <a:rPr lang="en-GB" sz="1000" b="0" i="0" u="none" strike="noStrike" baseline="0" dirty="0" err="1">
                <a:solidFill>
                  <a:srgbClr val="000000"/>
                </a:solidFill>
                <a:latin typeface="Times New Roman" panose="02020603050405020304" pitchFamily="18" charset="0"/>
              </a:rPr>
              <a:t>Geoenvironment</a:t>
            </a:r>
            <a:r>
              <a:rPr lang="en-GB" sz="1000" b="0" i="0" u="none" strike="noStrike" baseline="0" dirty="0">
                <a:solidFill>
                  <a:srgbClr val="000000"/>
                </a:solidFill>
                <a:latin typeface="Times New Roman" panose="02020603050405020304" pitchFamily="18" charset="0"/>
              </a:rPr>
              <a:t>, National and </a:t>
            </a:r>
            <a:r>
              <a:rPr lang="en-GB" sz="1000" b="0" i="0" u="none" strike="noStrike" baseline="0" dirty="0" err="1">
                <a:solidFill>
                  <a:srgbClr val="000000"/>
                </a:solidFill>
                <a:latin typeface="Times New Roman" panose="02020603050405020304" pitchFamily="18" charset="0"/>
              </a:rPr>
              <a:t>Kapodistrian</a:t>
            </a:r>
            <a:r>
              <a:rPr lang="en-GB" sz="1000" b="0" i="0" u="none" strike="noStrike" baseline="0" dirty="0">
                <a:solidFill>
                  <a:srgbClr val="000000"/>
                </a:solidFill>
                <a:latin typeface="Times New Roman" panose="02020603050405020304" pitchFamily="18" charset="0"/>
              </a:rPr>
              <a:t> University of Athens, Hellenic Republic </a:t>
            </a:r>
          </a:p>
          <a:p>
            <a:r>
              <a:rPr lang="en-GB" sz="1000" b="0" i="0" u="none" strike="noStrike" baseline="30000" dirty="0">
                <a:solidFill>
                  <a:srgbClr val="000000"/>
                </a:solidFill>
                <a:latin typeface="Times New Roman" panose="02020603050405020304" pitchFamily="18" charset="0"/>
              </a:rPr>
              <a:t>9</a:t>
            </a:r>
            <a:r>
              <a:rPr lang="en-GB" sz="1000" b="0" i="0" u="none" strike="noStrike" baseline="0" dirty="0">
                <a:solidFill>
                  <a:srgbClr val="000000"/>
                </a:solidFill>
                <a:latin typeface="Times New Roman" panose="02020603050405020304" pitchFamily="18" charset="0"/>
              </a:rPr>
              <a:t> IUGS Commission on Global Geochemical Baselines </a:t>
            </a:r>
            <a:endParaRPr lang="en-GB" sz="1000" dirty="0">
              <a:cs typeface="Arial" pitchFamily="34" charset="0"/>
            </a:endParaRPr>
          </a:p>
        </p:txBody>
      </p:sp>
      <p:pic>
        <p:nvPicPr>
          <p:cNvPr id="6" name="Picture 5" descr="IUGS_Commission_GGB_logo_2016.gif"/>
          <p:cNvPicPr>
            <a:picLocks noChangeAspect="1"/>
          </p:cNvPicPr>
          <p:nvPr/>
        </p:nvPicPr>
        <p:blipFill>
          <a:blip r:embed="rId2" cstate="print"/>
          <a:stretch>
            <a:fillRect/>
          </a:stretch>
        </p:blipFill>
        <p:spPr>
          <a:xfrm>
            <a:off x="7452320" y="49308"/>
            <a:ext cx="1636364" cy="1080000"/>
          </a:xfrm>
          <a:prstGeom prst="rect">
            <a:avLst/>
          </a:prstGeom>
        </p:spPr>
      </p:pic>
      <p:pic>
        <p:nvPicPr>
          <p:cNvPr id="7" name="Picture 6" descr="60 IUGS-logo-high resolution.png"/>
          <p:cNvPicPr>
            <a:picLocks noChangeAspect="1"/>
          </p:cNvPicPr>
          <p:nvPr/>
        </p:nvPicPr>
        <p:blipFill>
          <a:blip r:embed="rId3" cstate="print"/>
          <a:stretch>
            <a:fillRect/>
          </a:stretch>
        </p:blipFill>
        <p:spPr>
          <a:xfrm>
            <a:off x="64196" y="49308"/>
            <a:ext cx="1771500" cy="1080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D19C105-E6E3-6756-6D2E-B37B0A56E388}"/>
              </a:ext>
            </a:extLst>
          </p:cNvPr>
          <p:cNvSpPr txBox="1"/>
          <p:nvPr/>
        </p:nvSpPr>
        <p:spPr>
          <a:xfrm>
            <a:off x="251520" y="1230347"/>
            <a:ext cx="8640960" cy="3139321"/>
          </a:xfrm>
          <a:prstGeom prst="rect">
            <a:avLst/>
          </a:prstGeom>
          <a:noFill/>
        </p:spPr>
        <p:txBody>
          <a:bodyPr wrap="square">
            <a:spAutoFit/>
          </a:bodyPr>
          <a:lstStyle/>
          <a:p>
            <a:r>
              <a:rPr lang="en-GB" sz="1800" b="0" i="0" u="none" strike="noStrike" baseline="0" dirty="0">
                <a:solidFill>
                  <a:srgbClr val="000000"/>
                </a:solidFill>
                <a:latin typeface="Times New Roman" panose="02020603050405020304" pitchFamily="18" charset="0"/>
              </a:rPr>
              <a:t>It is recommended that reference to this part of the Manual should be made in the following way:</a:t>
            </a:r>
          </a:p>
          <a:p>
            <a:r>
              <a:rPr lang="en-GB" sz="1800" b="0" i="0" u="none" strike="noStrike" baseline="0" dirty="0">
                <a:solidFill>
                  <a:srgbClr val="000000"/>
                </a:solidFill>
                <a:latin typeface="Times New Roman" panose="02020603050405020304" pitchFamily="18" charset="0"/>
              </a:rPr>
              <a:t> </a:t>
            </a:r>
          </a:p>
          <a:p>
            <a:r>
              <a:rPr lang="en-GB" sz="1800" b="0" i="0" u="none" strike="noStrike" baseline="0" dirty="0">
                <a:solidFill>
                  <a:srgbClr val="000000"/>
                </a:solidFill>
                <a:latin typeface="Times New Roman" panose="02020603050405020304" pitchFamily="18" charset="0"/>
              </a:rPr>
              <a:t>Demetriades, A., Johnson, C.C., Smith, D.B., </a:t>
            </a:r>
            <a:r>
              <a:rPr lang="en-GB" sz="1800" b="0" i="0" u="none" strike="noStrike" baseline="0" dirty="0" err="1">
                <a:solidFill>
                  <a:srgbClr val="000000"/>
                </a:solidFill>
                <a:latin typeface="Times New Roman" panose="02020603050405020304" pitchFamily="18" charset="0"/>
              </a:rPr>
              <a:t>Ladenberger</a:t>
            </a:r>
            <a:r>
              <a:rPr lang="en-GB" sz="1800" b="0" i="0" u="none" strike="noStrike" baseline="0" dirty="0">
                <a:solidFill>
                  <a:srgbClr val="000000"/>
                </a:solidFill>
                <a:latin typeface="Times New Roman" panose="02020603050405020304" pitchFamily="18" charset="0"/>
              </a:rPr>
              <a:t>, A., Knights, K.V., Prieto </a:t>
            </a:r>
            <a:r>
              <a:rPr lang="en-GB" sz="1800" b="0" i="0" u="none" strike="noStrike" baseline="0" dirty="0" err="1">
                <a:solidFill>
                  <a:srgbClr val="000000"/>
                </a:solidFill>
                <a:latin typeface="Times New Roman" panose="02020603050405020304" pitchFamily="18" charset="0"/>
              </a:rPr>
              <a:t>Rincón</a:t>
            </a:r>
            <a:r>
              <a:rPr lang="en-GB" sz="1800" b="0" i="0" u="none" strike="noStrike" baseline="0" dirty="0">
                <a:solidFill>
                  <a:srgbClr val="000000"/>
                </a:solidFill>
                <a:latin typeface="Times New Roman" panose="02020603050405020304" pitchFamily="18" charset="0"/>
              </a:rPr>
              <a:t>, G., </a:t>
            </a:r>
            <a:r>
              <a:rPr lang="en-GB" sz="1800" b="0" i="0" u="none" strike="noStrike" baseline="0" dirty="0" err="1">
                <a:solidFill>
                  <a:srgbClr val="000000"/>
                </a:solidFill>
                <a:latin typeface="Times New Roman" panose="02020603050405020304" pitchFamily="18" charset="0"/>
              </a:rPr>
              <a:t>Simubali</a:t>
            </a:r>
            <a:r>
              <a:rPr lang="en-GB" sz="1800" b="0" i="0" u="none" strike="noStrike" baseline="0" dirty="0">
                <a:solidFill>
                  <a:srgbClr val="000000"/>
                </a:solidFill>
                <a:latin typeface="Times New Roman" panose="02020603050405020304" pitchFamily="18" charset="0"/>
              </a:rPr>
              <a:t>, G.N., </a:t>
            </a:r>
            <a:r>
              <a:rPr lang="en-GB" sz="1800" b="0" i="0" u="none" strike="noStrike" baseline="0" dirty="0" err="1">
                <a:solidFill>
                  <a:srgbClr val="000000"/>
                </a:solidFill>
                <a:latin typeface="Times New Roman" panose="02020603050405020304" pitchFamily="18" charset="0"/>
              </a:rPr>
              <a:t>Adánez</a:t>
            </a:r>
            <a:r>
              <a:rPr lang="en-GB" sz="1800" b="0" i="0" u="none" strike="noStrike" baseline="0" dirty="0">
                <a:solidFill>
                  <a:srgbClr val="000000"/>
                </a:solidFill>
                <a:latin typeface="Times New Roman" panose="02020603050405020304" pitchFamily="18" charset="0"/>
              </a:rPr>
              <a:t> </a:t>
            </a:r>
            <a:r>
              <a:rPr lang="en-GB" sz="1800" b="0" i="0" u="none" strike="noStrike" baseline="0" dirty="0" err="1">
                <a:solidFill>
                  <a:srgbClr val="000000"/>
                </a:solidFill>
                <a:latin typeface="Times New Roman" panose="02020603050405020304" pitchFamily="18" charset="0"/>
              </a:rPr>
              <a:t>Sanjuan</a:t>
            </a:r>
            <a:r>
              <a:rPr lang="en-GB" sz="1800" b="0" i="0" u="none" strike="noStrike" baseline="0" dirty="0">
                <a:solidFill>
                  <a:srgbClr val="000000"/>
                </a:solidFill>
                <a:latin typeface="Times New Roman" panose="02020603050405020304" pitchFamily="18" charset="0"/>
              </a:rPr>
              <a:t>, P., </a:t>
            </a:r>
            <a:r>
              <a:rPr lang="en-GB" sz="1800" b="0" i="0" u="none" strike="noStrike" baseline="0" dirty="0" err="1">
                <a:solidFill>
                  <a:srgbClr val="000000"/>
                </a:solidFill>
                <a:latin typeface="Times New Roman" panose="02020603050405020304" pitchFamily="18" charset="0"/>
              </a:rPr>
              <a:t>Stouraiti</a:t>
            </a:r>
            <a:r>
              <a:rPr lang="en-GB" sz="1800" b="0" i="0" u="none" strike="noStrike" baseline="0" dirty="0">
                <a:solidFill>
                  <a:srgbClr val="000000"/>
                </a:solidFill>
                <a:latin typeface="Times New Roman" panose="02020603050405020304" pitchFamily="18" charset="0"/>
              </a:rPr>
              <a:t>, C. &amp; </a:t>
            </a:r>
            <a:r>
              <a:rPr lang="en-GB" sz="1800" b="0" i="0" u="none" strike="noStrike" baseline="0" dirty="0" err="1">
                <a:solidFill>
                  <a:srgbClr val="000000"/>
                </a:solidFill>
                <a:latin typeface="Times New Roman" panose="02020603050405020304" pitchFamily="18" charset="0"/>
              </a:rPr>
              <a:t>Argyraki</a:t>
            </a:r>
            <a:r>
              <a:rPr lang="en-GB" sz="1800" b="0" i="0" u="none" strike="noStrike" baseline="0" dirty="0">
                <a:solidFill>
                  <a:srgbClr val="000000"/>
                </a:solidFill>
                <a:latin typeface="Times New Roman" panose="02020603050405020304" pitchFamily="18" charset="0"/>
              </a:rPr>
              <a:t>, A., 2022. </a:t>
            </a:r>
            <a:r>
              <a:rPr lang="en-GB" sz="1800" b="0" i="1" u="none" strike="noStrike" baseline="0" dirty="0">
                <a:solidFill>
                  <a:srgbClr val="000000"/>
                </a:solidFill>
                <a:latin typeface="Times New Roman" panose="02020603050405020304" pitchFamily="18" charset="0"/>
              </a:rPr>
              <a:t>Project Management. </a:t>
            </a:r>
            <a:r>
              <a:rPr lang="en-GB" sz="1800" b="0" i="0" u="none" strike="noStrike" baseline="0" dirty="0">
                <a:solidFill>
                  <a:srgbClr val="000000"/>
                </a:solidFill>
                <a:latin typeface="Times New Roman" panose="02020603050405020304" pitchFamily="18" charset="0"/>
              </a:rPr>
              <a:t>Chapter 10 In: Demetriades, A., Johnson, C.C., Smith, D.B., </a:t>
            </a:r>
            <a:r>
              <a:rPr lang="en-GB" sz="1800" b="0" i="0" u="none" strike="noStrike" baseline="0" dirty="0" err="1">
                <a:solidFill>
                  <a:srgbClr val="000000"/>
                </a:solidFill>
                <a:latin typeface="Times New Roman" panose="02020603050405020304" pitchFamily="18" charset="0"/>
              </a:rPr>
              <a:t>Ladenberger</a:t>
            </a:r>
            <a:r>
              <a:rPr lang="en-GB" sz="1800" b="0" i="0" u="none" strike="noStrike" baseline="0" dirty="0">
                <a:solidFill>
                  <a:srgbClr val="000000"/>
                </a:solidFill>
                <a:latin typeface="Times New Roman" panose="02020603050405020304" pitchFamily="18" charset="0"/>
              </a:rPr>
              <a:t>, A., </a:t>
            </a:r>
            <a:r>
              <a:rPr lang="en-GB" sz="1800" b="0" i="0" u="none" strike="noStrike" baseline="0" dirty="0" err="1">
                <a:solidFill>
                  <a:srgbClr val="000000"/>
                </a:solidFill>
                <a:latin typeface="Times New Roman" panose="02020603050405020304" pitchFamily="18" charset="0"/>
              </a:rPr>
              <a:t>Adánez</a:t>
            </a:r>
            <a:r>
              <a:rPr lang="en-GB" sz="1800" b="0" i="0" u="none" strike="noStrike" baseline="0" dirty="0">
                <a:solidFill>
                  <a:srgbClr val="000000"/>
                </a:solidFill>
                <a:latin typeface="Times New Roman" panose="02020603050405020304" pitchFamily="18" charset="0"/>
              </a:rPr>
              <a:t> </a:t>
            </a:r>
            <a:r>
              <a:rPr lang="en-GB" sz="1800" b="0" i="0" u="none" strike="noStrike" baseline="0" dirty="0" err="1">
                <a:solidFill>
                  <a:srgbClr val="000000"/>
                </a:solidFill>
                <a:latin typeface="Times New Roman" panose="02020603050405020304" pitchFamily="18" charset="0"/>
              </a:rPr>
              <a:t>Sanjuan</a:t>
            </a:r>
            <a:r>
              <a:rPr lang="en-GB" sz="1800" b="0" i="0" u="none" strike="noStrike" baseline="0" dirty="0">
                <a:solidFill>
                  <a:srgbClr val="000000"/>
                </a:solidFill>
                <a:latin typeface="Times New Roman" panose="02020603050405020304" pitchFamily="18" charset="0"/>
              </a:rPr>
              <a:t>, P., </a:t>
            </a:r>
            <a:r>
              <a:rPr lang="en-GB" sz="1800" b="0" i="0" u="none" strike="noStrike" baseline="0" dirty="0" err="1">
                <a:solidFill>
                  <a:srgbClr val="000000"/>
                </a:solidFill>
                <a:latin typeface="Times New Roman" panose="02020603050405020304" pitchFamily="18" charset="0"/>
              </a:rPr>
              <a:t>Argyraki</a:t>
            </a:r>
            <a:r>
              <a:rPr lang="en-GB" sz="1800" b="0" i="0" u="none" strike="noStrike" baseline="0" dirty="0">
                <a:solidFill>
                  <a:srgbClr val="000000"/>
                </a:solidFill>
                <a:latin typeface="Times New Roman" panose="02020603050405020304" pitchFamily="18" charset="0"/>
              </a:rPr>
              <a:t>, A., </a:t>
            </a:r>
            <a:r>
              <a:rPr lang="en-GB" sz="1800" b="0" i="0" u="none" strike="noStrike" baseline="0" dirty="0" err="1">
                <a:solidFill>
                  <a:srgbClr val="000000"/>
                </a:solidFill>
                <a:latin typeface="Times New Roman" panose="02020603050405020304" pitchFamily="18" charset="0"/>
              </a:rPr>
              <a:t>Stouraiti</a:t>
            </a:r>
            <a:r>
              <a:rPr lang="en-GB" sz="1800" b="0" i="0" u="none" strike="noStrike" baseline="0" dirty="0">
                <a:solidFill>
                  <a:srgbClr val="000000"/>
                </a:solidFill>
                <a:latin typeface="Times New Roman" panose="02020603050405020304" pitchFamily="18" charset="0"/>
              </a:rPr>
              <a:t>, C., </a:t>
            </a:r>
            <a:r>
              <a:rPr lang="en-GB" sz="1800" b="0" i="0" u="none" strike="noStrike" baseline="0" dirty="0" err="1">
                <a:solidFill>
                  <a:srgbClr val="000000"/>
                </a:solidFill>
                <a:latin typeface="Times New Roman" panose="02020603050405020304" pitchFamily="18" charset="0"/>
              </a:rPr>
              <a:t>Caritat</a:t>
            </a:r>
            <a:r>
              <a:rPr lang="en-GB" sz="1800" b="0" i="0" u="none" strike="noStrike" baseline="0" dirty="0">
                <a:solidFill>
                  <a:srgbClr val="000000"/>
                </a:solidFill>
                <a:latin typeface="Times New Roman" panose="02020603050405020304" pitchFamily="18" charset="0"/>
              </a:rPr>
              <a:t>, P. de, Knights, K.V., Prieto </a:t>
            </a:r>
            <a:r>
              <a:rPr lang="en-GB" sz="1800" b="0" i="0" u="none" strike="noStrike" baseline="0" dirty="0" err="1">
                <a:solidFill>
                  <a:srgbClr val="000000"/>
                </a:solidFill>
                <a:latin typeface="Times New Roman" panose="02020603050405020304" pitchFamily="18" charset="0"/>
              </a:rPr>
              <a:t>Rincón</a:t>
            </a:r>
            <a:r>
              <a:rPr lang="en-GB" sz="1800" b="0" i="0" u="none" strike="noStrike" baseline="0" dirty="0">
                <a:solidFill>
                  <a:srgbClr val="000000"/>
                </a:solidFill>
                <a:latin typeface="Times New Roman" panose="02020603050405020304" pitchFamily="18" charset="0"/>
              </a:rPr>
              <a:t>, G. &amp; </a:t>
            </a:r>
            <a:r>
              <a:rPr lang="en-GB" sz="1800" b="0" i="0" u="none" strike="noStrike" baseline="0" dirty="0" err="1">
                <a:solidFill>
                  <a:srgbClr val="000000"/>
                </a:solidFill>
                <a:latin typeface="Times New Roman" panose="02020603050405020304" pitchFamily="18" charset="0"/>
              </a:rPr>
              <a:t>Simubali</a:t>
            </a:r>
            <a:r>
              <a:rPr lang="en-GB" sz="1800" b="0" i="0" u="none" strike="noStrike" baseline="0" dirty="0">
                <a:solidFill>
                  <a:srgbClr val="000000"/>
                </a:solidFill>
                <a:latin typeface="Times New Roman" panose="02020603050405020304" pitchFamily="18" charset="0"/>
              </a:rPr>
              <a:t>, G.N. (Editors), International Union of Geological Sciences Manual of Standard Methods for Establishing the Global Geochemical Reference Network. IUGS Commission on Global Geochemical Baselines, Athens, Hellenic Republic, Special Publication, </a:t>
            </a:r>
            <a:r>
              <a:rPr lang="en-GB" sz="1800" b="1" i="0" u="none" strike="noStrike" baseline="0" dirty="0">
                <a:solidFill>
                  <a:srgbClr val="000000"/>
                </a:solidFill>
                <a:latin typeface="Times New Roman" panose="02020603050405020304" pitchFamily="18" charset="0"/>
              </a:rPr>
              <a:t>2</a:t>
            </a:r>
            <a:r>
              <a:rPr lang="en-GB" sz="1800" b="0" i="0" u="none" strike="noStrike" baseline="0" dirty="0">
                <a:solidFill>
                  <a:srgbClr val="000000"/>
                </a:solidFill>
                <a:latin typeface="Times New Roman" panose="02020603050405020304" pitchFamily="18" charset="0"/>
              </a:rPr>
              <a:t>, 487−502. </a:t>
            </a: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860D2C92-B4EA-478D-22BB-690C4B2624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0"/>
            <a:ext cx="5715000" cy="5715000"/>
          </a:xfrm>
          <a:prstGeom prst="rect">
            <a:avLst/>
          </a:prstGeom>
        </p:spPr>
      </p:pic>
      <p:sp>
        <p:nvSpPr>
          <p:cNvPr id="9" name="TextBox 8">
            <a:extLst>
              <a:ext uri="{FF2B5EF4-FFF2-40B4-BE49-F238E27FC236}">
                <a16:creationId xmlns:a16="http://schemas.microsoft.com/office/drawing/2014/main" id="{3C81A927-9AB9-DCC8-2D6D-1F4B265503C2}"/>
              </a:ext>
            </a:extLst>
          </p:cNvPr>
          <p:cNvSpPr txBox="1"/>
          <p:nvPr/>
        </p:nvSpPr>
        <p:spPr>
          <a:xfrm>
            <a:off x="5796136" y="337220"/>
            <a:ext cx="3240360" cy="5355312"/>
          </a:xfrm>
          <a:prstGeom prst="rect">
            <a:avLst/>
          </a:prstGeom>
          <a:noFill/>
        </p:spPr>
        <p:txBody>
          <a:bodyPr wrap="square">
            <a:spAutoFit/>
          </a:bodyPr>
          <a:lstStyle/>
          <a:p>
            <a:r>
              <a:rPr lang="en-GB" sz="1800" b="0" u="none" strike="noStrike" baseline="0" dirty="0">
                <a:solidFill>
                  <a:srgbClr val="000000"/>
                </a:solidFill>
              </a:rPr>
              <a:t>Figure 10.1 on page 492. Organisation chart of the proposed project management structure for the Global Geochemical Reference Network project. The blue and red connection lines show the relationships between committees. The red line linkages between committees exhibit the stronger relationship as explained in the text. Drawn with Microsoft™ PowerPoint by Alecos Demetriades, Hellenic Institute of Geology and Mineral Exploration (IGME) and IUGS Commission on Global Geochemical Baselines (IUGS-CGGB). </a:t>
            </a:r>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60D2C92-B4EA-478D-22BB-690C4B26247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44218" y="146094"/>
            <a:ext cx="8857109" cy="4079558"/>
          </a:xfrm>
          <a:prstGeom prst="rect">
            <a:avLst/>
          </a:prstGeom>
        </p:spPr>
      </p:pic>
      <p:sp>
        <p:nvSpPr>
          <p:cNvPr id="9" name="TextBox 8">
            <a:extLst>
              <a:ext uri="{FF2B5EF4-FFF2-40B4-BE49-F238E27FC236}">
                <a16:creationId xmlns:a16="http://schemas.microsoft.com/office/drawing/2014/main" id="{3C81A927-9AB9-DCC8-2D6D-1F4B265503C2}"/>
              </a:ext>
            </a:extLst>
          </p:cNvPr>
          <p:cNvSpPr txBox="1"/>
          <p:nvPr/>
        </p:nvSpPr>
        <p:spPr>
          <a:xfrm>
            <a:off x="251520" y="4513684"/>
            <a:ext cx="8712968" cy="646331"/>
          </a:xfrm>
          <a:prstGeom prst="rect">
            <a:avLst/>
          </a:prstGeom>
          <a:noFill/>
        </p:spPr>
        <p:txBody>
          <a:bodyPr wrap="square">
            <a:spAutoFit/>
          </a:bodyPr>
          <a:lstStyle/>
          <a:p>
            <a:r>
              <a:rPr lang="en-GB" sz="1800" b="0" u="none" strike="noStrike" baseline="0" dirty="0">
                <a:solidFill>
                  <a:srgbClr val="000000"/>
                </a:solidFill>
              </a:rPr>
              <a:t>Figure 10.2 on page 493. Project management continental blocks. Drawn with Golden Software’s </a:t>
            </a:r>
            <a:r>
              <a:rPr lang="en-GB" sz="1800" b="0" u="none" strike="noStrike" baseline="0" dirty="0" err="1">
                <a:solidFill>
                  <a:srgbClr val="000000"/>
                </a:solidFill>
              </a:rPr>
              <a:t>MapViewer</a:t>
            </a:r>
            <a:r>
              <a:rPr lang="en-GB" sz="1800" b="0" u="none" strike="noStrike" baseline="0" dirty="0">
                <a:solidFill>
                  <a:srgbClr val="000000"/>
                </a:solidFill>
              </a:rPr>
              <a:t> v8 by Alecos Demetriades (IGME/IUGS-CGGB).</a:t>
            </a:r>
            <a:endParaRPr lang="en-GB" dirty="0"/>
          </a:p>
        </p:txBody>
      </p:sp>
    </p:spTree>
    <p:extLst>
      <p:ext uri="{BB962C8B-B14F-4D97-AF65-F5344CB8AC3E}">
        <p14:creationId xmlns:p14="http://schemas.microsoft.com/office/powerpoint/2010/main" val="37033480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1408</TotalTime>
  <Words>426</Words>
  <Application>Microsoft Office PowerPoint</Application>
  <PresentationFormat>On-screen Show (16:10)</PresentationFormat>
  <Paragraphs>27</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Alecos Demetriades</dc:creator>
  <cp:lastModifiedBy>Alecos Demetriades</cp:lastModifiedBy>
  <cp:revision>92</cp:revision>
  <dcterms:created xsi:type="dcterms:W3CDTF">2022-06-25T09:26:52Z</dcterms:created>
  <dcterms:modified xsi:type="dcterms:W3CDTF">2022-08-29T20:01:21Z</dcterms:modified>
</cp:coreProperties>
</file>