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6" r:id="rId4"/>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8" d="100"/>
          <a:sy n="58" d="100"/>
        </p:scale>
        <p:origin x="72" y="1212"/>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10/08/2022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62864E0-1A60-041F-FAB6-7EA6AE44C8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56382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4154984"/>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1</a:t>
            </a:r>
          </a:p>
          <a:p>
            <a:pPr algn="ctr"/>
            <a:endParaRPr lang="en-GB" dirty="0">
              <a:cs typeface="Arial" pitchFamily="34" charset="0"/>
            </a:endParaRPr>
          </a:p>
          <a:p>
            <a:pPr algn="ctr"/>
            <a:r>
              <a:rPr lang="en-GB" b="1" dirty="0">
                <a:cs typeface="Arial" pitchFamily="34" charset="0"/>
              </a:rPr>
              <a:t>General Introduction</a:t>
            </a:r>
          </a:p>
          <a:p>
            <a:pPr algn="ctr"/>
            <a:endParaRPr lang="en-GB" dirty="0">
              <a:cs typeface="Arial" pitchFamily="34" charset="0"/>
            </a:endParaRPr>
          </a:p>
          <a:p>
            <a:pPr algn="ctr"/>
            <a:r>
              <a:rPr lang="en-GB" dirty="0">
                <a:cs typeface="Arial" pitchFamily="34" charset="0"/>
              </a:rPr>
              <a:t>Alecos Demetriades</a:t>
            </a:r>
            <a:r>
              <a:rPr lang="en-GB" baseline="30000" dirty="0">
                <a:cs typeface="Arial" pitchFamily="34" charset="0"/>
              </a:rPr>
              <a:t>1,4</a:t>
            </a:r>
            <a:r>
              <a:rPr lang="en-GB" dirty="0">
                <a:cs typeface="Arial" pitchFamily="34" charset="0"/>
              </a:rPr>
              <a:t>, Christopher C. Johnson</a:t>
            </a:r>
            <a:r>
              <a:rPr lang="en-GB" baseline="30000" dirty="0">
                <a:cs typeface="Arial" pitchFamily="34" charset="0"/>
              </a:rPr>
              <a:t>2,4</a:t>
            </a:r>
            <a:r>
              <a:rPr lang="en-GB" dirty="0">
                <a:cs typeface="Arial" pitchFamily="34" charset="0"/>
              </a:rPr>
              <a:t>, David B. Smith</a:t>
            </a:r>
            <a:r>
              <a:rPr lang="en-GB" baseline="30000" dirty="0">
                <a:cs typeface="Arial" pitchFamily="34" charset="0"/>
              </a:rPr>
              <a:t>4</a:t>
            </a:r>
            <a:r>
              <a:rPr lang="en-GB" dirty="0">
                <a:cs typeface="Arial" pitchFamily="34" charset="0"/>
              </a:rPr>
              <a:t>,</a:t>
            </a:r>
          </a:p>
          <a:p>
            <a:pPr algn="ctr"/>
            <a:r>
              <a:rPr lang="en-GB" dirty="0" err="1">
                <a:cs typeface="Arial" pitchFamily="34" charset="0"/>
              </a:rPr>
              <a:t>Timo</a:t>
            </a:r>
            <a:r>
              <a:rPr lang="en-GB" dirty="0">
                <a:cs typeface="Arial" pitchFamily="34" charset="0"/>
              </a:rPr>
              <a:t> Tarvainen</a:t>
            </a:r>
            <a:r>
              <a:rPr lang="en-GB" baseline="30000" dirty="0">
                <a:cs typeface="Arial" pitchFamily="34" charset="0"/>
              </a:rPr>
              <a:t>3,4</a:t>
            </a:r>
            <a:r>
              <a:rPr lang="en-GB" dirty="0">
                <a:cs typeface="Arial" pitchFamily="34" charset="0"/>
              </a:rPr>
              <a:t>, </a:t>
            </a:r>
            <a:r>
              <a:rPr lang="en-GB" dirty="0" err="1">
                <a:cs typeface="Arial" pitchFamily="34" charset="0"/>
              </a:rPr>
              <a:t>Reijo</a:t>
            </a:r>
            <a:r>
              <a:rPr lang="en-GB" dirty="0">
                <a:cs typeface="Arial" pitchFamily="34" charset="0"/>
              </a:rPr>
              <a:t> Salminen</a:t>
            </a:r>
            <a:r>
              <a:rPr lang="en-GB" baseline="30000" dirty="0">
                <a:cs typeface="Arial" pitchFamily="34" charset="0"/>
              </a:rPr>
              <a:t>3</a:t>
            </a:r>
          </a:p>
          <a:p>
            <a:pPr algn="ctr"/>
            <a:endParaRPr lang="en-GB" dirty="0">
              <a:cs typeface="Arial" pitchFamily="34" charset="0"/>
            </a:endParaRPr>
          </a:p>
          <a:p>
            <a:r>
              <a:rPr lang="en-GB" sz="1200" baseline="30000" dirty="0">
                <a:cs typeface="Arial" pitchFamily="34" charset="0"/>
              </a:rPr>
              <a:t>1</a:t>
            </a:r>
            <a:r>
              <a:rPr lang="en-GB" sz="1200" dirty="0">
                <a:cs typeface="Arial" pitchFamily="34" charset="0"/>
              </a:rPr>
              <a:t> Institute of Geology and Mineral Exploration, Athens, Hellenic Republic</a:t>
            </a:r>
          </a:p>
          <a:p>
            <a:r>
              <a:rPr lang="en-GB" sz="1200" baseline="30000" dirty="0">
                <a:cs typeface="Arial" pitchFamily="34" charset="0"/>
              </a:rPr>
              <a:t>2 </a:t>
            </a:r>
            <a:r>
              <a:rPr lang="en-GB" sz="1200" dirty="0" err="1">
                <a:cs typeface="Arial" pitchFamily="34" charset="0"/>
              </a:rPr>
              <a:t>GeoElementary</a:t>
            </a:r>
            <a:r>
              <a:rPr lang="en-GB" sz="1200" dirty="0">
                <a:cs typeface="Arial" pitchFamily="34" charset="0"/>
              </a:rPr>
              <a:t>, Derby, United Kingdom</a:t>
            </a:r>
          </a:p>
          <a:p>
            <a:r>
              <a:rPr lang="en-GB" sz="1200" baseline="30000" dirty="0">
                <a:cs typeface="Arial" pitchFamily="34" charset="0"/>
              </a:rPr>
              <a:t>3</a:t>
            </a:r>
            <a:r>
              <a:rPr lang="en-GB" sz="1200" dirty="0">
                <a:cs typeface="Arial" pitchFamily="34" charset="0"/>
              </a:rPr>
              <a:t> Geological Survey of Finland, Espoo, Finland</a:t>
            </a:r>
          </a:p>
          <a:p>
            <a:r>
              <a:rPr lang="en-GB" sz="1200" baseline="30000" dirty="0">
                <a:cs typeface="Arial" pitchFamily="34" charset="0"/>
              </a:rPr>
              <a:t>4</a:t>
            </a:r>
            <a:r>
              <a:rPr lang="en-GB" sz="1200" dirty="0">
                <a:cs typeface="Arial" pitchFamily="34" charset="0"/>
              </a:rPr>
              <a:t> IUGS Commission on Global Geochemical Baselines</a:t>
            </a: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8" name="Rectangle 7"/>
          <p:cNvSpPr/>
          <p:nvPr/>
        </p:nvSpPr>
        <p:spPr>
          <a:xfrm>
            <a:off x="251520" y="4957926"/>
            <a:ext cx="8640960" cy="707886"/>
          </a:xfrm>
          <a:prstGeom prst="rect">
            <a:avLst/>
          </a:prstGeom>
        </p:spPr>
        <p:txBody>
          <a:bodyPr wrap="square">
            <a:spAutoFit/>
          </a:bodyPr>
          <a:lstStyle/>
          <a:p>
            <a:r>
              <a:rPr lang="en-GB" sz="1000" dirty="0">
                <a:cs typeface="Arial" pitchFamily="34" charset="0"/>
              </a:rPr>
              <a:t>Demetriades, A., Johnson, C.C., Smith, D.B., </a:t>
            </a:r>
            <a:r>
              <a:rPr lang="en-GB" sz="1000" dirty="0" err="1">
                <a:cs typeface="Arial" pitchFamily="34" charset="0"/>
              </a:rPr>
              <a:t>Tarvainen</a:t>
            </a:r>
            <a:r>
              <a:rPr lang="en-GB" sz="1000" dirty="0">
                <a:cs typeface="Arial" pitchFamily="34" charset="0"/>
              </a:rPr>
              <a:t>, T. &amp; </a:t>
            </a:r>
            <a:r>
              <a:rPr lang="en-GB" sz="1000" dirty="0" err="1">
                <a:cs typeface="Arial" pitchFamily="34" charset="0"/>
              </a:rPr>
              <a:t>Salminen</a:t>
            </a:r>
            <a:r>
              <a:rPr lang="en-GB" sz="1000" dirty="0">
                <a:cs typeface="Arial" pitchFamily="34" charset="0"/>
              </a:rPr>
              <a:t>, R., 2022. General Introduction. Chapter 1 In: Demetriades, A., Johnson, C.C., Smith, D.B., </a:t>
            </a:r>
            <a:r>
              <a:rPr lang="en-GB" sz="1000" dirty="0" err="1">
                <a:cs typeface="Arial" pitchFamily="34" charset="0"/>
              </a:rPr>
              <a:t>Ladenberger</a:t>
            </a:r>
            <a:r>
              <a:rPr lang="en-GB" sz="1000" dirty="0">
                <a:cs typeface="Arial" pitchFamily="34" charset="0"/>
              </a:rPr>
              <a:t>, A., </a:t>
            </a:r>
            <a:r>
              <a:rPr lang="en-GB" sz="1000" dirty="0" err="1">
                <a:cs typeface="Arial" pitchFamily="34" charset="0"/>
              </a:rPr>
              <a:t>Adánez</a:t>
            </a:r>
            <a:r>
              <a:rPr lang="en-GB" sz="1000" dirty="0">
                <a:cs typeface="Arial" pitchFamily="34" charset="0"/>
              </a:rPr>
              <a:t> </a:t>
            </a:r>
            <a:r>
              <a:rPr lang="en-GB" sz="1000" dirty="0" err="1">
                <a:cs typeface="Arial" pitchFamily="34" charset="0"/>
              </a:rPr>
              <a:t>Sanjuan</a:t>
            </a:r>
            <a:r>
              <a:rPr lang="en-GB" sz="1000" dirty="0">
                <a:cs typeface="Arial" pitchFamily="34" charset="0"/>
              </a:rPr>
              <a:t>, P., </a:t>
            </a:r>
            <a:r>
              <a:rPr lang="en-GB" sz="1000" dirty="0" err="1">
                <a:cs typeface="Arial" pitchFamily="34" charset="0"/>
              </a:rPr>
              <a:t>Argyraki</a:t>
            </a:r>
            <a:r>
              <a:rPr lang="en-GB" sz="1000" dirty="0">
                <a:cs typeface="Arial" pitchFamily="34" charset="0"/>
              </a:rPr>
              <a:t>, A., </a:t>
            </a:r>
            <a:r>
              <a:rPr lang="en-GB" sz="1000" dirty="0" err="1">
                <a:cs typeface="Arial" pitchFamily="34" charset="0"/>
              </a:rPr>
              <a:t>Stouraiti</a:t>
            </a:r>
            <a:r>
              <a:rPr lang="en-GB" sz="1000" dirty="0">
                <a:cs typeface="Arial" pitchFamily="34" charset="0"/>
              </a:rPr>
              <a:t>, C., </a:t>
            </a:r>
            <a:r>
              <a:rPr lang="en-GB" sz="1000" dirty="0" err="1">
                <a:cs typeface="Arial" pitchFamily="34" charset="0"/>
              </a:rPr>
              <a:t>Caritat</a:t>
            </a:r>
            <a:r>
              <a:rPr lang="en-GB" sz="1000" dirty="0">
                <a:cs typeface="Arial" pitchFamily="34" charset="0"/>
              </a:rPr>
              <a:t>, P. de, Knights, K.V., </a:t>
            </a:r>
            <a:r>
              <a:rPr lang="en-GB" sz="1000" dirty="0" err="1">
                <a:cs typeface="Arial" pitchFamily="34" charset="0"/>
              </a:rPr>
              <a:t>Prieto</a:t>
            </a:r>
            <a:r>
              <a:rPr lang="en-GB" sz="1000" dirty="0">
                <a:cs typeface="Arial" pitchFamily="34" charset="0"/>
              </a:rPr>
              <a:t> </a:t>
            </a:r>
            <a:r>
              <a:rPr lang="en-GB" sz="1000" dirty="0" err="1">
                <a:cs typeface="Arial" pitchFamily="34" charset="0"/>
              </a:rPr>
              <a:t>Rincón</a:t>
            </a:r>
            <a:r>
              <a:rPr lang="en-GB" sz="1000" dirty="0">
                <a:cs typeface="Arial" pitchFamily="34" charset="0"/>
              </a:rPr>
              <a:t>, G. &amp; </a:t>
            </a:r>
            <a:r>
              <a:rPr lang="en-GB" sz="1000" dirty="0" err="1">
                <a:cs typeface="Arial" pitchFamily="34" charset="0"/>
              </a:rPr>
              <a:t>Simubali</a:t>
            </a:r>
            <a:r>
              <a:rPr lang="en-GB" sz="1000" dirty="0">
                <a:cs typeface="Arial" pitchFamily="34" charset="0"/>
              </a:rPr>
              <a:t>, G.N. (Editors), International Union of Geological Sciences Manual of Standard Methods for Establishing the Global Geochemical Reference Network. IUGS Commission on Global Geochemical Baselines, Athens, Hellenic Republic, Special Publication, 2, 1−10.</a:t>
            </a:r>
          </a:p>
        </p:txBody>
      </p:sp>
      <p:sp>
        <p:nvSpPr>
          <p:cNvPr id="9" name="Rectangle 8"/>
          <p:cNvSpPr/>
          <p:nvPr/>
        </p:nvSpPr>
        <p:spPr>
          <a:xfrm>
            <a:off x="251520" y="4699511"/>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1_Human_blood_&amp;_Earth_crust_concentrations_New_2021.emf"/>
          <p:cNvPicPr>
            <a:picLocks noChangeAspect="1"/>
          </p:cNvPicPr>
          <p:nvPr/>
        </p:nvPicPr>
        <p:blipFill>
          <a:blip r:embed="rId2" cstate="print"/>
          <a:stretch>
            <a:fillRect/>
          </a:stretch>
        </p:blipFill>
        <p:spPr>
          <a:xfrm>
            <a:off x="971600" y="0"/>
            <a:ext cx="7157188" cy="4801716"/>
          </a:xfrm>
          <a:prstGeom prst="rect">
            <a:avLst/>
          </a:prstGeom>
        </p:spPr>
      </p:pic>
      <p:sp>
        <p:nvSpPr>
          <p:cNvPr id="5" name="Rectangle 4"/>
          <p:cNvSpPr/>
          <p:nvPr/>
        </p:nvSpPr>
        <p:spPr>
          <a:xfrm>
            <a:off x="0" y="4853226"/>
            <a:ext cx="9144000" cy="861774"/>
          </a:xfrm>
          <a:prstGeom prst="rect">
            <a:avLst/>
          </a:prstGeom>
        </p:spPr>
        <p:txBody>
          <a:bodyPr wrap="square">
            <a:spAutoFit/>
          </a:bodyPr>
          <a:lstStyle/>
          <a:p>
            <a:r>
              <a:rPr lang="en-GB" sz="1000" dirty="0">
                <a:cs typeface="Arial" pitchFamily="34" charset="0"/>
              </a:rPr>
              <a:t>Figure 1.1 on  page  6. Graph showing the relationship between selected major and trace element mean concentrations in the upper continental crust and human blood. Their similar trend indicates that there is a close relationship between the chemical composition of human blood and the materials of the upper continental crust, although there is a significant difference in magnitude. Data sources: Upper Continental Crust (</a:t>
            </a:r>
            <a:r>
              <a:rPr lang="en-GB" sz="1000" dirty="0" err="1">
                <a:cs typeface="Arial" pitchFamily="34" charset="0"/>
              </a:rPr>
              <a:t>Reimann</a:t>
            </a:r>
            <a:r>
              <a:rPr lang="en-GB" sz="1000" dirty="0">
                <a:cs typeface="Arial" pitchFamily="34" charset="0"/>
              </a:rPr>
              <a:t> et al., 2004, Table 11.1, p.105); Human blood (ALS Global, 2021). Drawn with Golden Software’s </a:t>
            </a:r>
            <a:r>
              <a:rPr lang="en-GB" sz="1000" dirty="0" err="1">
                <a:cs typeface="Arial" pitchFamily="34" charset="0"/>
              </a:rPr>
              <a:t>Grapher</a:t>
            </a:r>
            <a:r>
              <a:rPr lang="en-GB" sz="1000" dirty="0">
                <a:cs typeface="Arial" pitchFamily="34" charset="0"/>
              </a:rPr>
              <a:t>™ v20 by Alecos Demetriades, Hellenic Institute of Geology and Mineral Exploration (IGME) &amp; IUGS Commission on Global Geochemical Baselines (IUGS-CGGB).</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345</Words>
  <Application>Microsoft Office PowerPoint</Application>
  <PresentationFormat>On-screen Show (16:10)</PresentationFormat>
  <Paragraphs>19</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8</cp:revision>
  <dcterms:created xsi:type="dcterms:W3CDTF">2022-06-25T09:26:52Z</dcterms:created>
  <dcterms:modified xsi:type="dcterms:W3CDTF">2022-08-10T09:59:35Z</dcterms:modified>
</cp:coreProperties>
</file>