
<file path=[Content_Types].xml><?xml version="1.0" encoding="utf-8"?>
<Types xmlns="http://schemas.openxmlformats.org/package/2006/content-types">
  <Default Extension="emf" ContentType="image/x-emf"/>
  <Default Extension="gif" ContentType="image/gi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66" r:id="rId2"/>
    <p:sldId id="257" r:id="rId3"/>
    <p:sldId id="256" r:id="rId4"/>
    <p:sldId id="258" r:id="rId5"/>
    <p:sldId id="259" r:id="rId6"/>
    <p:sldId id="265" r:id="rId7"/>
    <p:sldId id="260" r:id="rId8"/>
    <p:sldId id="263" r:id="rId9"/>
    <p:sldId id="262" r:id="rId10"/>
    <p:sldId id="261" r:id="rId11"/>
    <p:sldId id="264" r:id="rId12"/>
  </p:sldIdLst>
  <p:sldSz cx="9144000" cy="5715000" type="screen16x10"/>
  <p:notesSz cx="9144000" cy="6858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80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7" d="100"/>
          <a:sy n="77" d="100"/>
        </p:scale>
        <p:origin x="108" y="870"/>
      </p:cViewPr>
      <p:guideLst>
        <p:guide orient="horz" pos="1800"/>
        <p:guide pos="2880"/>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775355"/>
            <a:ext cx="7772400" cy="1225021"/>
          </a:xfrm>
        </p:spPr>
        <p:txBody>
          <a:bodyPr/>
          <a:lstStyle/>
          <a:p>
            <a:r>
              <a:rPr lang="en-US"/>
              <a:t>Click to edit Master title style</a:t>
            </a:r>
            <a:endParaRPr lang="en-GB"/>
          </a:p>
        </p:txBody>
      </p:sp>
      <p:sp>
        <p:nvSpPr>
          <p:cNvPr id="3" name="Subtitle 2"/>
          <p:cNvSpPr>
            <a:spLocks noGrp="1"/>
          </p:cNvSpPr>
          <p:nvPr>
            <p:ph type="subTitle" idx="1"/>
          </p:nvPr>
        </p:nvSpPr>
        <p:spPr>
          <a:xfrm>
            <a:off x="1371600" y="3238500"/>
            <a:ext cx="6400800" cy="14605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GB"/>
          </a:p>
        </p:txBody>
      </p:sp>
      <p:sp>
        <p:nvSpPr>
          <p:cNvPr id="4" name="Date Placeholder 3"/>
          <p:cNvSpPr>
            <a:spLocks noGrp="1"/>
          </p:cNvSpPr>
          <p:nvPr>
            <p:ph type="dt" sz="half" idx="10"/>
          </p:nvPr>
        </p:nvSpPr>
        <p:spPr/>
        <p:txBody>
          <a:bodyPr/>
          <a:lstStyle/>
          <a:p>
            <a:fld id="{94411C76-7C46-49A6-8CCC-F7593824783C}" type="datetimeFigureOut">
              <a:rPr lang="en-GB" smtClean="0"/>
              <a:t>31/08/2022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51EA623C-A570-4D74-B647-DE8706A4BE7E}" type="slidenum">
              <a:rPr lang="en-GB" smtClean="0"/>
              <a:t>‹#›</a:t>
            </a:fld>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94411C76-7C46-49A6-8CCC-F7593824783C}" type="datetimeFigureOut">
              <a:rPr lang="en-GB" smtClean="0"/>
              <a:t>31/08/2022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51EA623C-A570-4D74-B647-DE8706A4BE7E}" type="slidenum">
              <a:rPr lang="en-GB" smtClean="0"/>
              <a:t>‹#›</a:t>
            </a:fld>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90500"/>
            <a:ext cx="2057400" cy="4064000"/>
          </a:xfrm>
        </p:spPr>
        <p:txBody>
          <a:bodyPr vert="eaVert"/>
          <a:lstStyle/>
          <a:p>
            <a:r>
              <a:rPr lang="en-US"/>
              <a:t>Click to edit Master title style</a:t>
            </a:r>
            <a:endParaRPr lang="en-GB"/>
          </a:p>
        </p:txBody>
      </p:sp>
      <p:sp>
        <p:nvSpPr>
          <p:cNvPr id="3" name="Vertical Text Placeholder 2"/>
          <p:cNvSpPr>
            <a:spLocks noGrp="1"/>
          </p:cNvSpPr>
          <p:nvPr>
            <p:ph type="body" orient="vert" idx="1"/>
          </p:nvPr>
        </p:nvSpPr>
        <p:spPr>
          <a:xfrm>
            <a:off x="457200" y="190500"/>
            <a:ext cx="6019800" cy="4064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94411C76-7C46-49A6-8CCC-F7593824783C}" type="datetimeFigureOut">
              <a:rPr lang="en-GB" smtClean="0"/>
              <a:t>31/08/2022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51EA623C-A570-4D74-B647-DE8706A4BE7E}" type="slidenum">
              <a:rPr lang="en-GB" smtClean="0"/>
              <a:t>‹#›</a:t>
            </a:fld>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10"/>
          </p:nvPr>
        </p:nvSpPr>
        <p:spPr/>
        <p:txBody>
          <a:bodyPr/>
          <a:lstStyle/>
          <a:p>
            <a:fld id="{94411C76-7C46-49A6-8CCC-F7593824783C}" type="datetimeFigureOut">
              <a:rPr lang="en-GB" smtClean="0"/>
              <a:t>31/08/2022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51EA623C-A570-4D74-B647-DE8706A4BE7E}" type="slidenum">
              <a:rPr lang="en-GB" smtClean="0"/>
              <a:t>‹#›</a:t>
            </a:fld>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672417"/>
            <a:ext cx="7772400" cy="1135063"/>
          </a:xfrm>
        </p:spPr>
        <p:txBody>
          <a:bodyPr anchor="t"/>
          <a:lstStyle>
            <a:lvl1pPr algn="l">
              <a:defRPr sz="4000" b="1" cap="all"/>
            </a:lvl1pPr>
          </a:lstStyle>
          <a:p>
            <a:r>
              <a:rPr lang="en-US"/>
              <a:t>Click to edit Master title style</a:t>
            </a:r>
            <a:endParaRPr lang="en-GB"/>
          </a:p>
        </p:txBody>
      </p:sp>
      <p:sp>
        <p:nvSpPr>
          <p:cNvPr id="3" name="Text Placeholder 2"/>
          <p:cNvSpPr>
            <a:spLocks noGrp="1"/>
          </p:cNvSpPr>
          <p:nvPr>
            <p:ph type="body" idx="1"/>
          </p:nvPr>
        </p:nvSpPr>
        <p:spPr>
          <a:xfrm>
            <a:off x="722313" y="2422261"/>
            <a:ext cx="7772400" cy="1250156"/>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94411C76-7C46-49A6-8CCC-F7593824783C}" type="datetimeFigureOut">
              <a:rPr lang="en-GB" smtClean="0"/>
              <a:t>31/08/2022</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51EA623C-A570-4D74-B647-DE8706A4BE7E}" type="slidenum">
              <a:rPr lang="en-GB" smtClean="0"/>
              <a:t>‹#›</a:t>
            </a:fld>
            <a:endParaRPr lang="en-GB"/>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sz="half" idx="1"/>
          </p:nvPr>
        </p:nvSpPr>
        <p:spPr>
          <a:xfrm>
            <a:off x="457200" y="1111250"/>
            <a:ext cx="4038600" cy="31432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a:spLocks noGrp="1"/>
          </p:cNvSpPr>
          <p:nvPr>
            <p:ph sz="half" idx="2"/>
          </p:nvPr>
        </p:nvSpPr>
        <p:spPr>
          <a:xfrm>
            <a:off x="4648200" y="1111250"/>
            <a:ext cx="4038600" cy="314325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p:cNvSpPr>
            <a:spLocks noGrp="1"/>
          </p:cNvSpPr>
          <p:nvPr>
            <p:ph type="dt" sz="half" idx="10"/>
          </p:nvPr>
        </p:nvSpPr>
        <p:spPr/>
        <p:txBody>
          <a:bodyPr/>
          <a:lstStyle/>
          <a:p>
            <a:fld id="{94411C76-7C46-49A6-8CCC-F7593824783C}" type="datetimeFigureOut">
              <a:rPr lang="en-GB" smtClean="0"/>
              <a:t>31/08/2022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51EA623C-A570-4D74-B647-DE8706A4BE7E}" type="slidenum">
              <a:rPr lang="en-GB" smtClean="0"/>
              <a:t>‹#›</a:t>
            </a:fld>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28865"/>
            <a:ext cx="8229600" cy="952500"/>
          </a:xfrm>
        </p:spPr>
        <p:txBody>
          <a:bodyPr/>
          <a:lstStyle>
            <a:lvl1pPr>
              <a:defRPr/>
            </a:lvl1pPr>
          </a:lstStyle>
          <a:p>
            <a:r>
              <a:rPr lang="en-US"/>
              <a:t>Click to edit Master title style</a:t>
            </a:r>
            <a:endParaRPr lang="en-GB"/>
          </a:p>
        </p:txBody>
      </p:sp>
      <p:sp>
        <p:nvSpPr>
          <p:cNvPr id="3" name="Text Placeholder 2"/>
          <p:cNvSpPr>
            <a:spLocks noGrp="1"/>
          </p:cNvSpPr>
          <p:nvPr>
            <p:ph type="body" idx="1"/>
          </p:nvPr>
        </p:nvSpPr>
        <p:spPr>
          <a:xfrm>
            <a:off x="457200" y="1279261"/>
            <a:ext cx="4040188" cy="53313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1812396"/>
            <a:ext cx="4040188" cy="329274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a:spLocks noGrp="1"/>
          </p:cNvSpPr>
          <p:nvPr>
            <p:ph type="body" sz="quarter" idx="3"/>
          </p:nvPr>
        </p:nvSpPr>
        <p:spPr>
          <a:xfrm>
            <a:off x="4645026" y="1279261"/>
            <a:ext cx="4041775" cy="533135"/>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6" y="1812396"/>
            <a:ext cx="4041775" cy="329274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p:cNvSpPr>
            <a:spLocks noGrp="1"/>
          </p:cNvSpPr>
          <p:nvPr>
            <p:ph type="dt" sz="half" idx="10"/>
          </p:nvPr>
        </p:nvSpPr>
        <p:spPr/>
        <p:txBody>
          <a:bodyPr/>
          <a:lstStyle/>
          <a:p>
            <a:fld id="{94411C76-7C46-49A6-8CCC-F7593824783C}" type="datetimeFigureOut">
              <a:rPr lang="en-GB" smtClean="0"/>
              <a:t>31/08/2022</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51EA623C-A570-4D74-B647-DE8706A4BE7E}" type="slidenum">
              <a:rPr lang="en-GB" smtClean="0"/>
              <a:t>‹#›</a:t>
            </a:fld>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Date Placeholder 2"/>
          <p:cNvSpPr>
            <a:spLocks noGrp="1"/>
          </p:cNvSpPr>
          <p:nvPr>
            <p:ph type="dt" sz="half" idx="10"/>
          </p:nvPr>
        </p:nvSpPr>
        <p:spPr/>
        <p:txBody>
          <a:bodyPr/>
          <a:lstStyle/>
          <a:p>
            <a:fld id="{94411C76-7C46-49A6-8CCC-F7593824783C}" type="datetimeFigureOut">
              <a:rPr lang="en-GB" smtClean="0"/>
              <a:t>31/08/2022</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51EA623C-A570-4D74-B647-DE8706A4BE7E}" type="slidenum">
              <a:rPr lang="en-GB" smtClean="0"/>
              <a:t>‹#›</a:t>
            </a:fld>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4411C76-7C46-49A6-8CCC-F7593824783C}" type="datetimeFigureOut">
              <a:rPr lang="en-GB" smtClean="0"/>
              <a:t>31/08/2022</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51EA623C-A570-4D74-B647-DE8706A4BE7E}" type="slidenum">
              <a:rPr lang="en-GB" smtClean="0"/>
              <a:t>‹#›</a:t>
            </a:fld>
            <a:endParaRPr lang="en-GB"/>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27542"/>
            <a:ext cx="3008313" cy="968375"/>
          </a:xfrm>
        </p:spPr>
        <p:txBody>
          <a:bodyPr anchor="b"/>
          <a:lstStyle>
            <a:lvl1pPr algn="l">
              <a:defRPr sz="2000" b="1"/>
            </a:lvl1pPr>
          </a:lstStyle>
          <a:p>
            <a:r>
              <a:rPr lang="en-US"/>
              <a:t>Click to edit Master title style</a:t>
            </a:r>
            <a:endParaRPr lang="en-GB"/>
          </a:p>
        </p:txBody>
      </p:sp>
      <p:sp>
        <p:nvSpPr>
          <p:cNvPr id="3" name="Content Placeholder 2"/>
          <p:cNvSpPr>
            <a:spLocks noGrp="1"/>
          </p:cNvSpPr>
          <p:nvPr>
            <p:ph idx="1"/>
          </p:nvPr>
        </p:nvSpPr>
        <p:spPr>
          <a:xfrm>
            <a:off x="3575050" y="227542"/>
            <a:ext cx="5111750" cy="4877594"/>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a:spLocks noGrp="1"/>
          </p:cNvSpPr>
          <p:nvPr>
            <p:ph type="body" sz="half" idx="2"/>
          </p:nvPr>
        </p:nvSpPr>
        <p:spPr>
          <a:xfrm>
            <a:off x="457201" y="1195917"/>
            <a:ext cx="3008313" cy="390921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94411C76-7C46-49A6-8CCC-F7593824783C}" type="datetimeFigureOut">
              <a:rPr lang="en-GB" smtClean="0"/>
              <a:t>31/08/2022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51EA623C-A570-4D74-B647-DE8706A4BE7E}" type="slidenum">
              <a:rPr lang="en-GB" smtClean="0"/>
              <a:t>‹#›</a:t>
            </a:fld>
            <a:endParaRPr lang="en-GB"/>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000500"/>
            <a:ext cx="5486400" cy="472282"/>
          </a:xfrm>
        </p:spPr>
        <p:txBody>
          <a:bodyPr anchor="b"/>
          <a:lstStyle>
            <a:lvl1pPr algn="l">
              <a:defRPr sz="2000" b="1"/>
            </a:lvl1pPr>
          </a:lstStyle>
          <a:p>
            <a:r>
              <a:rPr lang="en-US"/>
              <a:t>Click to edit Master title style</a:t>
            </a:r>
            <a:endParaRPr lang="en-GB"/>
          </a:p>
        </p:txBody>
      </p:sp>
      <p:sp>
        <p:nvSpPr>
          <p:cNvPr id="3" name="Picture Placeholder 2"/>
          <p:cNvSpPr>
            <a:spLocks noGrp="1"/>
          </p:cNvSpPr>
          <p:nvPr>
            <p:ph type="pic" idx="1"/>
          </p:nvPr>
        </p:nvSpPr>
        <p:spPr>
          <a:xfrm>
            <a:off x="1792288" y="510646"/>
            <a:ext cx="5486400" cy="34290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p:cNvSpPr>
            <a:spLocks noGrp="1"/>
          </p:cNvSpPr>
          <p:nvPr>
            <p:ph type="body" sz="half" idx="2"/>
          </p:nvPr>
        </p:nvSpPr>
        <p:spPr>
          <a:xfrm>
            <a:off x="1792288" y="4472782"/>
            <a:ext cx="5486400" cy="670718"/>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94411C76-7C46-49A6-8CCC-F7593824783C}" type="datetimeFigureOut">
              <a:rPr lang="en-GB" smtClean="0"/>
              <a:t>31/08/2022</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51EA623C-A570-4D74-B647-DE8706A4BE7E}" type="slidenum">
              <a:rPr lang="en-GB" smtClean="0"/>
              <a:t>‹#›</a:t>
            </a:fld>
            <a:endParaRPr lang="en-GB"/>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28865"/>
            <a:ext cx="8229600" cy="952500"/>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p:cNvSpPr>
            <a:spLocks noGrp="1"/>
          </p:cNvSpPr>
          <p:nvPr>
            <p:ph type="body" idx="1"/>
          </p:nvPr>
        </p:nvSpPr>
        <p:spPr>
          <a:xfrm>
            <a:off x="457200" y="1333500"/>
            <a:ext cx="8229600" cy="3771636"/>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p:cNvSpPr>
            <a:spLocks noGrp="1"/>
          </p:cNvSpPr>
          <p:nvPr>
            <p:ph type="dt" sz="half" idx="2"/>
          </p:nvPr>
        </p:nvSpPr>
        <p:spPr>
          <a:xfrm>
            <a:off x="457200" y="5296959"/>
            <a:ext cx="2133600" cy="304271"/>
          </a:xfrm>
          <a:prstGeom prst="rect">
            <a:avLst/>
          </a:prstGeom>
        </p:spPr>
        <p:txBody>
          <a:bodyPr vert="horz" lIns="91440" tIns="45720" rIns="91440" bIns="45720" rtlCol="0" anchor="ctr"/>
          <a:lstStyle>
            <a:lvl1pPr algn="l">
              <a:defRPr sz="1200">
                <a:solidFill>
                  <a:schemeClr val="tx1">
                    <a:tint val="75000"/>
                  </a:schemeClr>
                </a:solidFill>
              </a:defRPr>
            </a:lvl1pPr>
          </a:lstStyle>
          <a:p>
            <a:fld id="{94411C76-7C46-49A6-8CCC-F7593824783C}" type="datetimeFigureOut">
              <a:rPr lang="en-GB" smtClean="0"/>
              <a:t>31/08/2022</a:t>
            </a:fld>
            <a:endParaRPr lang="en-GB"/>
          </a:p>
        </p:txBody>
      </p:sp>
      <p:sp>
        <p:nvSpPr>
          <p:cNvPr id="5" name="Footer Placeholder 4"/>
          <p:cNvSpPr>
            <a:spLocks noGrp="1"/>
          </p:cNvSpPr>
          <p:nvPr>
            <p:ph type="ftr" sz="quarter" idx="3"/>
          </p:nvPr>
        </p:nvSpPr>
        <p:spPr>
          <a:xfrm>
            <a:off x="3124200" y="5296959"/>
            <a:ext cx="2895600" cy="304271"/>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6553200" y="5296959"/>
            <a:ext cx="2133600" cy="304271"/>
          </a:xfrm>
          <a:prstGeom prst="rect">
            <a:avLst/>
          </a:prstGeom>
        </p:spPr>
        <p:txBody>
          <a:bodyPr vert="horz" lIns="91440" tIns="45720" rIns="91440" bIns="45720" rtlCol="0" anchor="ctr"/>
          <a:lstStyle>
            <a:lvl1pPr algn="r">
              <a:defRPr sz="1200">
                <a:solidFill>
                  <a:schemeClr val="tx1">
                    <a:tint val="75000"/>
                  </a:schemeClr>
                </a:solidFill>
              </a:defRPr>
            </a:lvl1pPr>
          </a:lstStyle>
          <a:p>
            <a:fld id="{51EA623C-A570-4D74-B647-DE8706A4BE7E}" type="slidenum">
              <a:rPr lang="en-GB" smtClean="0"/>
              <a:t>‹#›</a:t>
            </a:fld>
            <a:endParaRPr lang="en-GB"/>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gi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7.emf"/><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9.emf"/><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0.em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picture containing text&#10;&#10;Description automatically generated">
            <a:extLst>
              <a:ext uri="{FF2B5EF4-FFF2-40B4-BE49-F238E27FC236}">
                <a16:creationId xmlns:a16="http://schemas.microsoft.com/office/drawing/2014/main" id="{FF1A0F2B-9E11-8B35-679B-960F7E605EAE}"/>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2551648" y="0"/>
            <a:ext cx="4040703" cy="5715000"/>
          </a:xfrm>
          <a:prstGeom prst="rect">
            <a:avLst/>
          </a:prstGeom>
        </p:spPr>
      </p:pic>
    </p:spTree>
    <p:extLst>
      <p:ext uri="{BB962C8B-B14F-4D97-AF65-F5344CB8AC3E}">
        <p14:creationId xmlns:p14="http://schemas.microsoft.com/office/powerpoint/2010/main" val="200157207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Figure_Mountainous_terrain_&amp;_residual_soil_colluvium_rock.emf"/>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418840" y="1499568"/>
            <a:ext cx="8306319" cy="2715864"/>
          </a:xfrm>
          <a:prstGeom prst="rect">
            <a:avLst/>
          </a:prstGeom>
        </p:spPr>
      </p:pic>
      <p:sp>
        <p:nvSpPr>
          <p:cNvPr id="6" name="Rectangle 5"/>
          <p:cNvSpPr/>
          <p:nvPr/>
        </p:nvSpPr>
        <p:spPr>
          <a:xfrm>
            <a:off x="251520" y="4945732"/>
            <a:ext cx="8640960" cy="553998"/>
          </a:xfrm>
          <a:prstGeom prst="rect">
            <a:avLst/>
          </a:prstGeom>
        </p:spPr>
        <p:txBody>
          <a:bodyPr wrap="square">
            <a:spAutoFit/>
          </a:bodyPr>
          <a:lstStyle/>
          <a:p>
            <a:r>
              <a:rPr lang="en-GB" sz="1000" dirty="0">
                <a:cs typeface="Arial" pitchFamily="34" charset="0"/>
              </a:rPr>
              <a:t>Figure 2.7 on page 22. Cross-section of second-order stream valley showing different features and the sample sites for collecting rock, residual soil, stream water, stream and overbank sediment samples. Residual soil samples must not be collected from </a:t>
            </a:r>
            <a:r>
              <a:rPr lang="en-GB" sz="1000" dirty="0" err="1">
                <a:cs typeface="Arial" pitchFamily="34" charset="0"/>
              </a:rPr>
              <a:t>colluvium</a:t>
            </a:r>
            <a:r>
              <a:rPr lang="en-GB" sz="1000" dirty="0">
                <a:cs typeface="Arial" pitchFamily="34" charset="0"/>
              </a:rPr>
              <a:t>, as this is transported overburden. Drawn by Alecos Demetriades (IGME/IUGS-CGGB) with Golden Software’s </a:t>
            </a:r>
            <a:r>
              <a:rPr lang="en-GB" sz="1000" dirty="0" err="1">
                <a:cs typeface="Arial" pitchFamily="34" charset="0"/>
              </a:rPr>
              <a:t>Grapher</a:t>
            </a:r>
            <a:r>
              <a:rPr lang="en-GB" sz="1000" dirty="0">
                <a:cs typeface="Arial" pitchFamily="34" charset="0"/>
              </a:rPr>
              <a:t>™ v20.</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51520" y="4957926"/>
            <a:ext cx="8640960" cy="707886"/>
          </a:xfrm>
          <a:prstGeom prst="rect">
            <a:avLst/>
          </a:prstGeom>
        </p:spPr>
        <p:txBody>
          <a:bodyPr wrap="square">
            <a:spAutoFit/>
          </a:bodyPr>
          <a:lstStyle/>
          <a:p>
            <a:r>
              <a:rPr lang="en-GB" sz="1000" dirty="0">
                <a:cs typeface="Arial" pitchFamily="34" charset="0"/>
              </a:rPr>
              <a:t>Figure 2.8 on page 23. Example of a GTN grid cell N26E14 with 5 random points, and a schematic diagram showing the possible sample sites of rock, residual soil, humus, stream water and sediment, overbank sediment, and floodplain sediment from the catchment basin representing random point number 3. Two random points fall on mainland Hellas (3 &amp; 5), two on Euboea Island (1 &amp; 2), and one in the sea (4), which should be moved to a land site. See text for explanation. Drawn by Alecos Demetriades (IGME/IUGS-CGGB) with Golden Software’s </a:t>
            </a:r>
            <a:r>
              <a:rPr lang="en-GB" sz="1000" dirty="0" err="1">
                <a:cs typeface="Arial" pitchFamily="34" charset="0"/>
              </a:rPr>
              <a:t>MapViewer</a:t>
            </a:r>
            <a:r>
              <a:rPr lang="en-GB" sz="1000" dirty="0">
                <a:cs typeface="Arial" pitchFamily="34" charset="0"/>
              </a:rPr>
              <a:t>™ v8.</a:t>
            </a:r>
          </a:p>
        </p:txBody>
      </p:sp>
      <p:pic>
        <p:nvPicPr>
          <p:cNvPr id="7" name="Picture 6" descr="Fig_2.8_N26E14_Hellas_sampling.emf"/>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539736" y="92917"/>
            <a:ext cx="8064896" cy="4780807"/>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51520" y="308759"/>
            <a:ext cx="8640960" cy="4231928"/>
          </a:xfrm>
          <a:prstGeom prst="rect">
            <a:avLst/>
          </a:prstGeom>
        </p:spPr>
        <p:txBody>
          <a:bodyPr wrap="square">
            <a:spAutoFit/>
          </a:bodyPr>
          <a:lstStyle/>
          <a:p>
            <a:pPr algn="ctr"/>
            <a:r>
              <a:rPr lang="en-GB" b="1" dirty="0">
                <a:cs typeface="Arial" pitchFamily="34" charset="0"/>
              </a:rPr>
              <a:t>International Union of Geological Sciences</a:t>
            </a:r>
          </a:p>
          <a:p>
            <a:pPr algn="ctr"/>
            <a:r>
              <a:rPr lang="en-GB" b="1" dirty="0">
                <a:cs typeface="Arial" pitchFamily="34" charset="0"/>
              </a:rPr>
              <a:t>Manual of Standard Methods</a:t>
            </a:r>
          </a:p>
          <a:p>
            <a:pPr algn="ctr"/>
            <a:r>
              <a:rPr lang="en-GB" b="1" dirty="0">
                <a:cs typeface="Arial" pitchFamily="34" charset="0"/>
              </a:rPr>
              <a:t>for</a:t>
            </a:r>
          </a:p>
          <a:p>
            <a:pPr algn="ctr"/>
            <a:r>
              <a:rPr lang="en-GB" b="1" dirty="0">
                <a:cs typeface="Arial" pitchFamily="34" charset="0"/>
              </a:rPr>
              <a:t>Establishing the Global Geochemical Reference Network</a:t>
            </a:r>
          </a:p>
          <a:p>
            <a:pPr algn="ctr"/>
            <a:endParaRPr lang="en-GB" dirty="0">
              <a:cs typeface="Arial" pitchFamily="34" charset="0"/>
            </a:endParaRPr>
          </a:p>
          <a:p>
            <a:pPr algn="ctr"/>
            <a:r>
              <a:rPr lang="en-GB" b="1" dirty="0">
                <a:cs typeface="Arial" pitchFamily="34" charset="0"/>
              </a:rPr>
              <a:t>Chapter 2</a:t>
            </a:r>
          </a:p>
          <a:p>
            <a:pPr algn="ctr"/>
            <a:endParaRPr lang="en-GB" dirty="0">
              <a:cs typeface="Arial" pitchFamily="34" charset="0"/>
            </a:endParaRPr>
          </a:p>
          <a:p>
            <a:pPr algn="ctr"/>
            <a:r>
              <a:rPr lang="en-GB" b="1" dirty="0">
                <a:cs typeface="Arial" pitchFamily="34" charset="0"/>
              </a:rPr>
              <a:t>Global Terrestrial Network Grid Cells, Selection of Sample Sites, and</a:t>
            </a:r>
          </a:p>
          <a:p>
            <a:pPr algn="ctr"/>
            <a:r>
              <a:rPr lang="en-GB" b="1" dirty="0">
                <a:cs typeface="Arial" pitchFamily="34" charset="0"/>
              </a:rPr>
              <a:t>Sample Types to be Collected</a:t>
            </a:r>
          </a:p>
          <a:p>
            <a:pPr algn="ctr"/>
            <a:endParaRPr lang="en-GB" dirty="0">
              <a:cs typeface="Arial" pitchFamily="34" charset="0"/>
            </a:endParaRPr>
          </a:p>
          <a:p>
            <a:pPr algn="ctr"/>
            <a:r>
              <a:rPr lang="en-GB" dirty="0">
                <a:cs typeface="Arial" pitchFamily="34" charset="0"/>
              </a:rPr>
              <a:t>Alecos Demetriades</a:t>
            </a:r>
            <a:r>
              <a:rPr lang="en-GB" baseline="30000" dirty="0">
                <a:cs typeface="Arial" pitchFamily="34" charset="0"/>
              </a:rPr>
              <a:t>1,4</a:t>
            </a:r>
            <a:r>
              <a:rPr lang="en-GB" dirty="0">
                <a:cs typeface="Arial" pitchFamily="34" charset="0"/>
              </a:rPr>
              <a:t>, Christopher C. Johnson</a:t>
            </a:r>
            <a:r>
              <a:rPr lang="en-GB" baseline="30000" dirty="0">
                <a:cs typeface="Arial" pitchFamily="34" charset="0"/>
              </a:rPr>
              <a:t>2,4</a:t>
            </a:r>
            <a:r>
              <a:rPr lang="en-GB" dirty="0">
                <a:cs typeface="Arial" pitchFamily="34" charset="0"/>
              </a:rPr>
              <a:t>, David B. Smith</a:t>
            </a:r>
            <a:r>
              <a:rPr lang="en-GB" baseline="30000" dirty="0">
                <a:cs typeface="Arial" pitchFamily="34" charset="0"/>
              </a:rPr>
              <a:t>4</a:t>
            </a:r>
            <a:r>
              <a:rPr lang="en-GB" dirty="0">
                <a:cs typeface="Arial" pitchFamily="34" charset="0"/>
              </a:rPr>
              <a:t>,</a:t>
            </a:r>
          </a:p>
          <a:p>
            <a:pPr algn="ctr"/>
            <a:r>
              <a:rPr lang="en-GB" dirty="0" err="1">
                <a:cs typeface="Arial" pitchFamily="34" charset="0"/>
              </a:rPr>
              <a:t>Timo</a:t>
            </a:r>
            <a:r>
              <a:rPr lang="en-GB" dirty="0">
                <a:cs typeface="Arial" pitchFamily="34" charset="0"/>
              </a:rPr>
              <a:t> Tarvainen</a:t>
            </a:r>
            <a:r>
              <a:rPr lang="en-GB" baseline="30000" dirty="0">
                <a:cs typeface="Arial" pitchFamily="34" charset="0"/>
              </a:rPr>
              <a:t>3,4</a:t>
            </a:r>
            <a:r>
              <a:rPr lang="en-GB" dirty="0">
                <a:cs typeface="Arial" pitchFamily="34" charset="0"/>
              </a:rPr>
              <a:t>, Maria </a:t>
            </a:r>
            <a:r>
              <a:rPr lang="en-GB" dirty="0" err="1">
                <a:cs typeface="Arial" pitchFamily="34" charset="0"/>
              </a:rPr>
              <a:t>João</a:t>
            </a:r>
            <a:r>
              <a:rPr lang="en-GB" dirty="0">
                <a:cs typeface="Arial" pitchFamily="34" charset="0"/>
              </a:rPr>
              <a:t> Batista</a:t>
            </a:r>
            <a:r>
              <a:rPr lang="en-GB" baseline="30000" dirty="0">
                <a:cs typeface="Arial" pitchFamily="34" charset="0"/>
              </a:rPr>
              <a:t>4,5</a:t>
            </a:r>
          </a:p>
          <a:p>
            <a:endParaRPr lang="en-GB" sz="1200" baseline="30000" dirty="0">
              <a:cs typeface="Arial" pitchFamily="34" charset="0"/>
            </a:endParaRPr>
          </a:p>
          <a:p>
            <a:r>
              <a:rPr lang="en-GB" sz="900" baseline="30000" dirty="0">
                <a:cs typeface="Arial" pitchFamily="34" charset="0"/>
              </a:rPr>
              <a:t>1</a:t>
            </a:r>
            <a:r>
              <a:rPr lang="en-GB" sz="900" dirty="0">
                <a:cs typeface="Arial" pitchFamily="34" charset="0"/>
              </a:rPr>
              <a:t> Institute of Geology and Mineral Exploration, Athens, Hellenic Republic</a:t>
            </a:r>
          </a:p>
          <a:p>
            <a:r>
              <a:rPr lang="en-GB" sz="900" baseline="30000" dirty="0">
                <a:cs typeface="Arial" pitchFamily="34" charset="0"/>
              </a:rPr>
              <a:t>2 </a:t>
            </a:r>
            <a:r>
              <a:rPr lang="en-GB" sz="900" dirty="0" err="1">
                <a:cs typeface="Arial" pitchFamily="34" charset="0"/>
              </a:rPr>
              <a:t>GeoElementary</a:t>
            </a:r>
            <a:r>
              <a:rPr lang="en-GB" sz="900" dirty="0">
                <a:cs typeface="Arial" pitchFamily="34" charset="0"/>
              </a:rPr>
              <a:t>, Derby, United Kingdom</a:t>
            </a:r>
          </a:p>
          <a:p>
            <a:r>
              <a:rPr lang="en-GB" sz="900" baseline="30000" dirty="0">
                <a:cs typeface="Arial" pitchFamily="34" charset="0"/>
              </a:rPr>
              <a:t>3</a:t>
            </a:r>
            <a:r>
              <a:rPr lang="en-GB" sz="900" dirty="0">
                <a:cs typeface="Arial" pitchFamily="34" charset="0"/>
              </a:rPr>
              <a:t> Geological Survey of Finland, Espoo, Finland</a:t>
            </a:r>
          </a:p>
          <a:p>
            <a:r>
              <a:rPr lang="pt-BR" sz="900" baseline="30000" dirty="0">
                <a:cs typeface="Arial" pitchFamily="34" charset="0"/>
              </a:rPr>
              <a:t>4</a:t>
            </a:r>
            <a:r>
              <a:rPr lang="pt-BR" sz="900" dirty="0">
                <a:cs typeface="Arial" pitchFamily="34" charset="0"/>
              </a:rPr>
              <a:t> Laboratório Nacional de Energia e Geologia, Amadora, Portugal</a:t>
            </a:r>
            <a:endParaRPr lang="en-GB" sz="900" dirty="0">
              <a:cs typeface="Arial" pitchFamily="34" charset="0"/>
            </a:endParaRPr>
          </a:p>
          <a:p>
            <a:r>
              <a:rPr lang="en-GB" sz="900" baseline="30000" dirty="0">
                <a:cs typeface="Arial" pitchFamily="34" charset="0"/>
              </a:rPr>
              <a:t>5</a:t>
            </a:r>
            <a:r>
              <a:rPr lang="en-GB" sz="900" dirty="0">
                <a:cs typeface="Arial" pitchFamily="34" charset="0"/>
              </a:rPr>
              <a:t> IUGS Commission on Global Geochemical Baselines</a:t>
            </a:r>
          </a:p>
        </p:txBody>
      </p:sp>
      <p:pic>
        <p:nvPicPr>
          <p:cNvPr id="6" name="Picture 5" descr="IUGS_Commission_GGB_logo_2016.gif"/>
          <p:cNvPicPr>
            <a:picLocks noChangeAspect="1"/>
          </p:cNvPicPr>
          <p:nvPr/>
        </p:nvPicPr>
        <p:blipFill>
          <a:blip r:embed="rId2" cstate="print"/>
          <a:stretch>
            <a:fillRect/>
          </a:stretch>
        </p:blipFill>
        <p:spPr>
          <a:xfrm>
            <a:off x="7452320" y="49308"/>
            <a:ext cx="1636364" cy="1080000"/>
          </a:xfrm>
          <a:prstGeom prst="rect">
            <a:avLst/>
          </a:prstGeom>
        </p:spPr>
      </p:pic>
      <p:pic>
        <p:nvPicPr>
          <p:cNvPr id="7" name="Picture 6" descr="60 IUGS-logo-high resolution.png"/>
          <p:cNvPicPr>
            <a:picLocks noChangeAspect="1"/>
          </p:cNvPicPr>
          <p:nvPr/>
        </p:nvPicPr>
        <p:blipFill>
          <a:blip r:embed="rId3" cstate="print"/>
          <a:stretch>
            <a:fillRect/>
          </a:stretch>
        </p:blipFill>
        <p:spPr>
          <a:xfrm>
            <a:off x="64196" y="49308"/>
            <a:ext cx="1771500" cy="1080000"/>
          </a:xfrm>
          <a:prstGeom prst="rect">
            <a:avLst/>
          </a:prstGeom>
        </p:spPr>
      </p:pic>
      <p:sp>
        <p:nvSpPr>
          <p:cNvPr id="8" name="Rectangle 7"/>
          <p:cNvSpPr/>
          <p:nvPr/>
        </p:nvSpPr>
        <p:spPr>
          <a:xfrm>
            <a:off x="179512" y="4957926"/>
            <a:ext cx="8784976" cy="707886"/>
          </a:xfrm>
          <a:prstGeom prst="rect">
            <a:avLst/>
          </a:prstGeom>
        </p:spPr>
        <p:txBody>
          <a:bodyPr wrap="square">
            <a:spAutoFit/>
          </a:bodyPr>
          <a:lstStyle/>
          <a:p>
            <a:r>
              <a:rPr lang="en-GB" sz="1000" dirty="0">
                <a:cs typeface="Arial" pitchFamily="34" charset="0"/>
              </a:rPr>
              <a:t>Demetriades, A., Johnson, C.C., Smith, D.B. &amp; Batista, M.J., 2022. </a:t>
            </a:r>
            <a:r>
              <a:rPr lang="en-GB" sz="1000" i="1" dirty="0">
                <a:cs typeface="Arial" pitchFamily="34" charset="0"/>
              </a:rPr>
              <a:t>Global Terrestrial Network Grid Cells, Selection of Sample Sites and Sample Types to be Collected</a:t>
            </a:r>
            <a:r>
              <a:rPr lang="en-GB" sz="1000" dirty="0">
                <a:cs typeface="Arial" pitchFamily="34" charset="0"/>
              </a:rPr>
              <a:t>. Chapter 2 In: Demetriades, A., Johnson, C.C., Smith, D.B., </a:t>
            </a:r>
            <a:r>
              <a:rPr lang="en-GB" sz="1000" dirty="0" err="1">
                <a:cs typeface="Arial" pitchFamily="34" charset="0"/>
              </a:rPr>
              <a:t>Ladenberger</a:t>
            </a:r>
            <a:r>
              <a:rPr lang="en-GB" sz="1000" dirty="0">
                <a:cs typeface="Arial" pitchFamily="34" charset="0"/>
              </a:rPr>
              <a:t>, A., </a:t>
            </a:r>
            <a:r>
              <a:rPr lang="en-GB" sz="1000" dirty="0" err="1">
                <a:cs typeface="Arial" pitchFamily="34" charset="0"/>
              </a:rPr>
              <a:t>Adánez</a:t>
            </a:r>
            <a:r>
              <a:rPr lang="en-GB" sz="1000" dirty="0">
                <a:cs typeface="Arial" pitchFamily="34" charset="0"/>
              </a:rPr>
              <a:t> </a:t>
            </a:r>
            <a:r>
              <a:rPr lang="en-GB" sz="1000" dirty="0" err="1">
                <a:cs typeface="Arial" pitchFamily="34" charset="0"/>
              </a:rPr>
              <a:t>Sanjuan</a:t>
            </a:r>
            <a:r>
              <a:rPr lang="en-GB" sz="1000" dirty="0">
                <a:cs typeface="Arial" pitchFamily="34" charset="0"/>
              </a:rPr>
              <a:t>, P., </a:t>
            </a:r>
            <a:r>
              <a:rPr lang="en-GB" sz="1000" dirty="0" err="1">
                <a:cs typeface="Arial" pitchFamily="34" charset="0"/>
              </a:rPr>
              <a:t>Argyraki</a:t>
            </a:r>
            <a:r>
              <a:rPr lang="en-GB" sz="1000" dirty="0">
                <a:cs typeface="Arial" pitchFamily="34" charset="0"/>
              </a:rPr>
              <a:t>, A., </a:t>
            </a:r>
            <a:r>
              <a:rPr lang="en-GB" sz="1000" dirty="0" err="1">
                <a:cs typeface="Arial" pitchFamily="34" charset="0"/>
              </a:rPr>
              <a:t>Stouraiti</a:t>
            </a:r>
            <a:r>
              <a:rPr lang="en-GB" sz="1000" dirty="0">
                <a:cs typeface="Arial" pitchFamily="34" charset="0"/>
              </a:rPr>
              <a:t>, C., </a:t>
            </a:r>
            <a:r>
              <a:rPr lang="en-GB" sz="1000" dirty="0" err="1">
                <a:cs typeface="Arial" pitchFamily="34" charset="0"/>
              </a:rPr>
              <a:t>Caritat</a:t>
            </a:r>
            <a:r>
              <a:rPr lang="en-GB" sz="1000" dirty="0">
                <a:cs typeface="Arial" pitchFamily="34" charset="0"/>
              </a:rPr>
              <a:t>, P. de, Knights, K.V., </a:t>
            </a:r>
            <a:r>
              <a:rPr lang="en-GB" sz="1000" dirty="0" err="1">
                <a:cs typeface="Arial" pitchFamily="34" charset="0"/>
              </a:rPr>
              <a:t>Prieto</a:t>
            </a:r>
            <a:r>
              <a:rPr lang="en-GB" sz="1000" dirty="0">
                <a:cs typeface="Arial" pitchFamily="34" charset="0"/>
              </a:rPr>
              <a:t> </a:t>
            </a:r>
            <a:r>
              <a:rPr lang="en-GB" sz="1000" dirty="0" err="1">
                <a:cs typeface="Arial" pitchFamily="34" charset="0"/>
              </a:rPr>
              <a:t>Rincón</a:t>
            </a:r>
            <a:r>
              <a:rPr lang="en-GB" sz="1000" dirty="0">
                <a:cs typeface="Arial" pitchFamily="34" charset="0"/>
              </a:rPr>
              <a:t>, G. &amp; </a:t>
            </a:r>
            <a:r>
              <a:rPr lang="en-GB" sz="1000" dirty="0" err="1">
                <a:cs typeface="Arial" pitchFamily="34" charset="0"/>
              </a:rPr>
              <a:t>Simubali</a:t>
            </a:r>
            <a:r>
              <a:rPr lang="en-GB" sz="1000" dirty="0">
                <a:cs typeface="Arial" pitchFamily="34" charset="0"/>
              </a:rPr>
              <a:t>, G.N. (Editors), International Union of Geological Sciences Manual of Standard Methods for Establishing the Global Geochemical Reference Network. IUGS Commission on Global Geochemical Baselines, Athens, Hellenic Republic, Special Publication, 2, 11−26.</a:t>
            </a:r>
          </a:p>
        </p:txBody>
      </p:sp>
      <p:sp>
        <p:nvSpPr>
          <p:cNvPr id="9" name="Rectangle 8"/>
          <p:cNvSpPr/>
          <p:nvPr/>
        </p:nvSpPr>
        <p:spPr>
          <a:xfrm>
            <a:off x="179512" y="4699511"/>
            <a:ext cx="8568952" cy="246221"/>
          </a:xfrm>
          <a:prstGeom prst="rect">
            <a:avLst/>
          </a:prstGeom>
        </p:spPr>
        <p:txBody>
          <a:bodyPr wrap="square">
            <a:spAutoFit/>
          </a:bodyPr>
          <a:lstStyle/>
          <a:p>
            <a:r>
              <a:rPr lang="en-GB" sz="1000" dirty="0">
                <a:cs typeface="Arial" pitchFamily="34" charset="0"/>
              </a:rPr>
              <a:t>It is recommended that reference to this part of the Manual should be made in the following way:</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Fig_1_Human_blood_&amp;_Earth_crust_concentrations_New_2021.emf"/>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251520" y="193204"/>
            <a:ext cx="8640000" cy="4508409"/>
          </a:xfrm>
          <a:prstGeom prst="rect">
            <a:avLst/>
          </a:prstGeom>
        </p:spPr>
      </p:pic>
      <p:sp>
        <p:nvSpPr>
          <p:cNvPr id="5" name="Rectangle 4"/>
          <p:cNvSpPr/>
          <p:nvPr/>
        </p:nvSpPr>
        <p:spPr>
          <a:xfrm>
            <a:off x="0" y="4853226"/>
            <a:ext cx="9144000" cy="707886"/>
          </a:xfrm>
          <a:prstGeom prst="rect">
            <a:avLst/>
          </a:prstGeom>
        </p:spPr>
        <p:txBody>
          <a:bodyPr wrap="square">
            <a:spAutoFit/>
          </a:bodyPr>
          <a:lstStyle/>
          <a:p>
            <a:r>
              <a:rPr lang="en-GB" sz="1000" dirty="0">
                <a:latin typeface="Arial" pitchFamily="34" charset="0"/>
                <a:cs typeface="Arial" pitchFamily="34" charset="0"/>
              </a:rPr>
              <a:t>Figure 2.1 on page 16. The Global Reference Network (GRN) grid cells consist of the Global Terrestrial Network (GTN) and Global Marine Network (GMN) grid cells. The nominal size of each 160x160 km grid cell is defined by two parallels of latitude 1½</a:t>
            </a:r>
            <a:r>
              <a:rPr lang="en-GB" sz="1000" baseline="30000" dirty="0">
                <a:latin typeface="Arial" pitchFamily="34" charset="0"/>
                <a:cs typeface="Arial" pitchFamily="34" charset="0"/>
              </a:rPr>
              <a:t>o </a:t>
            </a:r>
            <a:r>
              <a:rPr lang="en-GB" sz="1000" dirty="0">
                <a:latin typeface="Arial" pitchFamily="34" charset="0"/>
                <a:cs typeface="Arial" pitchFamily="34" charset="0"/>
              </a:rPr>
              <a:t>(approx. 166 km) apart, and two meridians. In order to retain a constant area, the grid cells are systematically displaced in longitude East and West in successive latitudinal bands. Drawn with Golden Software’s Surfer™ v21 by Alecos Demetriades, Hellenic Institute of Geology and Mineral Exploration (IGME) &amp; IUGS Commission on Global Geochemical Baselines (IUGS-CGGB).</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rcRect l="3310" r="3310"/>
          <a:stretch/>
        </p:blipFill>
        <p:spPr>
          <a:xfrm>
            <a:off x="251520" y="167339"/>
            <a:ext cx="8640000" cy="4474319"/>
          </a:xfrm>
          <a:prstGeom prst="rect">
            <a:avLst/>
          </a:prstGeom>
        </p:spPr>
      </p:pic>
      <p:sp>
        <p:nvSpPr>
          <p:cNvPr id="5" name="Rectangle 4"/>
          <p:cNvSpPr/>
          <p:nvPr/>
        </p:nvSpPr>
        <p:spPr>
          <a:xfrm>
            <a:off x="0" y="4853226"/>
            <a:ext cx="9144000" cy="553998"/>
          </a:xfrm>
          <a:prstGeom prst="rect">
            <a:avLst/>
          </a:prstGeom>
        </p:spPr>
        <p:txBody>
          <a:bodyPr wrap="square">
            <a:spAutoFit/>
          </a:bodyPr>
          <a:lstStyle/>
          <a:p>
            <a:r>
              <a:rPr lang="en-GB" sz="1000" dirty="0">
                <a:cs typeface="Arial" pitchFamily="34" charset="0"/>
              </a:rPr>
              <a:t>Figure 2.2 on page 17. The 7356 Global Terrestrial Network (GTN) grid cells cover the entire land surface of the Earth, including islands. The nominal size of each 160x160 km grid cell is defined by two parallels of latitude 1½</a:t>
            </a:r>
            <a:r>
              <a:rPr lang="en-GB" sz="1000" baseline="30000" dirty="0">
                <a:cs typeface="Arial" pitchFamily="34" charset="0"/>
              </a:rPr>
              <a:t>o</a:t>
            </a:r>
            <a:r>
              <a:rPr lang="en-GB" sz="1000" dirty="0">
                <a:cs typeface="Arial" pitchFamily="34" charset="0"/>
              </a:rPr>
              <a:t> (approx. 166 km) apart, and two meridians. For keeping a constant area, the grid cells are systematically displaced in longitude East and West in successive latitudinal bands. Drawn by Alecos Demetriades (IGME/IUGS-CGGB) with Golden Software’s </a:t>
            </a:r>
            <a:r>
              <a:rPr lang="en-GB" sz="1000" dirty="0" err="1">
                <a:cs typeface="Arial" pitchFamily="34" charset="0"/>
              </a:rPr>
              <a:t>MapViewer</a:t>
            </a:r>
            <a:r>
              <a:rPr lang="en-GB" sz="1000" dirty="0">
                <a:cs typeface="Arial" pitchFamily="34" charset="0"/>
              </a:rPr>
              <a:t>™ v8.</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Fig_1_Human_blood_&amp;_Earth_crust_concentrations_New_2021.emf"/>
          <p:cNvPicPr>
            <a:picLocks noChangeAspect="1"/>
          </p:cNvPicPr>
          <p:nvPr/>
        </p:nvPicPr>
        <p:blipFill>
          <a:blip r:embed="rId2" cstate="print">
            <a:extLst>
              <a:ext uri="{28A0092B-C50C-407E-A947-70E740481C1C}">
                <a14:useLocalDpi xmlns:a14="http://schemas.microsoft.com/office/drawing/2010/main"/>
              </a:ext>
            </a:extLst>
          </a:blip>
          <a:srcRect l="16590" t="1829" r="16578" b="1609"/>
          <a:stretch>
            <a:fillRect/>
          </a:stretch>
        </p:blipFill>
        <p:spPr>
          <a:xfrm>
            <a:off x="1482857" y="43649"/>
            <a:ext cx="6185487" cy="4758067"/>
          </a:xfrm>
          <a:prstGeom prst="rect">
            <a:avLst/>
          </a:prstGeom>
          <a:ln w="3175">
            <a:solidFill>
              <a:schemeClr val="tx1"/>
            </a:solidFill>
          </a:ln>
        </p:spPr>
      </p:pic>
      <p:sp>
        <p:nvSpPr>
          <p:cNvPr id="5" name="Rectangle 4"/>
          <p:cNvSpPr/>
          <p:nvPr/>
        </p:nvSpPr>
        <p:spPr>
          <a:xfrm>
            <a:off x="0" y="4853226"/>
            <a:ext cx="9144000" cy="707886"/>
          </a:xfrm>
          <a:prstGeom prst="rect">
            <a:avLst/>
          </a:prstGeom>
        </p:spPr>
        <p:txBody>
          <a:bodyPr wrap="square">
            <a:spAutoFit/>
          </a:bodyPr>
          <a:lstStyle/>
          <a:p>
            <a:r>
              <a:rPr lang="en-GB" sz="1000" dirty="0">
                <a:cs typeface="Arial" pitchFamily="34" charset="0"/>
              </a:rPr>
              <a:t>Figure 2.3 on page 18. Map showing the FOREGS Geochemical Atlas of Europe area and adjacent countries. The coded numbers indicate the North-South and East-West GTN grid cell numbering system used in the Global Geochemical Reference Network project. The red colour lined GTN grid cell N34E03 covers Belgium, Luxembourg (Lx), France and Germany, and the green colour lined GTN grid cell N32E04 covers Switzerland (</a:t>
            </a:r>
            <a:r>
              <a:rPr lang="en-GB" sz="1000" dirty="0" err="1">
                <a:cs typeface="Arial" pitchFamily="34" charset="0"/>
              </a:rPr>
              <a:t>Sw</a:t>
            </a:r>
            <a:r>
              <a:rPr lang="en-GB" sz="1000" dirty="0">
                <a:cs typeface="Arial" pitchFamily="34" charset="0"/>
              </a:rPr>
              <a:t>), France and Germany. In the former case, Belgium is the coordinating country, and in the latter case is Switzerland. Refer to the text for an explanation. Drawn by Alecos Demetriades (IGME/IUGS-CGGB) with Golden Software’s </a:t>
            </a:r>
            <a:r>
              <a:rPr lang="en-GB" sz="1000" dirty="0" err="1">
                <a:cs typeface="Arial" pitchFamily="34" charset="0"/>
              </a:rPr>
              <a:t>MapViewer</a:t>
            </a:r>
            <a:r>
              <a:rPr lang="en-GB" sz="1000" dirty="0">
                <a:cs typeface="Arial" pitchFamily="34" charset="0"/>
              </a:rPr>
              <a:t>™ v8.</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le 5">
            <a:extLst>
              <a:ext uri="{FF2B5EF4-FFF2-40B4-BE49-F238E27FC236}">
                <a16:creationId xmlns:a16="http://schemas.microsoft.com/office/drawing/2014/main" id="{BE6BDDD4-D14A-82BB-39E3-57ECD0B25333}"/>
              </a:ext>
            </a:extLst>
          </p:cNvPr>
          <p:cNvGraphicFramePr>
            <a:graphicFrameLocks noGrp="1"/>
          </p:cNvGraphicFramePr>
          <p:nvPr>
            <p:extLst>
              <p:ext uri="{D42A27DB-BD31-4B8C-83A1-F6EECF244321}">
                <p14:modId xmlns:p14="http://schemas.microsoft.com/office/powerpoint/2010/main" val="2702137751"/>
              </p:ext>
            </p:extLst>
          </p:nvPr>
        </p:nvGraphicFramePr>
        <p:xfrm>
          <a:off x="125760" y="1489348"/>
          <a:ext cx="8892480" cy="2926080"/>
        </p:xfrm>
        <a:graphic>
          <a:graphicData uri="http://schemas.openxmlformats.org/drawingml/2006/table">
            <a:tbl>
              <a:tblPr firstRow="1" firstCol="1" bandRow="1">
                <a:tableStyleId>{5C22544A-7EE6-4342-B048-85BDC9FD1C3A}</a:tableStyleId>
              </a:tblPr>
              <a:tblGrid>
                <a:gridCol w="3038265">
                  <a:extLst>
                    <a:ext uri="{9D8B030D-6E8A-4147-A177-3AD203B41FA5}">
                      <a16:colId xmlns:a16="http://schemas.microsoft.com/office/drawing/2014/main" val="931459974"/>
                    </a:ext>
                  </a:extLst>
                </a:gridCol>
                <a:gridCol w="3705201">
                  <a:extLst>
                    <a:ext uri="{9D8B030D-6E8A-4147-A177-3AD203B41FA5}">
                      <a16:colId xmlns:a16="http://schemas.microsoft.com/office/drawing/2014/main" val="4088619702"/>
                    </a:ext>
                  </a:extLst>
                </a:gridCol>
                <a:gridCol w="817374">
                  <a:extLst>
                    <a:ext uri="{9D8B030D-6E8A-4147-A177-3AD203B41FA5}">
                      <a16:colId xmlns:a16="http://schemas.microsoft.com/office/drawing/2014/main" val="1239792212"/>
                    </a:ext>
                  </a:extLst>
                </a:gridCol>
                <a:gridCol w="1331640">
                  <a:extLst>
                    <a:ext uri="{9D8B030D-6E8A-4147-A177-3AD203B41FA5}">
                      <a16:colId xmlns:a16="http://schemas.microsoft.com/office/drawing/2014/main" val="4163765644"/>
                    </a:ext>
                  </a:extLst>
                </a:gridCol>
              </a:tblGrid>
              <a:tr h="190213">
                <a:tc>
                  <a:txBody>
                    <a:bodyPr/>
                    <a:lstStyle/>
                    <a:p>
                      <a:pPr algn="ctr"/>
                      <a:r>
                        <a:rPr lang="en-GB" sz="1600">
                          <a:effectLst/>
                          <a:latin typeface="Arial" panose="020B0604020202020204" pitchFamily="34" charset="0"/>
                          <a:cs typeface="Arial" panose="020B0604020202020204" pitchFamily="34" charset="0"/>
                        </a:rPr>
                        <a:t>Catchment basin</a:t>
                      </a:r>
                      <a:endParaRPr lang="en-GB" sz="16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tc>
                  <a:txBody>
                    <a:bodyPr/>
                    <a:lstStyle/>
                    <a:p>
                      <a:pPr algn="ctr"/>
                      <a:r>
                        <a:rPr lang="en-GB" sz="1600">
                          <a:effectLst/>
                          <a:latin typeface="Arial" panose="020B0604020202020204" pitchFamily="34" charset="0"/>
                          <a:cs typeface="Arial" panose="020B0604020202020204" pitchFamily="34" charset="0"/>
                        </a:rPr>
                        <a:t>Sample type</a:t>
                      </a:r>
                      <a:endParaRPr lang="en-GB" sz="16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tc>
                  <a:txBody>
                    <a:bodyPr/>
                    <a:lstStyle/>
                    <a:p>
                      <a:pPr algn="ctr"/>
                      <a:r>
                        <a:rPr lang="en-GB" sz="1600">
                          <a:effectLst/>
                          <a:latin typeface="Arial" panose="020B0604020202020204" pitchFamily="34" charset="0"/>
                          <a:cs typeface="Arial" panose="020B0604020202020204" pitchFamily="34" charset="0"/>
                        </a:rPr>
                        <a:t>Code</a:t>
                      </a:r>
                      <a:endParaRPr lang="en-GB" sz="16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tc>
                  <a:txBody>
                    <a:bodyPr/>
                    <a:lstStyle/>
                    <a:p>
                      <a:pPr algn="ctr"/>
                      <a:r>
                        <a:rPr lang="en-GB" sz="1600">
                          <a:effectLst/>
                          <a:latin typeface="Arial" panose="020B0604020202020204" pitchFamily="34" charset="0"/>
                          <a:cs typeface="Arial" panose="020B0604020202020204" pitchFamily="34" charset="0"/>
                        </a:rPr>
                        <a:t>Example</a:t>
                      </a:r>
                      <a:endParaRPr lang="en-GB" sz="16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2520255566"/>
                  </a:ext>
                </a:extLst>
              </a:tr>
              <a:tr h="190213">
                <a:tc rowSpan="8">
                  <a:txBody>
                    <a:bodyPr/>
                    <a:lstStyle/>
                    <a:p>
                      <a:r>
                        <a:rPr lang="en-GB" sz="1600">
                          <a:effectLst/>
                          <a:latin typeface="Arial" panose="020B0604020202020204" pitchFamily="34" charset="0"/>
                          <a:cs typeface="Arial" panose="020B0604020202020204" pitchFamily="34" charset="0"/>
                        </a:rPr>
                        <a:t>Second-order (&lt;100 km</a:t>
                      </a:r>
                      <a:r>
                        <a:rPr lang="en-GB" sz="1600" baseline="30000">
                          <a:effectLst/>
                          <a:latin typeface="Arial" panose="020B0604020202020204" pitchFamily="34" charset="0"/>
                          <a:cs typeface="Arial" panose="020B0604020202020204" pitchFamily="34" charset="0"/>
                        </a:rPr>
                        <a:t>2</a:t>
                      </a:r>
                      <a:r>
                        <a:rPr lang="en-GB" sz="1600">
                          <a:effectLst/>
                          <a:latin typeface="Arial" panose="020B0604020202020204" pitchFamily="34" charset="0"/>
                          <a:cs typeface="Arial" panose="020B0604020202020204" pitchFamily="34" charset="0"/>
                        </a:rPr>
                        <a:t>)</a:t>
                      </a:r>
                      <a:endParaRPr lang="en-GB" sz="16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tc>
                  <a:txBody>
                    <a:bodyPr/>
                    <a:lstStyle/>
                    <a:p>
                      <a:r>
                        <a:rPr lang="en-GB" sz="1600">
                          <a:effectLst/>
                          <a:latin typeface="Arial" panose="020B0604020202020204" pitchFamily="34" charset="0"/>
                          <a:cs typeface="Arial" panose="020B0604020202020204" pitchFamily="34" charset="0"/>
                        </a:rPr>
                        <a:t>Rock</a:t>
                      </a:r>
                      <a:endParaRPr lang="en-GB" sz="16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tc>
                  <a:txBody>
                    <a:bodyPr/>
                    <a:lstStyle/>
                    <a:p>
                      <a:pPr algn="ctr"/>
                      <a:r>
                        <a:rPr lang="en-GB" sz="1600">
                          <a:effectLst/>
                          <a:latin typeface="Arial" panose="020B0604020202020204" pitchFamily="34" charset="0"/>
                          <a:cs typeface="Arial" panose="020B0604020202020204" pitchFamily="34" charset="0"/>
                        </a:rPr>
                        <a:t>R</a:t>
                      </a:r>
                      <a:endParaRPr lang="en-GB" sz="16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tc>
                  <a:txBody>
                    <a:bodyPr/>
                    <a:lstStyle/>
                    <a:p>
                      <a:pPr algn="ctr"/>
                      <a:r>
                        <a:rPr lang="en-GB" sz="1600">
                          <a:effectLst/>
                          <a:latin typeface="Arial" panose="020B0604020202020204" pitchFamily="34" charset="0"/>
                          <a:cs typeface="Arial" panose="020B0604020202020204" pitchFamily="34" charset="0"/>
                        </a:rPr>
                        <a:t>N26E14R3</a:t>
                      </a:r>
                      <a:endParaRPr lang="en-GB" sz="16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454712166"/>
                  </a:ext>
                </a:extLst>
              </a:tr>
              <a:tr h="190213">
                <a:tc vMerge="1">
                  <a:txBody>
                    <a:bodyPr/>
                    <a:lstStyle/>
                    <a:p>
                      <a:endParaRPr lang="en-GB"/>
                    </a:p>
                  </a:txBody>
                  <a:tcPr/>
                </a:tc>
                <a:tc>
                  <a:txBody>
                    <a:bodyPr/>
                    <a:lstStyle/>
                    <a:p>
                      <a:r>
                        <a:rPr lang="en-GB" sz="1600">
                          <a:effectLst/>
                          <a:latin typeface="Arial" panose="020B0604020202020204" pitchFamily="34" charset="0"/>
                          <a:cs typeface="Arial" panose="020B0604020202020204" pitchFamily="34" charset="0"/>
                        </a:rPr>
                        <a:t>Residual soil – Top </a:t>
                      </a:r>
                      <a:endParaRPr lang="en-GB"/>
                    </a:p>
                  </a:txBody>
                  <a:tcPr marL="68580" marR="68580" marT="0" marB="0"/>
                </a:tc>
                <a:tc>
                  <a:txBody>
                    <a:bodyPr/>
                    <a:lstStyle/>
                    <a:p>
                      <a:pPr algn="ctr"/>
                      <a:r>
                        <a:rPr lang="en-GB" sz="1600">
                          <a:effectLst/>
                          <a:latin typeface="Arial" panose="020B0604020202020204" pitchFamily="34" charset="0"/>
                          <a:cs typeface="Arial" panose="020B0604020202020204" pitchFamily="34" charset="0"/>
                        </a:rPr>
                        <a:t>T</a:t>
                      </a:r>
                      <a:endParaRPr lang="en-GB" sz="16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tc>
                  <a:txBody>
                    <a:bodyPr/>
                    <a:lstStyle/>
                    <a:p>
                      <a:pPr algn="ctr"/>
                      <a:r>
                        <a:rPr lang="en-GB" sz="1600">
                          <a:effectLst/>
                          <a:latin typeface="Arial" panose="020B0604020202020204" pitchFamily="34" charset="0"/>
                          <a:cs typeface="Arial" panose="020B0604020202020204" pitchFamily="34" charset="0"/>
                        </a:rPr>
                        <a:t>N26E14T3</a:t>
                      </a:r>
                      <a:endParaRPr lang="en-GB" sz="16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1288095387"/>
                  </a:ext>
                </a:extLst>
              </a:tr>
              <a:tr h="190213">
                <a:tc vMerge="1">
                  <a:txBody>
                    <a:bodyPr/>
                    <a:lstStyle/>
                    <a:p>
                      <a:endParaRPr lang="en-GB"/>
                    </a:p>
                  </a:txBody>
                  <a:tcPr/>
                </a:tc>
                <a:tc>
                  <a:txBody>
                    <a:bodyPr/>
                    <a:lstStyle/>
                    <a:p>
                      <a:r>
                        <a:rPr lang="en-GB" sz="1600">
                          <a:effectLst/>
                          <a:latin typeface="Arial" panose="020B0604020202020204" pitchFamily="34" charset="0"/>
                          <a:cs typeface="Arial" panose="020B0604020202020204" pitchFamily="34" charset="0"/>
                        </a:rPr>
                        <a:t>Residual soil – Bottom</a:t>
                      </a:r>
                      <a:endParaRPr lang="en-GB"/>
                    </a:p>
                  </a:txBody>
                  <a:tcPr marL="68580" marR="68580" marT="0" marB="0"/>
                </a:tc>
                <a:tc>
                  <a:txBody>
                    <a:bodyPr/>
                    <a:lstStyle/>
                    <a:p>
                      <a:pPr algn="ctr"/>
                      <a:r>
                        <a:rPr lang="en-GB" sz="1600">
                          <a:effectLst/>
                          <a:latin typeface="Arial" panose="020B0604020202020204" pitchFamily="34" charset="0"/>
                          <a:cs typeface="Arial" panose="020B0604020202020204" pitchFamily="34" charset="0"/>
                        </a:rPr>
                        <a:t>C</a:t>
                      </a:r>
                      <a:endParaRPr lang="en-GB" sz="16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tc>
                  <a:txBody>
                    <a:bodyPr/>
                    <a:lstStyle/>
                    <a:p>
                      <a:pPr algn="ctr"/>
                      <a:r>
                        <a:rPr lang="en-GB" sz="1600">
                          <a:effectLst/>
                          <a:latin typeface="Arial" panose="020B0604020202020204" pitchFamily="34" charset="0"/>
                          <a:cs typeface="Arial" panose="020B0604020202020204" pitchFamily="34" charset="0"/>
                        </a:rPr>
                        <a:t>N26E14C3</a:t>
                      </a:r>
                      <a:endParaRPr lang="en-GB" sz="16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410866003"/>
                  </a:ext>
                </a:extLst>
              </a:tr>
              <a:tr h="190213">
                <a:tc vMerge="1">
                  <a:txBody>
                    <a:bodyPr/>
                    <a:lstStyle/>
                    <a:p>
                      <a:endParaRPr lang="en-GB"/>
                    </a:p>
                  </a:txBody>
                  <a:tcPr/>
                </a:tc>
                <a:tc>
                  <a:txBody>
                    <a:bodyPr/>
                    <a:lstStyle/>
                    <a:p>
                      <a:r>
                        <a:rPr lang="en-GB" sz="1600">
                          <a:effectLst/>
                          <a:latin typeface="Arial" panose="020B0604020202020204" pitchFamily="34" charset="0"/>
                          <a:cs typeface="Arial" panose="020B0604020202020204" pitchFamily="34" charset="0"/>
                        </a:rPr>
                        <a:t>Humus (where present)</a:t>
                      </a:r>
                      <a:endParaRPr lang="en-GB"/>
                    </a:p>
                  </a:txBody>
                  <a:tcPr marL="68580" marR="68580" marT="0" marB="0"/>
                </a:tc>
                <a:tc>
                  <a:txBody>
                    <a:bodyPr/>
                    <a:lstStyle/>
                    <a:p>
                      <a:pPr algn="ctr"/>
                      <a:r>
                        <a:rPr lang="en-GB" sz="1600">
                          <a:effectLst/>
                          <a:latin typeface="Arial" panose="020B0604020202020204" pitchFamily="34" charset="0"/>
                          <a:cs typeface="Arial" panose="020B0604020202020204" pitchFamily="34" charset="0"/>
                        </a:rPr>
                        <a:t>H</a:t>
                      </a:r>
                      <a:endParaRPr lang="en-GB" sz="16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tc>
                  <a:txBody>
                    <a:bodyPr/>
                    <a:lstStyle/>
                    <a:p>
                      <a:pPr algn="ctr"/>
                      <a:r>
                        <a:rPr lang="en-GB" sz="1600">
                          <a:effectLst/>
                          <a:latin typeface="Arial" panose="020B0604020202020204" pitchFamily="34" charset="0"/>
                          <a:cs typeface="Arial" panose="020B0604020202020204" pitchFamily="34" charset="0"/>
                        </a:rPr>
                        <a:t>N26E14H3</a:t>
                      </a:r>
                      <a:endParaRPr lang="en-GB" sz="16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490279654"/>
                  </a:ext>
                </a:extLst>
              </a:tr>
              <a:tr h="190213">
                <a:tc vMerge="1">
                  <a:txBody>
                    <a:bodyPr/>
                    <a:lstStyle/>
                    <a:p>
                      <a:endParaRPr lang="en-GB"/>
                    </a:p>
                  </a:txBody>
                  <a:tcPr/>
                </a:tc>
                <a:tc>
                  <a:txBody>
                    <a:bodyPr/>
                    <a:lstStyle/>
                    <a:p>
                      <a:r>
                        <a:rPr lang="en-GB" sz="1600">
                          <a:effectLst/>
                          <a:latin typeface="Arial" panose="020B0604020202020204" pitchFamily="34" charset="0"/>
                          <a:cs typeface="Arial" panose="020B0604020202020204" pitchFamily="34" charset="0"/>
                        </a:rPr>
                        <a:t>Stream water (where present)</a:t>
                      </a:r>
                      <a:endParaRPr lang="en-GB"/>
                    </a:p>
                  </a:txBody>
                  <a:tcPr marL="68580" marR="68580" marT="0" marB="0"/>
                </a:tc>
                <a:tc>
                  <a:txBody>
                    <a:bodyPr/>
                    <a:lstStyle/>
                    <a:p>
                      <a:pPr algn="ctr"/>
                      <a:r>
                        <a:rPr lang="en-GB" sz="1600">
                          <a:effectLst/>
                          <a:latin typeface="Arial" panose="020B0604020202020204" pitchFamily="34" charset="0"/>
                          <a:cs typeface="Arial" panose="020B0604020202020204" pitchFamily="34" charset="0"/>
                        </a:rPr>
                        <a:t>W</a:t>
                      </a:r>
                      <a:endParaRPr lang="en-GB" sz="16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tc>
                  <a:txBody>
                    <a:bodyPr/>
                    <a:lstStyle/>
                    <a:p>
                      <a:pPr algn="ctr"/>
                      <a:r>
                        <a:rPr lang="en-GB" sz="1600">
                          <a:effectLst/>
                          <a:latin typeface="Arial" panose="020B0604020202020204" pitchFamily="34" charset="0"/>
                          <a:cs typeface="Arial" panose="020B0604020202020204" pitchFamily="34" charset="0"/>
                        </a:rPr>
                        <a:t>N26E14W3</a:t>
                      </a:r>
                      <a:endParaRPr lang="en-GB" sz="16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916403515"/>
                  </a:ext>
                </a:extLst>
              </a:tr>
              <a:tr h="190213">
                <a:tc vMerge="1">
                  <a:txBody>
                    <a:bodyPr/>
                    <a:lstStyle/>
                    <a:p>
                      <a:endParaRPr lang="en-GB"/>
                    </a:p>
                  </a:txBody>
                  <a:tcPr/>
                </a:tc>
                <a:tc>
                  <a:txBody>
                    <a:bodyPr/>
                    <a:lstStyle/>
                    <a:p>
                      <a:r>
                        <a:rPr lang="en-GB" sz="1600">
                          <a:effectLst/>
                          <a:latin typeface="Arial" panose="020B0604020202020204" pitchFamily="34" charset="0"/>
                          <a:cs typeface="Arial" panose="020B0604020202020204" pitchFamily="34" charset="0"/>
                        </a:rPr>
                        <a:t>Stream sediment (mineral sediment)</a:t>
                      </a:r>
                      <a:endParaRPr lang="en-GB"/>
                    </a:p>
                  </a:txBody>
                  <a:tcPr marL="68580" marR="68580" marT="0" marB="0"/>
                </a:tc>
                <a:tc>
                  <a:txBody>
                    <a:bodyPr/>
                    <a:lstStyle/>
                    <a:p>
                      <a:pPr algn="ctr"/>
                      <a:r>
                        <a:rPr lang="en-GB" sz="1600">
                          <a:effectLst/>
                          <a:latin typeface="Arial" panose="020B0604020202020204" pitchFamily="34" charset="0"/>
                          <a:cs typeface="Arial" panose="020B0604020202020204" pitchFamily="34" charset="0"/>
                        </a:rPr>
                        <a:t>S</a:t>
                      </a:r>
                      <a:endParaRPr lang="en-GB" sz="16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tc>
                  <a:txBody>
                    <a:bodyPr/>
                    <a:lstStyle/>
                    <a:p>
                      <a:pPr algn="ctr"/>
                      <a:r>
                        <a:rPr lang="en-GB" sz="1600">
                          <a:effectLst/>
                          <a:latin typeface="Arial" panose="020B0604020202020204" pitchFamily="34" charset="0"/>
                          <a:cs typeface="Arial" panose="020B0604020202020204" pitchFamily="34" charset="0"/>
                        </a:rPr>
                        <a:t>N26E14S3</a:t>
                      </a:r>
                      <a:endParaRPr lang="en-GB" sz="16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1487549803"/>
                  </a:ext>
                </a:extLst>
              </a:tr>
              <a:tr h="190213">
                <a:tc vMerge="1">
                  <a:txBody>
                    <a:bodyPr/>
                    <a:lstStyle/>
                    <a:p>
                      <a:endParaRPr lang="en-GB"/>
                    </a:p>
                  </a:txBody>
                  <a:tcPr/>
                </a:tc>
                <a:tc>
                  <a:txBody>
                    <a:bodyPr/>
                    <a:lstStyle/>
                    <a:p>
                      <a:r>
                        <a:rPr lang="en-GB" sz="1600">
                          <a:effectLst/>
                          <a:latin typeface="Arial" panose="020B0604020202020204" pitchFamily="34" charset="0"/>
                          <a:cs typeface="Arial" panose="020B0604020202020204" pitchFamily="34" charset="0"/>
                        </a:rPr>
                        <a:t>Overbank sediment – Top </a:t>
                      </a:r>
                      <a:endParaRPr lang="en-GB"/>
                    </a:p>
                  </a:txBody>
                  <a:tcPr marL="68580" marR="68580" marT="0" marB="0"/>
                </a:tc>
                <a:tc>
                  <a:txBody>
                    <a:bodyPr/>
                    <a:lstStyle/>
                    <a:p>
                      <a:pPr algn="ctr"/>
                      <a:r>
                        <a:rPr lang="en-GB" sz="1600">
                          <a:effectLst/>
                          <a:latin typeface="Arial" panose="020B0604020202020204" pitchFamily="34" charset="0"/>
                          <a:cs typeface="Arial" panose="020B0604020202020204" pitchFamily="34" charset="0"/>
                        </a:rPr>
                        <a:t>K</a:t>
                      </a:r>
                      <a:endParaRPr lang="en-GB" sz="16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tc>
                  <a:txBody>
                    <a:bodyPr/>
                    <a:lstStyle/>
                    <a:p>
                      <a:pPr algn="ctr"/>
                      <a:r>
                        <a:rPr lang="en-GB" sz="1600">
                          <a:effectLst/>
                          <a:latin typeface="Arial" panose="020B0604020202020204" pitchFamily="34" charset="0"/>
                          <a:cs typeface="Arial" panose="020B0604020202020204" pitchFamily="34" charset="0"/>
                        </a:rPr>
                        <a:t>N26E14K3</a:t>
                      </a:r>
                      <a:endParaRPr lang="en-GB" sz="16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2825819643"/>
                  </a:ext>
                </a:extLst>
              </a:tr>
              <a:tr h="190213">
                <a:tc vMerge="1">
                  <a:txBody>
                    <a:bodyPr/>
                    <a:lstStyle/>
                    <a:p>
                      <a:endParaRPr lang="en-GB"/>
                    </a:p>
                  </a:txBody>
                  <a:tcPr/>
                </a:tc>
                <a:tc>
                  <a:txBody>
                    <a:bodyPr/>
                    <a:lstStyle/>
                    <a:p>
                      <a:r>
                        <a:rPr lang="en-GB" sz="1600" dirty="0">
                          <a:effectLst/>
                          <a:latin typeface="Arial" panose="020B0604020202020204" pitchFamily="34" charset="0"/>
                          <a:cs typeface="Arial" panose="020B0604020202020204" pitchFamily="34" charset="0"/>
                        </a:rPr>
                        <a:t>Overbank sediment – Bottom </a:t>
                      </a:r>
                      <a:endParaRPr lang="en-GB" dirty="0"/>
                    </a:p>
                  </a:txBody>
                  <a:tcPr marL="68580" marR="68580" marT="0" marB="0"/>
                </a:tc>
                <a:tc>
                  <a:txBody>
                    <a:bodyPr/>
                    <a:lstStyle/>
                    <a:p>
                      <a:pPr algn="ctr"/>
                      <a:r>
                        <a:rPr lang="en-GB" sz="1600" dirty="0">
                          <a:effectLst/>
                          <a:latin typeface="Arial" panose="020B0604020202020204" pitchFamily="34" charset="0"/>
                          <a:cs typeface="Arial" panose="020B0604020202020204" pitchFamily="34" charset="0"/>
                        </a:rPr>
                        <a:t>N</a:t>
                      </a:r>
                      <a:endParaRPr lang="en-GB" sz="16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tc>
                  <a:txBody>
                    <a:bodyPr/>
                    <a:lstStyle/>
                    <a:p>
                      <a:pPr algn="ctr"/>
                      <a:r>
                        <a:rPr lang="en-GB" sz="1600" dirty="0">
                          <a:effectLst/>
                          <a:latin typeface="Arial" panose="020B0604020202020204" pitchFamily="34" charset="0"/>
                          <a:cs typeface="Arial" panose="020B0604020202020204" pitchFamily="34" charset="0"/>
                        </a:rPr>
                        <a:t>N26E14N3</a:t>
                      </a:r>
                      <a:endParaRPr lang="en-GB" sz="16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1477256113"/>
                  </a:ext>
                </a:extLst>
              </a:tr>
              <a:tr h="190213">
                <a:tc gridSpan="4">
                  <a:txBody>
                    <a:bodyPr/>
                    <a:lstStyle/>
                    <a:p>
                      <a:pPr algn="ctr"/>
                      <a:r>
                        <a:rPr lang="en-GB" sz="1600">
                          <a:effectLst/>
                          <a:latin typeface="Arial" panose="020B0604020202020204" pitchFamily="34" charset="0"/>
                          <a:cs typeface="Arial" panose="020B0604020202020204" pitchFamily="34" charset="0"/>
                        </a:rPr>
                        <a:t> </a:t>
                      </a:r>
                      <a:endParaRPr lang="en-GB" sz="16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tc hMerge="1">
                  <a:txBody>
                    <a:bodyPr/>
                    <a:lstStyle/>
                    <a:p>
                      <a:endParaRPr lang="en-GB"/>
                    </a:p>
                  </a:txBody>
                  <a:tcPr/>
                </a:tc>
                <a:tc hMerge="1">
                  <a:txBody>
                    <a:bodyPr/>
                    <a:lstStyle/>
                    <a:p>
                      <a:endParaRPr lang="en-GB"/>
                    </a:p>
                  </a:txBody>
                  <a:tcPr/>
                </a:tc>
                <a:tc hMerge="1">
                  <a:txBody>
                    <a:bodyPr/>
                    <a:lstStyle/>
                    <a:p>
                      <a:endParaRPr lang="en-GB"/>
                    </a:p>
                  </a:txBody>
                  <a:tcPr/>
                </a:tc>
                <a:extLst>
                  <a:ext uri="{0D108BD9-81ED-4DB2-BD59-A6C34878D82A}">
                    <a16:rowId xmlns:a16="http://schemas.microsoft.com/office/drawing/2014/main" val="2264221618"/>
                  </a:ext>
                </a:extLst>
              </a:tr>
              <a:tr h="190213">
                <a:tc rowSpan="2">
                  <a:txBody>
                    <a:bodyPr/>
                    <a:lstStyle/>
                    <a:p>
                      <a:r>
                        <a:rPr lang="en-GB" sz="1600" dirty="0">
                          <a:effectLst/>
                          <a:latin typeface="Arial" panose="020B0604020202020204" pitchFamily="34" charset="0"/>
                          <a:cs typeface="Arial" panose="020B0604020202020204" pitchFamily="34" charset="0"/>
                        </a:rPr>
                        <a:t>Third-order (1000-6000 km</a:t>
                      </a:r>
                      <a:r>
                        <a:rPr lang="en-GB" sz="1600" baseline="30000" dirty="0">
                          <a:effectLst/>
                          <a:latin typeface="Arial" panose="020B0604020202020204" pitchFamily="34" charset="0"/>
                          <a:cs typeface="Arial" panose="020B0604020202020204" pitchFamily="34" charset="0"/>
                        </a:rPr>
                        <a:t>2</a:t>
                      </a:r>
                      <a:r>
                        <a:rPr lang="en-GB" sz="1600" dirty="0">
                          <a:effectLst/>
                          <a:latin typeface="Arial" panose="020B0604020202020204" pitchFamily="34" charset="0"/>
                          <a:cs typeface="Arial" panose="020B0604020202020204" pitchFamily="34" charset="0"/>
                        </a:rPr>
                        <a:t>)</a:t>
                      </a:r>
                      <a:endParaRPr lang="en-GB" sz="16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nchor="ctr"/>
                </a:tc>
                <a:tc>
                  <a:txBody>
                    <a:bodyPr/>
                    <a:lstStyle/>
                    <a:p>
                      <a:r>
                        <a:rPr lang="en-GB" sz="1600">
                          <a:effectLst/>
                          <a:latin typeface="Arial" panose="020B0604020202020204" pitchFamily="34" charset="0"/>
                          <a:cs typeface="Arial" panose="020B0604020202020204" pitchFamily="34" charset="0"/>
                        </a:rPr>
                        <a:t>Floodplain sediment – Top</a:t>
                      </a:r>
                      <a:endParaRPr lang="en-GB" sz="16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tc>
                  <a:txBody>
                    <a:bodyPr/>
                    <a:lstStyle/>
                    <a:p>
                      <a:pPr algn="ctr"/>
                      <a:r>
                        <a:rPr lang="en-GB" sz="1600">
                          <a:effectLst/>
                          <a:latin typeface="Arial" panose="020B0604020202020204" pitchFamily="34" charset="0"/>
                          <a:cs typeface="Arial" panose="020B0604020202020204" pitchFamily="34" charset="0"/>
                        </a:rPr>
                        <a:t>F</a:t>
                      </a:r>
                      <a:endParaRPr lang="en-GB" sz="16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tc>
                  <a:txBody>
                    <a:bodyPr/>
                    <a:lstStyle/>
                    <a:p>
                      <a:pPr algn="ctr"/>
                      <a:r>
                        <a:rPr lang="en-GB" sz="1600">
                          <a:effectLst/>
                          <a:latin typeface="Arial" panose="020B0604020202020204" pitchFamily="34" charset="0"/>
                          <a:cs typeface="Arial" panose="020B0604020202020204" pitchFamily="34" charset="0"/>
                        </a:rPr>
                        <a:t>N26E14F3</a:t>
                      </a:r>
                      <a:endParaRPr lang="en-GB" sz="160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1340782990"/>
                  </a:ext>
                </a:extLst>
              </a:tr>
              <a:tr h="190213">
                <a:tc vMerge="1">
                  <a:txBody>
                    <a:bodyPr/>
                    <a:lstStyle/>
                    <a:p>
                      <a:endParaRPr lang="en-GB"/>
                    </a:p>
                  </a:txBody>
                  <a:tcPr/>
                </a:tc>
                <a:tc>
                  <a:txBody>
                    <a:bodyPr/>
                    <a:lstStyle/>
                    <a:p>
                      <a:r>
                        <a:rPr lang="en-GB" sz="1600" dirty="0">
                          <a:effectLst/>
                          <a:latin typeface="Arial" panose="020B0604020202020204" pitchFamily="34" charset="0"/>
                          <a:cs typeface="Arial" panose="020B0604020202020204" pitchFamily="34" charset="0"/>
                        </a:rPr>
                        <a:t>Floodplain sediment – Bottom </a:t>
                      </a:r>
                      <a:endParaRPr lang="en-GB" dirty="0"/>
                    </a:p>
                  </a:txBody>
                  <a:tcPr marL="68580" marR="68580" marT="0" marB="0"/>
                </a:tc>
                <a:tc>
                  <a:txBody>
                    <a:bodyPr/>
                    <a:lstStyle/>
                    <a:p>
                      <a:pPr algn="ctr"/>
                      <a:r>
                        <a:rPr lang="en-GB" sz="1600" dirty="0">
                          <a:effectLst/>
                          <a:latin typeface="Arial" panose="020B0604020202020204" pitchFamily="34" charset="0"/>
                          <a:cs typeface="Arial" panose="020B0604020202020204" pitchFamily="34" charset="0"/>
                        </a:rPr>
                        <a:t>L</a:t>
                      </a:r>
                      <a:endParaRPr lang="en-GB" sz="16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tc>
                  <a:txBody>
                    <a:bodyPr/>
                    <a:lstStyle/>
                    <a:p>
                      <a:pPr algn="ctr"/>
                      <a:r>
                        <a:rPr lang="en-GB" sz="1600" dirty="0">
                          <a:effectLst/>
                          <a:latin typeface="Arial" panose="020B0604020202020204" pitchFamily="34" charset="0"/>
                          <a:cs typeface="Arial" panose="020B0604020202020204" pitchFamily="34" charset="0"/>
                        </a:rPr>
                        <a:t>N26E14L3</a:t>
                      </a:r>
                      <a:endParaRPr lang="en-GB" sz="1600" dirty="0">
                        <a:effectLst/>
                        <a:latin typeface="Arial" panose="020B0604020202020204" pitchFamily="34" charset="0"/>
                        <a:ea typeface="Calibri" panose="020F0502020204030204" pitchFamily="34" charset="0"/>
                        <a:cs typeface="Arial" panose="020B0604020202020204" pitchFamily="34" charset="0"/>
                      </a:endParaRPr>
                    </a:p>
                  </a:txBody>
                  <a:tcPr marL="68580" marR="68580" marT="0" marB="0"/>
                </a:tc>
                <a:extLst>
                  <a:ext uri="{0D108BD9-81ED-4DB2-BD59-A6C34878D82A}">
                    <a16:rowId xmlns:a16="http://schemas.microsoft.com/office/drawing/2014/main" val="912384311"/>
                  </a:ext>
                </a:extLst>
              </a:tr>
            </a:tbl>
          </a:graphicData>
        </a:graphic>
      </p:graphicFrame>
      <p:sp>
        <p:nvSpPr>
          <p:cNvPr id="8" name="TextBox 7">
            <a:extLst>
              <a:ext uri="{FF2B5EF4-FFF2-40B4-BE49-F238E27FC236}">
                <a16:creationId xmlns:a16="http://schemas.microsoft.com/office/drawing/2014/main" id="{DA40B052-BE38-0B82-35C0-24D9C9CBD641}"/>
              </a:ext>
            </a:extLst>
          </p:cNvPr>
          <p:cNvSpPr txBox="1"/>
          <p:nvPr/>
        </p:nvSpPr>
        <p:spPr>
          <a:xfrm>
            <a:off x="611560" y="481236"/>
            <a:ext cx="8280920" cy="646331"/>
          </a:xfrm>
          <a:prstGeom prst="rect">
            <a:avLst/>
          </a:prstGeom>
          <a:noFill/>
        </p:spPr>
        <p:txBody>
          <a:bodyPr wrap="square">
            <a:spAutoFit/>
          </a:bodyPr>
          <a:lstStyle/>
          <a:p>
            <a:pPr>
              <a:spcBef>
                <a:spcPts val="1500"/>
              </a:spcBef>
              <a:spcAft>
                <a:spcPts val="500"/>
              </a:spcAft>
            </a:pPr>
            <a:r>
              <a:rPr lang="en-GB" sz="1800" dirty="0">
                <a:effectLst/>
                <a:ea typeface="Calibri" panose="020F0502020204030204" pitchFamily="34" charset="0"/>
                <a:cs typeface="Arial" panose="020B0604020202020204" pitchFamily="34" charset="0"/>
              </a:rPr>
              <a:t>Table 2.1</a:t>
            </a:r>
            <a:r>
              <a:rPr lang="el-GR" sz="1800" dirty="0">
                <a:effectLst/>
                <a:ea typeface="Calibri" panose="020F0502020204030204" pitchFamily="34" charset="0"/>
                <a:cs typeface="Arial" panose="020B0604020202020204" pitchFamily="34" charset="0"/>
              </a:rPr>
              <a:t> </a:t>
            </a:r>
            <a:r>
              <a:rPr lang="en-GB" sz="1800" dirty="0">
                <a:effectLst/>
                <a:ea typeface="Calibri" panose="020F0502020204030204" pitchFamily="34" charset="0"/>
                <a:cs typeface="Arial" panose="020B0604020202020204" pitchFamily="34" charset="0"/>
              </a:rPr>
              <a:t>on page 20. Sample identifier codes, and example using GTN grid cell N26E14 and random site number 3 (see Section §2.6 where there is a detailed explanation).</a:t>
            </a:r>
          </a:p>
        </p:txBody>
      </p:sp>
    </p:spTree>
    <p:extLst>
      <p:ext uri="{BB962C8B-B14F-4D97-AF65-F5344CB8AC3E}">
        <p14:creationId xmlns:p14="http://schemas.microsoft.com/office/powerpoint/2010/main" val="240267696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5049678"/>
            <a:ext cx="9144000" cy="400110"/>
          </a:xfrm>
          <a:prstGeom prst="rect">
            <a:avLst/>
          </a:prstGeom>
        </p:spPr>
        <p:txBody>
          <a:bodyPr wrap="square">
            <a:spAutoFit/>
          </a:bodyPr>
          <a:lstStyle/>
          <a:p>
            <a:r>
              <a:rPr lang="en-GB" sz="1000" dirty="0">
                <a:cs typeface="Arial" pitchFamily="34" charset="0"/>
              </a:rPr>
              <a:t>Figure 2.4 on page 20. Random sampling schemes in each 160x160 km GTN grid cell: (a) 5-random point sampling scheme, and (b) 8-random point sampling scheme. Diagrams plotted by Alecos Demetriades (IGME/IUGS-CGGB) with Microsoft™ PowerPoint.</a:t>
            </a:r>
          </a:p>
        </p:txBody>
      </p:sp>
      <p:pic>
        <p:nvPicPr>
          <p:cNvPr id="6" name="Picture 5" descr="Fig_2.4a_GTN_5-random_sampling_points_plan.emf"/>
          <p:cNvPicPr>
            <a:picLocks noChangeAspect="1"/>
          </p:cNvPicPr>
          <p:nvPr/>
        </p:nvPicPr>
        <p:blipFill>
          <a:blip r:embed="rId2" cstate="print">
            <a:extLst>
              <a:ext uri="{28A0092B-C50C-407E-A947-70E740481C1C}">
                <a14:useLocalDpi xmlns:a14="http://schemas.microsoft.com/office/drawing/2010/main"/>
              </a:ext>
            </a:extLst>
          </a:blip>
          <a:srcRect l="15048" r="15048" b="1073"/>
          <a:stretch>
            <a:fillRect/>
          </a:stretch>
        </p:blipFill>
        <p:spPr>
          <a:xfrm>
            <a:off x="251519" y="265212"/>
            <a:ext cx="4292130" cy="4554000"/>
          </a:xfrm>
          <a:prstGeom prst="rect">
            <a:avLst/>
          </a:prstGeom>
        </p:spPr>
      </p:pic>
      <p:pic>
        <p:nvPicPr>
          <p:cNvPr id="7" name="Picture 6" descr="Fig_2.4b_GTN_8-random_sampling_points_plan.emf"/>
          <p:cNvPicPr>
            <a:picLocks noChangeAspect="1"/>
          </p:cNvPicPr>
          <p:nvPr/>
        </p:nvPicPr>
        <p:blipFill>
          <a:blip r:embed="rId3" cstate="print">
            <a:extLst>
              <a:ext uri="{28A0092B-C50C-407E-A947-70E740481C1C}">
                <a14:useLocalDpi xmlns:a14="http://schemas.microsoft.com/office/drawing/2010/main"/>
              </a:ext>
            </a:extLst>
          </a:blip>
          <a:srcRect l="14072" r="14802"/>
          <a:stretch>
            <a:fillRect/>
          </a:stretch>
        </p:blipFill>
        <p:spPr>
          <a:xfrm>
            <a:off x="4448848" y="157700"/>
            <a:ext cx="4371624" cy="4608000"/>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07504" y="5111814"/>
            <a:ext cx="8784976" cy="553998"/>
          </a:xfrm>
          <a:prstGeom prst="rect">
            <a:avLst/>
          </a:prstGeom>
        </p:spPr>
        <p:txBody>
          <a:bodyPr wrap="square">
            <a:spAutoFit/>
          </a:bodyPr>
          <a:lstStyle/>
          <a:p>
            <a:r>
              <a:rPr lang="en-GB" sz="1000" dirty="0">
                <a:cs typeface="Arial" pitchFamily="34" charset="0"/>
              </a:rPr>
              <a:t>Figure 2.5 on page 21. Block diagram showing possible sites of GTN sampling media in second- and third-order catchment basins at a mapping scale of 1:50,000. Notation: Numbers 1, 2 and 3 indicate catchment basin order according to the </a:t>
            </a:r>
            <a:r>
              <a:rPr lang="en-GB" sz="1000" dirty="0" err="1">
                <a:cs typeface="Arial" pitchFamily="34" charset="0"/>
              </a:rPr>
              <a:t>Strahler</a:t>
            </a:r>
            <a:r>
              <a:rPr lang="en-GB" sz="1000" dirty="0">
                <a:cs typeface="Arial" pitchFamily="34" charset="0"/>
              </a:rPr>
              <a:t> stream classification magnitude order (after </a:t>
            </a:r>
            <a:r>
              <a:rPr lang="en-GB" sz="1000" dirty="0" err="1">
                <a:cs typeface="Arial" pitchFamily="34" charset="0"/>
              </a:rPr>
              <a:t>Strahler</a:t>
            </a:r>
            <a:r>
              <a:rPr lang="en-GB" sz="1000" dirty="0">
                <a:cs typeface="Arial" pitchFamily="34" charset="0"/>
              </a:rPr>
              <a:t>, 1969, Fig. 27.1E, p.499, with minor modifications). Drawn by Alecos Demetriades (IGME/IUGS-CGGB) with Golden Software’s </a:t>
            </a:r>
            <a:r>
              <a:rPr lang="en-GB" sz="1000" dirty="0" err="1">
                <a:cs typeface="Arial" pitchFamily="34" charset="0"/>
              </a:rPr>
              <a:t>MapViewer</a:t>
            </a:r>
            <a:r>
              <a:rPr lang="en-GB" sz="1000" dirty="0">
                <a:cs typeface="Arial" pitchFamily="34" charset="0"/>
              </a:rPr>
              <a:t>™ v8.</a:t>
            </a:r>
          </a:p>
        </p:txBody>
      </p:sp>
      <p:pic>
        <p:nvPicPr>
          <p:cNvPr id="3" name="Picture 2" descr="Strahler_Fig_27.1E_p466_Sampling_sites.emf"/>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897250" y="105827"/>
            <a:ext cx="7347158" cy="4983921"/>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51520" y="5111814"/>
            <a:ext cx="8712968" cy="400110"/>
          </a:xfrm>
          <a:prstGeom prst="rect">
            <a:avLst/>
          </a:prstGeom>
        </p:spPr>
        <p:txBody>
          <a:bodyPr wrap="square">
            <a:spAutoFit/>
          </a:bodyPr>
          <a:lstStyle/>
          <a:p>
            <a:r>
              <a:rPr lang="en-GB" sz="1000" dirty="0">
                <a:cs typeface="Arial" pitchFamily="34" charset="0"/>
              </a:rPr>
              <a:t>Figure 2.6 on page 22. Block diagram showing possible sites of GTN sampling media in a second-order catchment basin at a mapping scale of 1:50,000 (after </a:t>
            </a:r>
            <a:r>
              <a:rPr lang="en-GB" sz="1000" dirty="0" err="1">
                <a:cs typeface="Arial" pitchFamily="34" charset="0"/>
              </a:rPr>
              <a:t>Strahler</a:t>
            </a:r>
            <a:r>
              <a:rPr lang="en-GB" sz="1000" dirty="0">
                <a:cs typeface="Arial" pitchFamily="34" charset="0"/>
              </a:rPr>
              <a:t>, 1969, Fig. 22.3, p.363, with minor modifications). Drawn by Alecos Demetriades (IGME/IUGS-CGGB) with Golden Software’s </a:t>
            </a:r>
            <a:r>
              <a:rPr lang="en-GB" sz="1000" dirty="0" err="1">
                <a:cs typeface="Arial" pitchFamily="34" charset="0"/>
              </a:rPr>
              <a:t>MapViewer</a:t>
            </a:r>
            <a:r>
              <a:rPr lang="en-GB" sz="1000" dirty="0">
                <a:cs typeface="Arial" pitchFamily="34" charset="0"/>
              </a:rPr>
              <a:t>™ v8.</a:t>
            </a:r>
          </a:p>
        </p:txBody>
      </p:sp>
      <p:pic>
        <p:nvPicPr>
          <p:cNvPr id="9" name="Picture 8" descr="Strahler_Fig_22.3_p363_Block-diagram_showing_sampling_sites.emf"/>
          <p:cNvPicPr>
            <a:picLocks noChangeAspect="1"/>
          </p:cNvPicPr>
          <p:nvPr/>
        </p:nvPicPr>
        <p:blipFill>
          <a:blip r:embed="rId2" cstate="print">
            <a:extLst>
              <a:ext uri="{28A0092B-C50C-407E-A947-70E740481C1C}">
                <a14:useLocalDpi xmlns:a14="http://schemas.microsoft.com/office/drawing/2010/main"/>
              </a:ext>
            </a:extLst>
          </a:blip>
          <a:stretch>
            <a:fillRect/>
          </a:stretch>
        </p:blipFill>
        <p:spPr>
          <a:xfrm>
            <a:off x="0" y="834455"/>
            <a:ext cx="9144000" cy="4046089"/>
          </a:xfrm>
          <a:prstGeom prst="rect">
            <a:avLst/>
          </a:prstGeom>
        </p:spPr>
      </p:pic>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164</TotalTime>
  <Words>1086</Words>
  <Application>Microsoft Office PowerPoint</Application>
  <PresentationFormat>On-screen Show (16:10)</PresentationFormat>
  <Paragraphs>66</Paragraphs>
  <Slides>11</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11</vt:i4>
      </vt:variant>
    </vt:vector>
  </HeadingPairs>
  <TitlesOfParts>
    <vt:vector size="14" baseType="lpstr">
      <vt:lpstr>Arial</vt:lpstr>
      <vt:lpstr>Calibri</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Alecos Demetriades</dc:creator>
  <cp:lastModifiedBy>Alecos Demetriades</cp:lastModifiedBy>
  <cp:revision>26</cp:revision>
  <dcterms:created xsi:type="dcterms:W3CDTF">2022-06-25T09:26:52Z</dcterms:created>
  <dcterms:modified xsi:type="dcterms:W3CDTF">2022-08-31T19:56:26Z</dcterms:modified>
</cp:coreProperties>
</file>