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sldIdLst>
    <p:sldId id="338" r:id="rId2"/>
    <p:sldId id="257" r:id="rId3"/>
    <p:sldId id="264" r:id="rId4"/>
    <p:sldId id="301" r:id="rId5"/>
    <p:sldId id="303" r:id="rId6"/>
    <p:sldId id="304" r:id="rId7"/>
    <p:sldId id="305" r:id="rId8"/>
    <p:sldId id="306" r:id="rId9"/>
    <p:sldId id="307" r:id="rId10"/>
    <p:sldId id="308" r:id="rId11"/>
    <p:sldId id="309" r:id="rId12"/>
    <p:sldId id="310" r:id="rId13"/>
    <p:sldId id="265" r:id="rId14"/>
    <p:sldId id="302" r:id="rId15"/>
    <p:sldId id="339" r:id="rId16"/>
    <p:sldId id="311" r:id="rId17"/>
    <p:sldId id="312" r:id="rId18"/>
    <p:sldId id="313" r:id="rId19"/>
    <p:sldId id="314" r:id="rId20"/>
    <p:sldId id="315" r:id="rId21"/>
    <p:sldId id="316" r:id="rId22"/>
    <p:sldId id="317" r:id="rId23"/>
    <p:sldId id="318" r:id="rId24"/>
    <p:sldId id="348" r:id="rId25"/>
    <p:sldId id="349" r:id="rId26"/>
    <p:sldId id="319" r:id="rId27"/>
    <p:sldId id="321" r:id="rId28"/>
    <p:sldId id="320" r:id="rId29"/>
    <p:sldId id="322" r:id="rId30"/>
    <p:sldId id="323" r:id="rId31"/>
    <p:sldId id="324" r:id="rId32"/>
    <p:sldId id="325" r:id="rId33"/>
    <p:sldId id="326" r:id="rId34"/>
    <p:sldId id="330" r:id="rId35"/>
    <p:sldId id="335" r:id="rId36"/>
    <p:sldId id="336" r:id="rId37"/>
    <p:sldId id="337" r:id="rId38"/>
    <p:sldId id="331" r:id="rId39"/>
    <p:sldId id="332" r:id="rId40"/>
    <p:sldId id="346" r:id="rId41"/>
    <p:sldId id="347" r:id="rId42"/>
    <p:sldId id="340" r:id="rId43"/>
    <p:sldId id="333" r:id="rId44"/>
    <p:sldId id="334" r:id="rId45"/>
    <p:sldId id="327" r:id="rId46"/>
  </p:sldIdLst>
  <p:sldSz cx="9144000" cy="5715000" type="screen16x10"/>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0" d="100"/>
          <a:sy n="80" d="100"/>
        </p:scale>
        <p:origin x="90" y="810"/>
      </p:cViewPr>
      <p:guideLst>
        <p:guide orient="horz" pos="180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5355"/>
            <a:ext cx="7772400" cy="1225021"/>
          </a:xfrm>
        </p:spPr>
        <p:txBody>
          <a:bodyPr/>
          <a:lstStyle/>
          <a:p>
            <a:r>
              <a:rPr lang="en-US"/>
              <a:t>Click to edit Master title style</a:t>
            </a:r>
            <a:endParaRPr lang="en-GB"/>
          </a:p>
        </p:txBody>
      </p:sp>
      <p:sp>
        <p:nvSpPr>
          <p:cNvPr id="3" name="Subtitle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25/08/2022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25/08/2022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90500"/>
            <a:ext cx="2057400" cy="40640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190500"/>
            <a:ext cx="6019800" cy="4064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25/08/2022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25/08/2022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672417"/>
            <a:ext cx="7772400" cy="1135063"/>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4411C76-7C46-49A6-8CCC-F7593824783C}" type="datetimeFigureOut">
              <a:rPr lang="en-GB" smtClean="0"/>
              <a:pPr/>
              <a:t>25/08/2022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94411C76-7C46-49A6-8CCC-F7593824783C}" type="datetimeFigureOut">
              <a:rPr lang="en-GB" smtClean="0"/>
              <a:pPr/>
              <a:t>25/08/2022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51EA623C-A570-4D74-B647-DE8706A4BE7E}" type="slidenum">
              <a:rPr lang="en-GB" smtClean="0"/>
              <a:pPr/>
              <a:t>‹#›</a:t>
            </a:fld>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865"/>
            <a:ext cx="8229600" cy="9525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94411C76-7C46-49A6-8CCC-F7593824783C}" type="datetimeFigureOut">
              <a:rPr lang="en-GB" smtClean="0"/>
              <a:pPr/>
              <a:t>25/08/2022</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51EA623C-A570-4D74-B647-DE8706A4BE7E}" type="slidenum">
              <a:rPr lang="en-GB" smtClean="0"/>
              <a:pPr/>
              <a:t>‹#›</a:t>
            </a:fld>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94411C76-7C46-49A6-8CCC-F7593824783C}" type="datetimeFigureOut">
              <a:rPr lang="en-GB" smtClean="0"/>
              <a:pPr/>
              <a:t>25/08/2022</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51EA623C-A570-4D74-B647-DE8706A4BE7E}" type="slidenum">
              <a:rPr lang="en-GB" smtClean="0"/>
              <a:pPr/>
              <a:t>‹#›</a:t>
            </a:fld>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411C76-7C46-49A6-8CCC-F7593824783C}" type="datetimeFigureOut">
              <a:rPr lang="en-GB" smtClean="0"/>
              <a:pPr/>
              <a:t>25/08/2022</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51EA623C-A570-4D74-B647-DE8706A4BE7E}" type="slidenum">
              <a:rPr lang="en-GB" smtClean="0"/>
              <a:pPr/>
              <a:t>‹#›</a:t>
            </a:fld>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27542"/>
            <a:ext cx="3008313" cy="96837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4411C76-7C46-49A6-8CCC-F7593824783C}" type="datetimeFigureOut">
              <a:rPr lang="en-GB" smtClean="0"/>
              <a:pPr/>
              <a:t>25/08/2022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51EA623C-A570-4D74-B647-DE8706A4BE7E}" type="slidenum">
              <a:rPr lang="en-GB" smtClean="0"/>
              <a:pPr/>
              <a:t>‹#›</a:t>
            </a:fld>
            <a:endParaRPr lang="en-GB"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000500"/>
            <a:ext cx="5486400" cy="472282"/>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4411C76-7C46-49A6-8CCC-F7593824783C}" type="datetimeFigureOut">
              <a:rPr lang="en-GB" smtClean="0"/>
              <a:pPr/>
              <a:t>25/08/2022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51EA623C-A570-4D74-B647-DE8706A4BE7E}" type="slidenum">
              <a:rPr lang="en-GB" smtClean="0"/>
              <a:pPr/>
              <a:t>‹#›</a:t>
            </a:fld>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94411C76-7C46-49A6-8CCC-F7593824783C}" type="datetimeFigureOut">
              <a:rPr lang="en-GB" smtClean="0"/>
              <a:pPr/>
              <a:t>25/08/2022</a:t>
            </a:fld>
            <a:endParaRPr lang="en-GB" dirty="0"/>
          </a:p>
        </p:txBody>
      </p:sp>
      <p:sp>
        <p:nvSpPr>
          <p:cNvPr id="5" name="Footer Placeholder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51EA623C-A570-4D74-B647-DE8706A4BE7E}" type="slidenum">
              <a:rPr lang="en-GB" smtClean="0"/>
              <a:pPr/>
              <a:t>‹#›</a:t>
            </a:fld>
            <a:endParaRPr lang="en-GB"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2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3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CE96E628-344A-C43C-1171-4E156C3FCA0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551648" y="0"/>
            <a:ext cx="4040703" cy="5715000"/>
          </a:xfrm>
          <a:prstGeom prst="rect">
            <a:avLst/>
          </a:prstGeom>
        </p:spPr>
      </p:pic>
    </p:spTree>
    <p:extLst>
      <p:ext uri="{BB962C8B-B14F-4D97-AF65-F5344CB8AC3E}">
        <p14:creationId xmlns:p14="http://schemas.microsoft.com/office/powerpoint/2010/main" val="42397109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g_3.2.6_Soil-profile-unit-O-horizon-layers-R_Britannica.jpg"/>
          <p:cNvPicPr>
            <a:picLocks noChangeAspect="1"/>
          </p:cNvPicPr>
          <p:nvPr/>
        </p:nvPicPr>
        <p:blipFill>
          <a:blip r:embed="rId2" cstate="print"/>
          <a:stretch>
            <a:fillRect/>
          </a:stretch>
        </p:blipFill>
        <p:spPr>
          <a:xfrm>
            <a:off x="443664" y="205052"/>
            <a:ext cx="8255478" cy="4176464"/>
          </a:xfrm>
          <a:prstGeom prst="rect">
            <a:avLst/>
          </a:prstGeom>
        </p:spPr>
      </p:pic>
      <p:sp>
        <p:nvSpPr>
          <p:cNvPr id="5" name="Rectangle 4"/>
          <p:cNvSpPr/>
          <p:nvPr/>
        </p:nvSpPr>
        <p:spPr>
          <a:xfrm>
            <a:off x="251520" y="4568269"/>
            <a:ext cx="8640960" cy="1169551"/>
          </a:xfrm>
          <a:prstGeom prst="rect">
            <a:avLst/>
          </a:prstGeom>
        </p:spPr>
        <p:txBody>
          <a:bodyPr wrap="square">
            <a:spAutoFit/>
          </a:bodyPr>
          <a:lstStyle/>
          <a:p>
            <a:r>
              <a:rPr lang="en-GB" sz="1400" dirty="0">
                <a:cs typeface="Arial" pitchFamily="34" charset="0"/>
              </a:rPr>
              <a:t>Figure 3.2.6 on page 98. The soil profile shows the major layers from the O horizon (organic material) to the R horizon (consolidated rock). A </a:t>
            </a:r>
            <a:r>
              <a:rPr lang="en-GB" sz="1400" dirty="0" err="1">
                <a:cs typeface="Arial" pitchFamily="34" charset="0"/>
              </a:rPr>
              <a:t>pedon</a:t>
            </a:r>
            <a:r>
              <a:rPr lang="en-GB" sz="1400" dirty="0">
                <a:cs typeface="Arial" pitchFamily="34" charset="0"/>
              </a:rPr>
              <a:t> is the smallest unit of the land surface that can be used to study the characteristic soil profile of a landscape. The top and bottom residual soil samples are collected from the A and C soil horizons, respectively, and the humus sample from the highly decomposed organic material (</a:t>
            </a:r>
            <a:r>
              <a:rPr lang="en-GB" sz="1400" dirty="0" err="1">
                <a:cs typeface="Arial" pitchFamily="34" charset="0"/>
              </a:rPr>
              <a:t>Oa</a:t>
            </a:r>
            <a:r>
              <a:rPr lang="en-GB" sz="1400" dirty="0">
                <a:cs typeface="Arial" pitchFamily="34" charset="0"/>
              </a:rPr>
              <a:t>) horizon. Source: Britannica (2012).</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780527446"/>
              </p:ext>
            </p:extLst>
          </p:nvPr>
        </p:nvGraphicFramePr>
        <p:xfrm>
          <a:off x="251520" y="538376"/>
          <a:ext cx="8640960" cy="4945888"/>
        </p:xfrm>
        <a:graphic>
          <a:graphicData uri="http://schemas.openxmlformats.org/drawingml/2006/table">
            <a:tbl>
              <a:tblPr/>
              <a:tblGrid>
                <a:gridCol w="8640960">
                  <a:extLst>
                    <a:ext uri="{9D8B030D-6E8A-4147-A177-3AD203B41FA5}">
                      <a16:colId xmlns:a16="http://schemas.microsoft.com/office/drawing/2014/main" val="20000"/>
                    </a:ext>
                  </a:extLst>
                </a:gridCol>
              </a:tblGrid>
              <a:tr h="4064000">
                <a:tc>
                  <a:txBody>
                    <a:bodyPr/>
                    <a:lstStyle/>
                    <a:p>
                      <a:pPr marL="342900" lvl="0" indent="-342900">
                        <a:lnSpc>
                          <a:spcPct val="107000"/>
                        </a:lnSpc>
                        <a:spcAft>
                          <a:spcPts val="0"/>
                        </a:spcAft>
                        <a:buFont typeface="+mj-lt"/>
                        <a:buAutoNum type="alphaLcParenBoth"/>
                        <a:tabLst>
                          <a:tab pos="179705" algn="l"/>
                          <a:tab pos="288290" algn="l"/>
                          <a:tab pos="899160" algn="l"/>
                          <a:tab pos="1348740" algn="l"/>
                          <a:tab pos="1798320" algn="l"/>
                          <a:tab pos="2247900" algn="l"/>
                          <a:tab pos="2697480" algn="l"/>
                          <a:tab pos="3147060" algn="l"/>
                          <a:tab pos="3596640" algn="l"/>
                          <a:tab pos="4046220" algn="l"/>
                          <a:tab pos="4495800" algn="l"/>
                          <a:tab pos="4945380" algn="l"/>
                          <a:tab pos="5394960" algn="l"/>
                        </a:tabLst>
                      </a:pPr>
                      <a:r>
                        <a:rPr lang="en-GB" sz="1600" dirty="0">
                          <a:latin typeface="+mn-lt"/>
                          <a:ea typeface="Calibri"/>
                          <a:cs typeface="Arial" pitchFamily="34" charset="0"/>
                        </a:rPr>
                        <a:t>Routine sample site of a normal 160x160 km grid cell:</a:t>
                      </a:r>
                    </a:p>
                    <a:p>
                      <a:pPr marL="342900" lvl="0" indent="-342900">
                        <a:lnSpc>
                          <a:spcPct val="107000"/>
                        </a:lnSpc>
                        <a:spcAft>
                          <a:spcPts val="0"/>
                        </a:spcAft>
                        <a:buFont typeface="+mj-lt"/>
                        <a:buNone/>
                        <a:tabLst>
                          <a:tab pos="179705" algn="l"/>
                          <a:tab pos="288290" algn="l"/>
                          <a:tab pos="899160" algn="l"/>
                          <a:tab pos="1348740" algn="l"/>
                          <a:tab pos="1798320" algn="l"/>
                          <a:tab pos="2247900" algn="l"/>
                          <a:tab pos="2697480" algn="l"/>
                          <a:tab pos="3147060" algn="l"/>
                          <a:tab pos="3596640" algn="l"/>
                          <a:tab pos="4046220" algn="l"/>
                          <a:tab pos="4495800" algn="l"/>
                          <a:tab pos="4945380" algn="l"/>
                          <a:tab pos="5394960" algn="l"/>
                        </a:tabLst>
                      </a:pPr>
                      <a:r>
                        <a:rPr lang="en-GB" sz="1600" dirty="0">
                          <a:latin typeface="+mn-lt"/>
                          <a:ea typeface="Calibri"/>
                          <a:cs typeface="Arial" pitchFamily="34" charset="0"/>
                        </a:rPr>
                        <a:t>  </a:t>
                      </a:r>
                    </a:p>
                    <a:p>
                      <a:pPr marL="625475" lvl="0" indent="-180975">
                        <a:lnSpc>
                          <a:spcPct val="107000"/>
                        </a:lnSpc>
                        <a:spcAft>
                          <a:spcPts val="0"/>
                        </a:spcAft>
                        <a:buFont typeface="Symbol"/>
                        <a:buChar char=""/>
                        <a:tabLst>
                          <a:tab pos="444500" algn="l"/>
                          <a:tab pos="558800" algn="l"/>
                          <a:tab pos="1347788" algn="l"/>
                          <a:tab pos="1797050" algn="l"/>
                          <a:tab pos="2247900" algn="l"/>
                          <a:tab pos="2697163" algn="l"/>
                          <a:tab pos="3146425" algn="l"/>
                          <a:tab pos="3595688" algn="l"/>
                          <a:tab pos="4044950" algn="l"/>
                          <a:tab pos="4495800" algn="l"/>
                          <a:tab pos="4945063" algn="l"/>
                          <a:tab pos="5394325" algn="l"/>
                        </a:tabLst>
                      </a:pPr>
                      <a:r>
                        <a:rPr lang="en-GB" sz="1600" dirty="0">
                          <a:latin typeface="+mn-lt"/>
                          <a:ea typeface="Calibri"/>
                          <a:cs typeface="Arial" pitchFamily="34" charset="0"/>
                        </a:rPr>
                        <a:t>1 – 2 litres of </a:t>
                      </a:r>
                      <a:r>
                        <a:rPr lang="en-GB" sz="1600" i="1" dirty="0">
                          <a:latin typeface="+mn-lt"/>
                          <a:ea typeface="Calibri"/>
                          <a:cs typeface="Arial" pitchFamily="34" charset="0"/>
                        </a:rPr>
                        <a:t>Humus</a:t>
                      </a:r>
                      <a:r>
                        <a:rPr lang="en-GB" sz="1600" dirty="0">
                          <a:latin typeface="+mn-lt"/>
                          <a:ea typeface="Calibri"/>
                          <a:cs typeface="Arial" pitchFamily="34" charset="0"/>
                        </a:rPr>
                        <a:t> where it is present (highly decomposed organic material).</a:t>
                      </a:r>
                    </a:p>
                    <a:p>
                      <a:pPr marL="625475" lvl="0" indent="-180975">
                        <a:lnSpc>
                          <a:spcPct val="107000"/>
                        </a:lnSpc>
                        <a:spcAft>
                          <a:spcPts val="0"/>
                        </a:spcAft>
                        <a:buFont typeface="Symbol"/>
                        <a:buChar char=""/>
                        <a:tabLst>
                          <a:tab pos="444500" algn="l"/>
                          <a:tab pos="558800" algn="l"/>
                          <a:tab pos="1347788" algn="l"/>
                          <a:tab pos="1797050" algn="l"/>
                          <a:tab pos="2247900" algn="l"/>
                          <a:tab pos="2697163" algn="l"/>
                          <a:tab pos="3146425" algn="l"/>
                          <a:tab pos="3595688" algn="l"/>
                          <a:tab pos="4044950" algn="l"/>
                          <a:tab pos="4495800" algn="l"/>
                          <a:tab pos="4945063" algn="l"/>
                          <a:tab pos="5394325" algn="l"/>
                        </a:tabLst>
                      </a:pPr>
                      <a:r>
                        <a:rPr lang="en-GB" sz="1600" dirty="0">
                          <a:latin typeface="+mn-lt"/>
                          <a:ea typeface="Calibri"/>
                          <a:cs typeface="Arial" pitchFamily="34" charset="0"/>
                        </a:rPr>
                        <a:t>2 – 3 kg of residual </a:t>
                      </a:r>
                      <a:r>
                        <a:rPr lang="en-GB" sz="1600" i="1" dirty="0">
                          <a:latin typeface="+mn-lt"/>
                          <a:ea typeface="Calibri"/>
                          <a:cs typeface="Arial" pitchFamily="34" charset="0"/>
                        </a:rPr>
                        <a:t>Topsoil</a:t>
                      </a:r>
                      <a:r>
                        <a:rPr lang="en-GB" sz="1600" dirty="0">
                          <a:latin typeface="+mn-lt"/>
                          <a:ea typeface="Calibri"/>
                          <a:cs typeface="Arial" pitchFamily="34" charset="0"/>
                        </a:rPr>
                        <a:t> (Top) sample representing the soil A non-</a:t>
                      </a:r>
                      <a:r>
                        <a:rPr lang="en-GB" sz="1600" dirty="0" err="1">
                          <a:latin typeface="+mn-lt"/>
                          <a:ea typeface="Calibri"/>
                          <a:cs typeface="Arial" pitchFamily="34" charset="0"/>
                        </a:rPr>
                        <a:t>humic</a:t>
                      </a:r>
                      <a:r>
                        <a:rPr lang="en-GB" sz="1600" dirty="0">
                          <a:latin typeface="+mn-lt"/>
                          <a:ea typeface="Calibri"/>
                          <a:cs typeface="Arial" pitchFamily="34" charset="0"/>
                        </a:rPr>
                        <a:t> or </a:t>
                      </a:r>
                      <a:r>
                        <a:rPr lang="en-GB" sz="1600" dirty="0" err="1">
                          <a:latin typeface="+mn-lt"/>
                          <a:ea typeface="Calibri"/>
                          <a:cs typeface="Arial" pitchFamily="34" charset="0"/>
                        </a:rPr>
                        <a:t>humic</a:t>
                      </a:r>
                      <a:r>
                        <a:rPr lang="en-GB" sz="1600" dirty="0">
                          <a:latin typeface="+mn-lt"/>
                          <a:ea typeface="Calibri"/>
                          <a:cs typeface="Arial" pitchFamily="34" charset="0"/>
                        </a:rPr>
                        <a:t> horizon, which may occur at the air/earth interface or below the litter or organic material horizon, where present. The maximum sampling range (thickness) of the </a:t>
                      </a:r>
                      <a:r>
                        <a:rPr lang="en-GB" sz="1600" i="1" dirty="0">
                          <a:latin typeface="+mn-lt"/>
                          <a:ea typeface="Calibri"/>
                          <a:cs typeface="Arial" pitchFamily="34" charset="0"/>
                        </a:rPr>
                        <a:t>Topsoil </a:t>
                      </a:r>
                      <a:r>
                        <a:rPr lang="en-GB" sz="1600" dirty="0">
                          <a:latin typeface="+mn-lt"/>
                          <a:ea typeface="Calibri"/>
                          <a:cs typeface="Arial" pitchFamily="34" charset="0"/>
                        </a:rPr>
                        <a:t>sample should not exceed 20 cm, </a:t>
                      </a:r>
                      <a:r>
                        <a:rPr lang="en-GB" sz="1600" i="1" dirty="0">
                          <a:latin typeface="+mn-lt"/>
                          <a:ea typeface="Calibri"/>
                          <a:cs typeface="Arial" pitchFamily="34" charset="0"/>
                        </a:rPr>
                        <a:t>i.e</a:t>
                      </a:r>
                      <a:r>
                        <a:rPr lang="en-GB" sz="1600" dirty="0">
                          <a:latin typeface="+mn-lt"/>
                          <a:ea typeface="Calibri"/>
                          <a:cs typeface="Arial" pitchFamily="34" charset="0"/>
                        </a:rPr>
                        <a:t>., the upper 20 cm of the A mineral soil horizon are sampled. If the soil A horizon is less than 20-cm thick, then the </a:t>
                      </a:r>
                      <a:r>
                        <a:rPr lang="en-GB" sz="1600" i="1" dirty="0">
                          <a:latin typeface="+mn-lt"/>
                          <a:ea typeface="Calibri"/>
                          <a:cs typeface="Arial" pitchFamily="34" charset="0"/>
                        </a:rPr>
                        <a:t>Topsoil</a:t>
                      </a:r>
                      <a:r>
                        <a:rPr lang="en-GB" sz="1600" dirty="0">
                          <a:latin typeface="+mn-lt"/>
                          <a:ea typeface="Calibri"/>
                          <a:cs typeface="Arial" pitchFamily="34" charset="0"/>
                        </a:rPr>
                        <a:t> sample is collected from the entire horizon. The depth range of the sampled </a:t>
                      </a:r>
                      <a:r>
                        <a:rPr lang="en-GB" sz="1600" i="1" dirty="0">
                          <a:latin typeface="+mn-lt"/>
                          <a:ea typeface="Calibri"/>
                          <a:cs typeface="Arial" pitchFamily="34" charset="0"/>
                        </a:rPr>
                        <a:t>Topsoil</a:t>
                      </a:r>
                      <a:r>
                        <a:rPr lang="en-GB" sz="1600" dirty="0">
                          <a:latin typeface="+mn-lt"/>
                          <a:ea typeface="Calibri"/>
                          <a:cs typeface="Arial" pitchFamily="34" charset="0"/>
                        </a:rPr>
                        <a:t> A non-</a:t>
                      </a:r>
                      <a:r>
                        <a:rPr lang="en-GB" sz="1600" dirty="0" err="1">
                          <a:latin typeface="+mn-lt"/>
                          <a:ea typeface="Calibri"/>
                          <a:cs typeface="Arial" pitchFamily="34" charset="0"/>
                        </a:rPr>
                        <a:t>humic</a:t>
                      </a:r>
                      <a:r>
                        <a:rPr lang="en-GB" sz="1600" dirty="0">
                          <a:latin typeface="+mn-lt"/>
                          <a:ea typeface="Calibri"/>
                          <a:cs typeface="Arial" pitchFamily="34" charset="0"/>
                        </a:rPr>
                        <a:t> or </a:t>
                      </a:r>
                      <a:r>
                        <a:rPr lang="en-GB" sz="1600" dirty="0" err="1">
                          <a:latin typeface="+mn-lt"/>
                          <a:ea typeface="Calibri"/>
                          <a:cs typeface="Arial" pitchFamily="34" charset="0"/>
                        </a:rPr>
                        <a:t>humic</a:t>
                      </a:r>
                      <a:r>
                        <a:rPr lang="en-GB" sz="1600" dirty="0">
                          <a:latin typeface="+mn-lt"/>
                          <a:ea typeface="Calibri"/>
                          <a:cs typeface="Arial" pitchFamily="34" charset="0"/>
                        </a:rPr>
                        <a:t> horizon should be noted on the field observations sheet.</a:t>
                      </a:r>
                    </a:p>
                    <a:p>
                      <a:pPr marL="625475" lvl="0" indent="-180975">
                        <a:lnSpc>
                          <a:spcPct val="107000"/>
                        </a:lnSpc>
                        <a:spcAft>
                          <a:spcPts val="0"/>
                        </a:spcAft>
                        <a:buFont typeface="Symbol"/>
                        <a:buChar char=""/>
                        <a:tabLst>
                          <a:tab pos="444500" algn="l"/>
                          <a:tab pos="558800" algn="l"/>
                          <a:tab pos="1347788" algn="l"/>
                          <a:tab pos="1797050" algn="l"/>
                          <a:tab pos="2247900" algn="l"/>
                          <a:tab pos="2697163" algn="l"/>
                          <a:tab pos="3146425" algn="l"/>
                          <a:tab pos="3595688" algn="l"/>
                          <a:tab pos="4044950" algn="l"/>
                          <a:tab pos="4495800" algn="l"/>
                          <a:tab pos="4945063" algn="l"/>
                          <a:tab pos="5394325" algn="l"/>
                        </a:tabLst>
                      </a:pPr>
                      <a:r>
                        <a:rPr lang="en-GB" sz="1600" dirty="0">
                          <a:latin typeface="+mn-lt"/>
                          <a:ea typeface="Calibri"/>
                          <a:cs typeface="Arial" pitchFamily="34" charset="0"/>
                        </a:rPr>
                        <a:t>2 – 3 kg of residual </a:t>
                      </a:r>
                      <a:r>
                        <a:rPr lang="en-GB" sz="1600" i="1" dirty="0" err="1">
                          <a:latin typeface="+mn-lt"/>
                          <a:ea typeface="Calibri"/>
                          <a:cs typeface="Arial" pitchFamily="34" charset="0"/>
                        </a:rPr>
                        <a:t>Bottomsoil</a:t>
                      </a:r>
                      <a:r>
                        <a:rPr lang="en-GB" sz="1600" dirty="0">
                          <a:latin typeface="+mn-lt"/>
                          <a:ea typeface="Calibri"/>
                          <a:cs typeface="Arial" pitchFamily="34" charset="0"/>
                        </a:rPr>
                        <a:t> (Bottom) sample. This sample should be collected from the soil C horizon, which consists, generally, of the partially weathered parent material. A 20-cm thick section should be sampled beginning at the top of the C horizon, </a:t>
                      </a:r>
                      <a:r>
                        <a:rPr lang="en-GB" sz="1600" i="1" dirty="0">
                          <a:latin typeface="+mn-lt"/>
                          <a:ea typeface="Calibri"/>
                          <a:cs typeface="Arial" pitchFamily="34" charset="0"/>
                        </a:rPr>
                        <a:t>i.e</a:t>
                      </a:r>
                      <a:r>
                        <a:rPr lang="en-GB" sz="1600" dirty="0">
                          <a:latin typeface="+mn-lt"/>
                          <a:ea typeface="Calibri"/>
                          <a:cs typeface="Arial" pitchFamily="34" charset="0"/>
                        </a:rPr>
                        <a:t>., below the B-C boundary. In some cases, the C horizon may be at a depth of more than 100 cm, and in such cases, the pit should be dug until it is reached. However, if the C horizon is deeper than 200 cm, then a 20-cm thick sample is collected from a depth of 200 to 220 cm (or variants of 180 to 200 cm or 190 to 210 cm - depending on local conditions), and </a:t>
                      </a:r>
                      <a:r>
                        <a:rPr lang="en-GB" sz="1600" i="1" dirty="0">
                          <a:latin typeface="+mn-lt"/>
                          <a:ea typeface="Calibri"/>
                          <a:cs typeface="Arial" pitchFamily="34" charset="0"/>
                        </a:rPr>
                        <a:t>always from the same horizon</a:t>
                      </a:r>
                      <a:r>
                        <a:rPr lang="en-GB" sz="1600" dirty="0">
                          <a:latin typeface="+mn-lt"/>
                          <a:ea typeface="Calibri"/>
                          <a:cs typeface="Arial" pitchFamily="34" charset="0"/>
                        </a:rPr>
                        <a:t>. The depth range is noted on the field observations sheet. If the thickness of the soil C horizon is less than 20 cm, then the entire horizon is sampled, and the depth range is recorded</a:t>
                      </a:r>
                      <a:r>
                        <a:rPr lang="en-GB" sz="1600" dirty="0">
                          <a:solidFill>
                            <a:srgbClr val="FF0000"/>
                          </a:solidFill>
                          <a:latin typeface="+mn-lt"/>
                          <a:ea typeface="Calibri"/>
                          <a:cs typeface="Arial" pitchFamily="34" charset="0"/>
                        </a:rPr>
                        <a:t>…..Continued…..</a:t>
                      </a:r>
                    </a:p>
                  </a:txBody>
                  <a:tcPr marL="52745" marR="527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extLst>
                  <a:ext uri="{0D108BD9-81ED-4DB2-BD59-A6C34878D82A}">
                    <a16:rowId xmlns:a16="http://schemas.microsoft.com/office/drawing/2014/main" val="10000"/>
                  </a:ext>
                </a:extLst>
              </a:tr>
            </a:tbl>
          </a:graphicData>
        </a:graphic>
      </p:graphicFrame>
      <p:sp>
        <p:nvSpPr>
          <p:cNvPr id="3" name="TextBox 2">
            <a:extLst>
              <a:ext uri="{FF2B5EF4-FFF2-40B4-BE49-F238E27FC236}">
                <a16:creationId xmlns:a16="http://schemas.microsoft.com/office/drawing/2014/main" id="{F0014BC8-77FE-1C6B-595B-CE212722310F}"/>
              </a:ext>
            </a:extLst>
          </p:cNvPr>
          <p:cNvSpPr txBox="1"/>
          <p:nvPr/>
        </p:nvSpPr>
        <p:spPr>
          <a:xfrm>
            <a:off x="25224" y="0"/>
            <a:ext cx="8867255" cy="369332"/>
          </a:xfrm>
          <a:prstGeom prst="rect">
            <a:avLst/>
          </a:prstGeom>
          <a:noFill/>
        </p:spPr>
        <p:txBody>
          <a:bodyPr wrap="square">
            <a:spAutoFit/>
          </a:bodyPr>
          <a:lstStyle/>
          <a:p>
            <a:r>
              <a:rPr lang="en-GB" sz="1800" b="1" dirty="0">
                <a:latin typeface="Arial" pitchFamily="34" charset="0"/>
                <a:cs typeface="Arial" pitchFamily="34" charset="0"/>
              </a:rPr>
              <a:t>3.2.2. Residual soil and humus samples to be taken</a:t>
            </a:r>
            <a:r>
              <a:rPr lang="en-GB" sz="1800" dirty="0">
                <a:latin typeface="Arial" pitchFamily="34" charset="0"/>
                <a:cs typeface="Arial" pitchFamily="34" charset="0"/>
              </a:rPr>
              <a:t> (page 102)</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147482061"/>
              </p:ext>
            </p:extLst>
          </p:nvPr>
        </p:nvGraphicFramePr>
        <p:xfrm>
          <a:off x="251520" y="1489348"/>
          <a:ext cx="8640960" cy="1872208"/>
        </p:xfrm>
        <a:graphic>
          <a:graphicData uri="http://schemas.openxmlformats.org/drawingml/2006/table">
            <a:tbl>
              <a:tblPr/>
              <a:tblGrid>
                <a:gridCol w="8640960">
                  <a:extLst>
                    <a:ext uri="{9D8B030D-6E8A-4147-A177-3AD203B41FA5}">
                      <a16:colId xmlns:a16="http://schemas.microsoft.com/office/drawing/2014/main" val="20000"/>
                    </a:ext>
                  </a:extLst>
                </a:gridCol>
              </a:tblGrid>
              <a:tr h="1872208">
                <a:tc>
                  <a:txBody>
                    <a:bodyPr/>
                    <a:lstStyle/>
                    <a:p>
                      <a:pPr marL="342900" lvl="0" indent="-342900">
                        <a:lnSpc>
                          <a:spcPct val="107000"/>
                        </a:lnSpc>
                        <a:spcAft>
                          <a:spcPts val="0"/>
                        </a:spcAft>
                        <a:buFont typeface="+mj-lt"/>
                        <a:buNone/>
                        <a:tabLst>
                          <a:tab pos="179705" algn="l"/>
                          <a:tab pos="288290" algn="l"/>
                          <a:tab pos="899160" algn="l"/>
                          <a:tab pos="1348740" algn="l"/>
                          <a:tab pos="1798320" algn="l"/>
                          <a:tab pos="2247900" algn="l"/>
                          <a:tab pos="2697480" algn="l"/>
                          <a:tab pos="3147060" algn="l"/>
                          <a:tab pos="3596640" algn="l"/>
                          <a:tab pos="4046220" algn="l"/>
                          <a:tab pos="4495800" algn="l"/>
                          <a:tab pos="4945380" algn="l"/>
                          <a:tab pos="5394960" algn="l"/>
                        </a:tabLst>
                      </a:pPr>
                      <a:r>
                        <a:rPr lang="en-GB" sz="1600" dirty="0">
                          <a:latin typeface="+mn-lt"/>
                          <a:ea typeface="Calibri"/>
                          <a:cs typeface="Arial" pitchFamily="34" charset="0"/>
                        </a:rPr>
                        <a:t>(b)</a:t>
                      </a:r>
                      <a:r>
                        <a:rPr lang="en-GB" sz="1600" baseline="0" dirty="0">
                          <a:latin typeface="+mn-lt"/>
                          <a:ea typeface="Calibri"/>
                          <a:cs typeface="Arial" pitchFamily="34" charset="0"/>
                        </a:rPr>
                        <a:t> </a:t>
                      </a:r>
                      <a:r>
                        <a:rPr lang="en-GB" sz="1600" dirty="0">
                          <a:latin typeface="+mn-lt"/>
                          <a:ea typeface="Calibri"/>
                          <a:cs typeface="Arial" pitchFamily="34" charset="0"/>
                        </a:rPr>
                        <a:t>Duplicate field sample site (on page 102): At least one site out of twenty is selected for the collection of a set of duplicate field samples (</a:t>
                      </a:r>
                      <a:r>
                        <a:rPr lang="en-GB" sz="1600" i="1" dirty="0">
                          <a:latin typeface="+mn-lt"/>
                          <a:ea typeface="Calibri"/>
                          <a:cs typeface="Arial" pitchFamily="34" charset="0"/>
                        </a:rPr>
                        <a:t>i.e</a:t>
                      </a:r>
                      <a:r>
                        <a:rPr lang="en-GB" sz="1600" dirty="0">
                          <a:latin typeface="+mn-lt"/>
                          <a:ea typeface="Calibri"/>
                          <a:cs typeface="Arial" pitchFamily="34" charset="0"/>
                        </a:rPr>
                        <a:t>., ≈5% duplication of the sample sites) in each country. However, countries with less than 20 GTN grid cells should collect field duplicate residual soil samples from at least one random site. The field duplicate sample site is selected at a distance of 5 to 50 metres away from the routine sampling site. </a:t>
                      </a:r>
                      <a:r>
                        <a:rPr lang="en-GB" sz="1600" b="1" i="1" dirty="0">
                          <a:latin typeface="+mn-lt"/>
                          <a:ea typeface="Calibri"/>
                          <a:cs typeface="Arial" pitchFamily="34" charset="0"/>
                        </a:rPr>
                        <a:t>Additional</a:t>
                      </a:r>
                      <a:r>
                        <a:rPr lang="en-GB" sz="1600" dirty="0">
                          <a:latin typeface="+mn-lt"/>
                          <a:ea typeface="Calibri"/>
                          <a:cs typeface="Arial" pitchFamily="34" charset="0"/>
                        </a:rPr>
                        <a:t> </a:t>
                      </a:r>
                      <a:r>
                        <a:rPr lang="en-GB" sz="1600" i="1" dirty="0">
                          <a:latin typeface="+mn-lt"/>
                          <a:ea typeface="Calibri"/>
                          <a:cs typeface="Arial" pitchFamily="34" charset="0"/>
                        </a:rPr>
                        <a:t>Top</a:t>
                      </a:r>
                      <a:r>
                        <a:rPr lang="en-GB" sz="1600" dirty="0">
                          <a:latin typeface="+mn-lt"/>
                          <a:ea typeface="Calibri"/>
                          <a:cs typeface="Arial" pitchFamily="34" charset="0"/>
                        </a:rPr>
                        <a:t> and </a:t>
                      </a:r>
                      <a:r>
                        <a:rPr lang="en-GB" sz="1600" i="1" dirty="0">
                          <a:latin typeface="+mn-lt"/>
                          <a:ea typeface="Calibri"/>
                          <a:cs typeface="Arial" pitchFamily="34" charset="0"/>
                        </a:rPr>
                        <a:t>Bottom</a:t>
                      </a:r>
                      <a:r>
                        <a:rPr lang="en-GB" sz="1600" dirty="0">
                          <a:latin typeface="+mn-lt"/>
                          <a:ea typeface="Calibri"/>
                          <a:cs typeface="Arial" pitchFamily="34" charset="0"/>
                        </a:rPr>
                        <a:t> residual soil samples, and </a:t>
                      </a:r>
                      <a:r>
                        <a:rPr lang="en-GB" sz="1600" b="0" i="0" dirty="0">
                          <a:latin typeface="+mn-lt"/>
                          <a:ea typeface="Calibri"/>
                          <a:cs typeface="Arial" pitchFamily="34" charset="0"/>
                        </a:rPr>
                        <a:t>an </a:t>
                      </a:r>
                      <a:r>
                        <a:rPr lang="en-GB" sz="1600" b="1" i="1" dirty="0">
                          <a:latin typeface="+mn-lt"/>
                          <a:ea typeface="Calibri"/>
                          <a:cs typeface="Arial" pitchFamily="34" charset="0"/>
                        </a:rPr>
                        <a:t>additional </a:t>
                      </a:r>
                      <a:r>
                        <a:rPr lang="en-GB" sz="1600" dirty="0">
                          <a:latin typeface="+mn-lt"/>
                          <a:ea typeface="Calibri"/>
                          <a:cs typeface="Arial" pitchFamily="34" charset="0"/>
                        </a:rPr>
                        <a:t>recently formed </a:t>
                      </a:r>
                      <a:r>
                        <a:rPr lang="en-GB" sz="1600" i="1" dirty="0">
                          <a:latin typeface="+mn-lt"/>
                          <a:ea typeface="Calibri"/>
                          <a:cs typeface="Arial" pitchFamily="34" charset="0"/>
                        </a:rPr>
                        <a:t>Humus</a:t>
                      </a:r>
                      <a:r>
                        <a:rPr lang="en-GB" sz="1600" dirty="0">
                          <a:latin typeface="+mn-lt"/>
                          <a:ea typeface="Calibri"/>
                          <a:cs typeface="Arial" pitchFamily="34" charset="0"/>
                        </a:rPr>
                        <a:t> sample (where present) are collected, according to the sampling scheme summarised in (a) above. </a:t>
                      </a:r>
                    </a:p>
                  </a:txBody>
                  <a:tcPr marL="52745" marR="527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90E636E5-E5A1-32FC-2E69-DA3B95186517}"/>
              </a:ext>
            </a:extLst>
          </p:cNvPr>
          <p:cNvSpPr txBox="1"/>
          <p:nvPr/>
        </p:nvSpPr>
        <p:spPr>
          <a:xfrm>
            <a:off x="251520" y="625252"/>
            <a:ext cx="4572000" cy="369332"/>
          </a:xfrm>
          <a:prstGeom prst="rect">
            <a:avLst/>
          </a:prstGeom>
          <a:noFill/>
        </p:spPr>
        <p:txBody>
          <a:bodyPr wrap="square">
            <a:spAutoFit/>
          </a:bodyPr>
          <a:lstStyle/>
          <a:p>
            <a:r>
              <a:rPr lang="en-GB" sz="1800" dirty="0">
                <a:solidFill>
                  <a:srgbClr val="0000CC"/>
                </a:solidFill>
                <a:latin typeface="Arial" pitchFamily="34" charset="0"/>
                <a:cs typeface="Arial" pitchFamily="34" charset="0"/>
              </a:rPr>
              <a:t>…..Continued…..</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734620851"/>
              </p:ext>
            </p:extLst>
          </p:nvPr>
        </p:nvGraphicFramePr>
        <p:xfrm>
          <a:off x="323528" y="2137420"/>
          <a:ext cx="8568951" cy="3113469"/>
        </p:xfrm>
        <a:graphic>
          <a:graphicData uri="http://schemas.openxmlformats.org/drawingml/2006/table">
            <a:tbl>
              <a:tblPr/>
              <a:tblGrid>
                <a:gridCol w="8568951">
                  <a:extLst>
                    <a:ext uri="{9D8B030D-6E8A-4147-A177-3AD203B41FA5}">
                      <a16:colId xmlns:a16="http://schemas.microsoft.com/office/drawing/2014/main" val="20000"/>
                    </a:ext>
                  </a:extLst>
                </a:gridCol>
              </a:tblGrid>
              <a:tr h="2615108">
                <a:tc>
                  <a:txBody>
                    <a:bodyPr/>
                    <a:lstStyle/>
                    <a:p>
                      <a:pPr marL="342900" lvl="0" indent="-342900">
                        <a:lnSpc>
                          <a:spcPct val="107000"/>
                        </a:lnSpc>
                        <a:spcAft>
                          <a:spcPts val="0"/>
                        </a:spcAft>
                        <a:buFont typeface="+mj-lt"/>
                        <a:buAutoNum type="alphaLcParenBoth"/>
                        <a:tabLst>
                          <a:tab pos="179705" algn="l"/>
                          <a:tab pos="288290" algn="l"/>
                          <a:tab pos="899160" algn="l"/>
                          <a:tab pos="1348740" algn="l"/>
                          <a:tab pos="1798320" algn="l"/>
                          <a:tab pos="2247900" algn="l"/>
                          <a:tab pos="2697480" algn="l"/>
                          <a:tab pos="3147060" algn="l"/>
                          <a:tab pos="3596640" algn="l"/>
                          <a:tab pos="4046220" algn="l"/>
                          <a:tab pos="4495800" algn="l"/>
                          <a:tab pos="4945380" algn="l"/>
                          <a:tab pos="5394960" algn="l"/>
                        </a:tabLst>
                      </a:pPr>
                      <a:r>
                        <a:rPr lang="en-GB" sz="2400" dirty="0">
                          <a:latin typeface="+mn-lt"/>
                          <a:ea typeface="Calibri"/>
                          <a:cs typeface="Arial" pitchFamily="34" charset="0"/>
                        </a:rPr>
                        <a:t> Routine sample site (</a:t>
                      </a:r>
                      <a:r>
                        <a:rPr lang="en-GB" sz="2400" i="1" dirty="0">
                          <a:latin typeface="+mn-lt"/>
                          <a:ea typeface="Calibri"/>
                          <a:cs typeface="Arial" pitchFamily="34" charset="0"/>
                        </a:rPr>
                        <a:t>e.g.</a:t>
                      </a:r>
                      <a:r>
                        <a:rPr lang="en-GB" sz="2400" dirty="0">
                          <a:latin typeface="+mn-lt"/>
                          <a:ea typeface="Calibri"/>
                          <a:cs typeface="Arial" pitchFamily="34" charset="0"/>
                        </a:rPr>
                        <a:t>, GTN grid cell N26E14):</a:t>
                      </a:r>
                    </a:p>
                    <a:p>
                      <a:pPr marL="457200">
                        <a:lnSpc>
                          <a:spcPct val="107000"/>
                        </a:lnSpc>
                        <a:spcAft>
                          <a:spcPts val="0"/>
                        </a:spcAft>
                        <a:tabLst>
                          <a:tab pos="179705" algn="l"/>
                          <a:tab pos="288290" algn="l"/>
                          <a:tab pos="899160" algn="l"/>
                          <a:tab pos="1348740" algn="l"/>
                          <a:tab pos="1798320" algn="l"/>
                          <a:tab pos="2247900" algn="l"/>
                          <a:tab pos="2697480" algn="l"/>
                          <a:tab pos="3147060" algn="l"/>
                          <a:tab pos="3596640" algn="l"/>
                          <a:tab pos="4046220" algn="l"/>
                          <a:tab pos="4495800" algn="l"/>
                          <a:tab pos="4945380" algn="l"/>
                          <a:tab pos="5394960" algn="l"/>
                        </a:tabLst>
                      </a:pPr>
                      <a:r>
                        <a:rPr lang="en-GB" sz="2400" dirty="0">
                          <a:latin typeface="+mn-lt"/>
                          <a:ea typeface="Calibri"/>
                          <a:cs typeface="Arial" pitchFamily="34" charset="0"/>
                        </a:rPr>
                        <a:t>  </a:t>
                      </a:r>
                    </a:p>
                    <a:p>
                      <a:pPr marL="811213" lvl="0" indent="-342900">
                        <a:lnSpc>
                          <a:spcPct val="107000"/>
                        </a:lnSpc>
                        <a:spcAft>
                          <a:spcPts val="0"/>
                        </a:spcAft>
                        <a:buFont typeface="Symbol"/>
                        <a:buChar char=""/>
                        <a:tabLst>
                          <a:tab pos="179705" algn="l"/>
                          <a:tab pos="467995" algn="l"/>
                          <a:tab pos="899160" algn="l"/>
                          <a:tab pos="1348740" algn="l"/>
                          <a:tab pos="1798320" algn="l"/>
                          <a:tab pos="2247900" algn="l"/>
                          <a:tab pos="2697480" algn="l"/>
                          <a:tab pos="3147060" algn="l"/>
                          <a:tab pos="3596640" algn="l"/>
                          <a:tab pos="4046220" algn="l"/>
                          <a:tab pos="4495800" algn="l"/>
                          <a:tab pos="4945380" algn="l"/>
                          <a:tab pos="5394960" algn="l"/>
                        </a:tabLst>
                      </a:pPr>
                      <a:r>
                        <a:rPr lang="en-GB" sz="2400" i="1" dirty="0">
                          <a:latin typeface="+mn-lt"/>
                          <a:ea typeface="Calibri"/>
                          <a:cs typeface="Arial" pitchFamily="34" charset="0"/>
                        </a:rPr>
                        <a:t>Topsoil</a:t>
                      </a:r>
                      <a:r>
                        <a:rPr lang="en-GB" sz="2400" dirty="0">
                          <a:latin typeface="+mn-lt"/>
                          <a:ea typeface="Calibri"/>
                          <a:cs typeface="Arial" pitchFamily="34" charset="0"/>
                        </a:rPr>
                        <a:t> sample: N26E14</a:t>
                      </a:r>
                      <a:r>
                        <a:rPr lang="en-GB" sz="2400" b="1" dirty="0">
                          <a:latin typeface="+mn-lt"/>
                          <a:ea typeface="Calibri"/>
                          <a:cs typeface="Arial" pitchFamily="34" charset="0"/>
                        </a:rPr>
                        <a:t>T</a:t>
                      </a:r>
                      <a:r>
                        <a:rPr lang="en-GB" sz="2400" b="1" dirty="0">
                          <a:solidFill>
                            <a:srgbClr val="FF0000"/>
                          </a:solidFill>
                          <a:latin typeface="+mn-lt"/>
                          <a:ea typeface="Calibri"/>
                          <a:cs typeface="Arial" pitchFamily="34" charset="0"/>
                        </a:rPr>
                        <a:t>1</a:t>
                      </a:r>
                      <a:endParaRPr lang="en-GB" sz="2400" dirty="0">
                        <a:latin typeface="+mn-lt"/>
                        <a:ea typeface="Calibri"/>
                        <a:cs typeface="Arial" pitchFamily="34" charset="0"/>
                      </a:endParaRPr>
                    </a:p>
                    <a:p>
                      <a:pPr marL="811213" lvl="0" indent="-342900">
                        <a:lnSpc>
                          <a:spcPct val="107000"/>
                        </a:lnSpc>
                        <a:spcAft>
                          <a:spcPts val="0"/>
                        </a:spcAft>
                        <a:buFont typeface="Symbol"/>
                        <a:buChar char=""/>
                        <a:tabLst>
                          <a:tab pos="179705" algn="l"/>
                          <a:tab pos="467995" algn="l"/>
                          <a:tab pos="899160" algn="l"/>
                          <a:tab pos="1348740" algn="l"/>
                          <a:tab pos="1798320" algn="l"/>
                          <a:tab pos="2247900" algn="l"/>
                          <a:tab pos="2697480" algn="l"/>
                          <a:tab pos="3147060" algn="l"/>
                          <a:tab pos="3596640" algn="l"/>
                          <a:tab pos="4046220" algn="l"/>
                          <a:tab pos="4495800" algn="l"/>
                          <a:tab pos="4945380" algn="l"/>
                          <a:tab pos="5394960" algn="l"/>
                        </a:tabLst>
                      </a:pPr>
                      <a:r>
                        <a:rPr lang="en-GB" sz="2400" i="1" dirty="0" err="1">
                          <a:latin typeface="+mn-lt"/>
                          <a:ea typeface="Calibri"/>
                          <a:cs typeface="Arial" pitchFamily="34" charset="0"/>
                        </a:rPr>
                        <a:t>Bottomsoil</a:t>
                      </a:r>
                      <a:r>
                        <a:rPr lang="en-GB" sz="2400" dirty="0">
                          <a:latin typeface="+mn-lt"/>
                          <a:ea typeface="Calibri"/>
                          <a:cs typeface="Arial" pitchFamily="34" charset="0"/>
                        </a:rPr>
                        <a:t> sample: N26E14</a:t>
                      </a:r>
                      <a:r>
                        <a:rPr lang="en-GB" sz="2400" b="1" dirty="0">
                          <a:latin typeface="+mn-lt"/>
                          <a:ea typeface="Calibri"/>
                          <a:cs typeface="Arial" pitchFamily="34" charset="0"/>
                        </a:rPr>
                        <a:t>C</a:t>
                      </a:r>
                      <a:r>
                        <a:rPr lang="en-GB" sz="2400" b="1" dirty="0">
                          <a:solidFill>
                            <a:srgbClr val="FF0000"/>
                          </a:solidFill>
                          <a:latin typeface="+mn-lt"/>
                          <a:ea typeface="Calibri"/>
                          <a:cs typeface="Arial" pitchFamily="34" charset="0"/>
                        </a:rPr>
                        <a:t>1</a:t>
                      </a:r>
                      <a:endParaRPr lang="en-GB" sz="2400" dirty="0">
                        <a:latin typeface="+mn-lt"/>
                        <a:ea typeface="Calibri"/>
                        <a:cs typeface="Arial" pitchFamily="34" charset="0"/>
                      </a:endParaRPr>
                    </a:p>
                    <a:p>
                      <a:pPr marL="811213" lvl="0" indent="-342900">
                        <a:lnSpc>
                          <a:spcPct val="107000"/>
                        </a:lnSpc>
                        <a:spcAft>
                          <a:spcPts val="0"/>
                        </a:spcAft>
                        <a:buFont typeface="Symbol"/>
                        <a:buChar char=""/>
                        <a:tabLst>
                          <a:tab pos="179705" algn="l"/>
                          <a:tab pos="467995" algn="l"/>
                          <a:tab pos="899160" algn="l"/>
                          <a:tab pos="1348740" algn="l"/>
                          <a:tab pos="1798320" algn="l"/>
                          <a:tab pos="2247900" algn="l"/>
                          <a:tab pos="2697480" algn="l"/>
                          <a:tab pos="3147060" algn="l"/>
                          <a:tab pos="3596640" algn="l"/>
                          <a:tab pos="4046220" algn="l"/>
                          <a:tab pos="4495800" algn="l"/>
                          <a:tab pos="4945380" algn="l"/>
                          <a:tab pos="5394960" algn="l"/>
                        </a:tabLst>
                      </a:pPr>
                      <a:r>
                        <a:rPr lang="en-GB" sz="2400" i="1" dirty="0">
                          <a:latin typeface="+mn-lt"/>
                          <a:ea typeface="Calibri"/>
                          <a:cs typeface="Arial" pitchFamily="34" charset="0"/>
                        </a:rPr>
                        <a:t>Humus</a:t>
                      </a:r>
                      <a:r>
                        <a:rPr lang="en-GB" sz="2400" dirty="0">
                          <a:latin typeface="+mn-lt"/>
                          <a:ea typeface="Calibri"/>
                          <a:cs typeface="Arial" pitchFamily="34" charset="0"/>
                        </a:rPr>
                        <a:t> sample (where present): N26E14</a:t>
                      </a:r>
                      <a:r>
                        <a:rPr lang="en-GB" sz="2400" b="1" dirty="0">
                          <a:latin typeface="+mn-lt"/>
                          <a:ea typeface="Calibri"/>
                          <a:cs typeface="Arial" pitchFamily="34" charset="0"/>
                        </a:rPr>
                        <a:t>H</a:t>
                      </a:r>
                      <a:r>
                        <a:rPr lang="en-GB" sz="2400" b="1" dirty="0">
                          <a:solidFill>
                            <a:srgbClr val="FF0000"/>
                          </a:solidFill>
                          <a:latin typeface="+mn-lt"/>
                          <a:ea typeface="Calibri"/>
                          <a:cs typeface="Arial" pitchFamily="34" charset="0"/>
                        </a:rPr>
                        <a:t>1</a:t>
                      </a:r>
                      <a:endParaRPr lang="en-GB" sz="2400" dirty="0">
                        <a:latin typeface="+mn-lt"/>
                        <a:ea typeface="Calibri"/>
                        <a:cs typeface="Arial" pitchFamily="34" charset="0"/>
                      </a:endParaRPr>
                    </a:p>
                    <a:p>
                      <a:pPr>
                        <a:lnSpc>
                          <a:spcPct val="107000"/>
                        </a:lnSpc>
                        <a:spcAft>
                          <a:spcPts val="0"/>
                        </a:spcAft>
                      </a:pPr>
                      <a:endParaRPr lang="en-GB" sz="2400" b="1" i="1" dirty="0">
                        <a:latin typeface="+mn-lt"/>
                        <a:ea typeface="Calibri"/>
                        <a:cs typeface="Arial" pitchFamily="34" charset="0"/>
                      </a:endParaRPr>
                    </a:p>
                    <a:p>
                      <a:pPr>
                        <a:lnSpc>
                          <a:spcPct val="107000"/>
                        </a:lnSpc>
                        <a:spcAft>
                          <a:spcPts val="0"/>
                        </a:spcAft>
                      </a:pPr>
                      <a:r>
                        <a:rPr lang="en-GB" sz="2400" b="1" i="1" dirty="0">
                          <a:latin typeface="+mn-lt"/>
                          <a:ea typeface="Calibri"/>
                          <a:cs typeface="Arial" pitchFamily="34" charset="0"/>
                        </a:rPr>
                        <a:t>Note:</a:t>
                      </a:r>
                      <a:r>
                        <a:rPr lang="en-GB" sz="2400" i="1" dirty="0">
                          <a:latin typeface="+mn-lt"/>
                          <a:ea typeface="Calibri"/>
                          <a:cs typeface="Arial" pitchFamily="34" charset="0"/>
                        </a:rPr>
                        <a:t>  Number ‘</a:t>
                      </a:r>
                      <a:r>
                        <a:rPr lang="en-GB" sz="2400" b="1" i="1" dirty="0">
                          <a:solidFill>
                            <a:srgbClr val="FF0000"/>
                          </a:solidFill>
                          <a:latin typeface="+mn-lt"/>
                          <a:ea typeface="Calibri"/>
                          <a:cs typeface="Arial" pitchFamily="34" charset="0"/>
                        </a:rPr>
                        <a:t>1</a:t>
                      </a:r>
                      <a:r>
                        <a:rPr lang="en-GB" sz="2400" i="1" dirty="0">
                          <a:latin typeface="+mn-lt"/>
                          <a:ea typeface="Calibri"/>
                          <a:cs typeface="Arial" pitchFamily="34" charset="0"/>
                        </a:rPr>
                        <a:t>’ represents the 1</a:t>
                      </a:r>
                      <a:r>
                        <a:rPr lang="en-GB" sz="2400" i="1" baseline="30000" dirty="0">
                          <a:latin typeface="+mn-lt"/>
                          <a:ea typeface="Calibri"/>
                          <a:cs typeface="Arial" pitchFamily="34" charset="0"/>
                        </a:rPr>
                        <a:t>st</a:t>
                      </a:r>
                      <a:r>
                        <a:rPr lang="en-GB" sz="2400" i="1" dirty="0">
                          <a:latin typeface="+mn-lt"/>
                          <a:ea typeface="Calibri"/>
                          <a:cs typeface="Arial" pitchFamily="34" charset="0"/>
                        </a:rPr>
                        <a:t> random sample site in GTN grid cell N26E14.</a:t>
                      </a:r>
                      <a:endParaRPr lang="en-GB" sz="2400" dirty="0">
                        <a:latin typeface="+mn-lt"/>
                        <a:ea typeface="Calibri"/>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extLst>
                  <a:ext uri="{0D108BD9-81ED-4DB2-BD59-A6C34878D82A}">
                    <a16:rowId xmlns:a16="http://schemas.microsoft.com/office/drawing/2014/main" val="10000"/>
                  </a:ext>
                </a:extLst>
              </a:tr>
            </a:tbl>
          </a:graphicData>
        </a:graphic>
      </p:graphicFrame>
      <p:sp>
        <p:nvSpPr>
          <p:cNvPr id="5" name="Rectangle 4"/>
          <p:cNvSpPr/>
          <p:nvPr/>
        </p:nvSpPr>
        <p:spPr>
          <a:xfrm>
            <a:off x="251520" y="0"/>
            <a:ext cx="8640960" cy="1938992"/>
          </a:xfrm>
          <a:prstGeom prst="rect">
            <a:avLst/>
          </a:prstGeom>
        </p:spPr>
        <p:txBody>
          <a:bodyPr wrap="square">
            <a:spAutoFit/>
          </a:bodyPr>
          <a:lstStyle/>
          <a:p>
            <a:r>
              <a:rPr lang="en-GB" sz="2400" b="1" dirty="0">
                <a:cs typeface="Arial" pitchFamily="34" charset="0"/>
              </a:rPr>
              <a:t>3.2.2.1. Identifiers of residual soil and humus samples </a:t>
            </a:r>
            <a:r>
              <a:rPr lang="en-GB" sz="1200" b="1" dirty="0">
                <a:cs typeface="Arial" pitchFamily="34" charset="0"/>
              </a:rPr>
              <a:t>(p.102)</a:t>
            </a:r>
          </a:p>
          <a:p>
            <a:endParaRPr lang="en-GB" sz="2400" dirty="0">
              <a:cs typeface="Arial" pitchFamily="34" charset="0"/>
            </a:endParaRPr>
          </a:p>
          <a:p>
            <a:r>
              <a:rPr lang="en-GB" sz="2400" dirty="0">
                <a:cs typeface="Arial" pitchFamily="34" charset="0"/>
              </a:rPr>
              <a:t>The identifiers of the </a:t>
            </a:r>
            <a:r>
              <a:rPr lang="en-GB" sz="2400" i="1" dirty="0">
                <a:cs typeface="Arial" pitchFamily="34" charset="0"/>
              </a:rPr>
              <a:t>Top</a:t>
            </a:r>
            <a:r>
              <a:rPr lang="en-GB" sz="2400" dirty="0">
                <a:cs typeface="Arial" pitchFamily="34" charset="0"/>
              </a:rPr>
              <a:t> and </a:t>
            </a:r>
            <a:r>
              <a:rPr lang="en-GB" sz="2400" i="1" dirty="0">
                <a:cs typeface="Arial" pitchFamily="34" charset="0"/>
              </a:rPr>
              <a:t>Bottom</a:t>
            </a:r>
            <a:r>
              <a:rPr lang="en-GB" sz="2400" dirty="0">
                <a:cs typeface="Arial" pitchFamily="34" charset="0"/>
              </a:rPr>
              <a:t> residual soil samples are ‘</a:t>
            </a:r>
            <a:r>
              <a:rPr lang="en-GB" sz="2400" b="1" dirty="0">
                <a:cs typeface="Arial" pitchFamily="34" charset="0"/>
              </a:rPr>
              <a:t>T</a:t>
            </a:r>
            <a:r>
              <a:rPr lang="en-GB" sz="2400" dirty="0">
                <a:cs typeface="Arial" pitchFamily="34" charset="0"/>
              </a:rPr>
              <a:t>’ and ‘</a:t>
            </a:r>
            <a:r>
              <a:rPr lang="en-GB" sz="2400" b="1" dirty="0">
                <a:cs typeface="Arial" pitchFamily="34" charset="0"/>
              </a:rPr>
              <a:t>C</a:t>
            </a:r>
            <a:r>
              <a:rPr lang="en-GB" sz="2400" dirty="0">
                <a:cs typeface="Arial" pitchFamily="34" charset="0"/>
              </a:rPr>
              <a:t>’, respectively, and for </a:t>
            </a:r>
            <a:r>
              <a:rPr lang="en-GB" sz="2400" i="1" dirty="0">
                <a:cs typeface="Arial" pitchFamily="34" charset="0"/>
              </a:rPr>
              <a:t>Humus</a:t>
            </a:r>
            <a:r>
              <a:rPr lang="en-GB" sz="2400" dirty="0">
                <a:cs typeface="Arial" pitchFamily="34" charset="0"/>
              </a:rPr>
              <a:t> samples (where present) the identifier is ‘</a:t>
            </a:r>
            <a:r>
              <a:rPr lang="en-GB" sz="2400" b="1" dirty="0">
                <a:cs typeface="Arial" pitchFamily="34" charset="0"/>
              </a:rPr>
              <a:t>H</a:t>
            </a:r>
            <a:r>
              <a:rPr lang="en-GB" sz="2400" dirty="0">
                <a:cs typeface="Arial" pitchFamily="34" charset="0"/>
              </a:rPr>
              <a:t>’:</a:t>
            </a:r>
          </a:p>
        </p:txBody>
      </p:sp>
      <p:sp>
        <p:nvSpPr>
          <p:cNvPr id="3" name="TextBox 2">
            <a:extLst>
              <a:ext uri="{FF2B5EF4-FFF2-40B4-BE49-F238E27FC236}">
                <a16:creationId xmlns:a16="http://schemas.microsoft.com/office/drawing/2014/main" id="{A4B5301E-BF7E-90EE-7EEC-26027AC531FC}"/>
              </a:ext>
            </a:extLst>
          </p:cNvPr>
          <p:cNvSpPr txBox="1"/>
          <p:nvPr/>
        </p:nvSpPr>
        <p:spPr>
          <a:xfrm>
            <a:off x="7020272" y="5239776"/>
            <a:ext cx="2016224" cy="369332"/>
          </a:xfrm>
          <a:prstGeom prst="rect">
            <a:avLst/>
          </a:prstGeom>
          <a:noFill/>
        </p:spPr>
        <p:txBody>
          <a:bodyPr wrap="square">
            <a:spAutoFit/>
          </a:bodyPr>
          <a:lstStyle/>
          <a:p>
            <a:r>
              <a:rPr lang="en-GB" sz="1800" dirty="0">
                <a:solidFill>
                  <a:srgbClr val="FF0000"/>
                </a:solidFill>
                <a:cs typeface="Arial" pitchFamily="34" charset="0"/>
              </a:rPr>
              <a:t>…..Continued…..</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299757793"/>
              </p:ext>
            </p:extLst>
          </p:nvPr>
        </p:nvGraphicFramePr>
        <p:xfrm>
          <a:off x="251520" y="772643"/>
          <a:ext cx="8568951" cy="3896170"/>
        </p:xfrm>
        <a:graphic>
          <a:graphicData uri="http://schemas.openxmlformats.org/drawingml/2006/table">
            <a:tbl>
              <a:tblPr/>
              <a:tblGrid>
                <a:gridCol w="8568951">
                  <a:extLst>
                    <a:ext uri="{9D8B030D-6E8A-4147-A177-3AD203B41FA5}">
                      <a16:colId xmlns:a16="http://schemas.microsoft.com/office/drawing/2014/main" val="20000"/>
                    </a:ext>
                  </a:extLst>
                </a:gridCol>
              </a:tblGrid>
              <a:tr h="3672408">
                <a:tc>
                  <a:txBody>
                    <a:bodyPr/>
                    <a:lstStyle/>
                    <a:p>
                      <a:pPr marL="342900" lvl="0" indent="-342900">
                        <a:lnSpc>
                          <a:spcPct val="107000"/>
                        </a:lnSpc>
                        <a:spcAft>
                          <a:spcPts val="0"/>
                        </a:spcAft>
                        <a:buFont typeface="+mj-lt"/>
                        <a:buNone/>
                        <a:tabLst>
                          <a:tab pos="179705" algn="l"/>
                          <a:tab pos="288290" algn="l"/>
                          <a:tab pos="899160" algn="l"/>
                          <a:tab pos="1348740" algn="l"/>
                          <a:tab pos="1798320" algn="l"/>
                          <a:tab pos="2247900" algn="l"/>
                          <a:tab pos="2697480" algn="l"/>
                          <a:tab pos="3147060" algn="l"/>
                          <a:tab pos="3596640" algn="l"/>
                          <a:tab pos="4046220" algn="l"/>
                          <a:tab pos="4495800" algn="l"/>
                          <a:tab pos="4945380" algn="l"/>
                          <a:tab pos="5394960" algn="l"/>
                        </a:tabLst>
                      </a:pPr>
                      <a:r>
                        <a:rPr lang="en-GB" sz="2400" dirty="0">
                          <a:latin typeface="+mn-lt"/>
                          <a:ea typeface="Calibri"/>
                          <a:cs typeface="Arial" pitchFamily="34" charset="0"/>
                        </a:rPr>
                        <a:t>(b) Duplicate field sample site (</a:t>
                      </a:r>
                      <a:r>
                        <a:rPr lang="en-GB" sz="2400" i="1" dirty="0">
                          <a:latin typeface="+mn-lt"/>
                          <a:ea typeface="Calibri"/>
                          <a:cs typeface="Arial" pitchFamily="34" charset="0"/>
                        </a:rPr>
                        <a:t>e.g.</a:t>
                      </a:r>
                      <a:r>
                        <a:rPr lang="en-GB" sz="2400" dirty="0">
                          <a:latin typeface="+mn-lt"/>
                          <a:ea typeface="Calibri"/>
                          <a:cs typeface="Arial" pitchFamily="34" charset="0"/>
                        </a:rPr>
                        <a:t>, GTN grid cell N27E12):</a:t>
                      </a:r>
                    </a:p>
                    <a:p>
                      <a:pPr marL="457200">
                        <a:lnSpc>
                          <a:spcPct val="107000"/>
                        </a:lnSpc>
                        <a:spcAft>
                          <a:spcPts val="0"/>
                        </a:spcAft>
                        <a:tabLst>
                          <a:tab pos="179705" algn="l"/>
                          <a:tab pos="288290" algn="l"/>
                          <a:tab pos="899160" algn="l"/>
                          <a:tab pos="1348740" algn="l"/>
                          <a:tab pos="1798320" algn="l"/>
                          <a:tab pos="2247900" algn="l"/>
                          <a:tab pos="2697480" algn="l"/>
                          <a:tab pos="3147060" algn="l"/>
                          <a:tab pos="3596640" algn="l"/>
                          <a:tab pos="4046220" algn="l"/>
                          <a:tab pos="4495800" algn="l"/>
                          <a:tab pos="4945380" algn="l"/>
                          <a:tab pos="5394960" algn="l"/>
                        </a:tabLst>
                      </a:pPr>
                      <a:r>
                        <a:rPr lang="en-GB" sz="2400" dirty="0">
                          <a:latin typeface="+mn-lt"/>
                          <a:ea typeface="Calibri"/>
                          <a:cs typeface="Arial" pitchFamily="34" charset="0"/>
                        </a:rPr>
                        <a:t>  </a:t>
                      </a:r>
                    </a:p>
                    <a:p>
                      <a:pPr marL="342900" lvl="0" indent="-342900">
                        <a:lnSpc>
                          <a:spcPct val="107000"/>
                        </a:lnSpc>
                        <a:spcAft>
                          <a:spcPts val="0"/>
                        </a:spcAft>
                        <a:buFont typeface="Symbol"/>
                        <a:buChar char=""/>
                        <a:tabLst>
                          <a:tab pos="179705" algn="l"/>
                          <a:tab pos="467995" algn="l"/>
                          <a:tab pos="899160" algn="l"/>
                          <a:tab pos="1348740" algn="l"/>
                          <a:tab pos="1798320" algn="l"/>
                          <a:tab pos="2247900" algn="l"/>
                          <a:tab pos="2697480" algn="l"/>
                          <a:tab pos="3147060" algn="l"/>
                          <a:tab pos="3596640" algn="l"/>
                          <a:tab pos="4046220" algn="l"/>
                          <a:tab pos="4495800" algn="l"/>
                          <a:tab pos="4945380" algn="l"/>
                          <a:tab pos="5394960" algn="l"/>
                        </a:tabLst>
                      </a:pPr>
                      <a:r>
                        <a:rPr lang="en-GB" sz="2400" dirty="0">
                          <a:latin typeface="+mn-lt"/>
                          <a:ea typeface="Calibri"/>
                          <a:cs typeface="Arial" pitchFamily="34" charset="0"/>
                        </a:rPr>
                        <a:t>Routine </a:t>
                      </a:r>
                      <a:r>
                        <a:rPr lang="en-GB" sz="2400" i="1" dirty="0">
                          <a:latin typeface="+mn-lt"/>
                          <a:ea typeface="Calibri"/>
                          <a:cs typeface="Arial" pitchFamily="34" charset="0"/>
                        </a:rPr>
                        <a:t>Topsoil</a:t>
                      </a:r>
                      <a:r>
                        <a:rPr lang="en-GB" sz="2400" dirty="0">
                          <a:latin typeface="+mn-lt"/>
                          <a:ea typeface="Calibri"/>
                          <a:cs typeface="Arial" pitchFamily="34" charset="0"/>
                        </a:rPr>
                        <a:t> sample – Routine: N27E12</a:t>
                      </a:r>
                      <a:r>
                        <a:rPr lang="en-GB" sz="2400" b="1" dirty="0">
                          <a:latin typeface="+mn-lt"/>
                          <a:ea typeface="Calibri"/>
                          <a:cs typeface="Arial" pitchFamily="34" charset="0"/>
                        </a:rPr>
                        <a:t>T</a:t>
                      </a:r>
                      <a:r>
                        <a:rPr lang="en-GB" sz="2400" b="1" dirty="0">
                          <a:solidFill>
                            <a:srgbClr val="0000CC"/>
                          </a:solidFill>
                          <a:latin typeface="+mn-lt"/>
                          <a:ea typeface="Calibri"/>
                          <a:cs typeface="Arial" pitchFamily="34" charset="0"/>
                        </a:rPr>
                        <a:t>3</a:t>
                      </a:r>
                      <a:endParaRPr lang="en-GB" sz="2400" dirty="0">
                        <a:latin typeface="+mn-lt"/>
                        <a:ea typeface="Calibri"/>
                        <a:cs typeface="Arial" pitchFamily="34" charset="0"/>
                      </a:endParaRPr>
                    </a:p>
                    <a:p>
                      <a:pPr marL="342900" lvl="0" indent="-342900">
                        <a:lnSpc>
                          <a:spcPct val="107000"/>
                        </a:lnSpc>
                        <a:spcAft>
                          <a:spcPts val="0"/>
                        </a:spcAft>
                        <a:buFont typeface="Symbol"/>
                        <a:buChar char=""/>
                        <a:tabLst>
                          <a:tab pos="179705" algn="l"/>
                          <a:tab pos="467995" algn="l"/>
                          <a:tab pos="899160" algn="l"/>
                          <a:tab pos="1348740" algn="l"/>
                          <a:tab pos="1798320" algn="l"/>
                          <a:tab pos="2247900" algn="l"/>
                          <a:tab pos="2697480" algn="l"/>
                          <a:tab pos="3147060" algn="l"/>
                          <a:tab pos="3596640" algn="l"/>
                          <a:tab pos="4046220" algn="l"/>
                          <a:tab pos="4495800" algn="l"/>
                          <a:tab pos="4945380" algn="l"/>
                          <a:tab pos="5394960" algn="l"/>
                        </a:tabLst>
                      </a:pPr>
                      <a:r>
                        <a:rPr lang="en-GB" sz="2400" dirty="0">
                          <a:latin typeface="+mn-lt"/>
                          <a:ea typeface="Calibri"/>
                          <a:cs typeface="Arial" pitchFamily="34" charset="0"/>
                        </a:rPr>
                        <a:t>Duplicate </a:t>
                      </a:r>
                      <a:r>
                        <a:rPr lang="en-GB" sz="2400" i="1" dirty="0">
                          <a:latin typeface="+mn-lt"/>
                          <a:ea typeface="Calibri"/>
                          <a:cs typeface="Arial" pitchFamily="34" charset="0"/>
                        </a:rPr>
                        <a:t>Topsoil</a:t>
                      </a:r>
                      <a:r>
                        <a:rPr lang="en-GB" sz="2400" dirty="0">
                          <a:latin typeface="+mn-lt"/>
                          <a:ea typeface="Calibri"/>
                          <a:cs typeface="Arial" pitchFamily="34" charset="0"/>
                        </a:rPr>
                        <a:t> sample – Duplicate: N27E12</a:t>
                      </a:r>
                      <a:r>
                        <a:rPr lang="en-GB" sz="2400" b="1" dirty="0">
                          <a:latin typeface="+mn-lt"/>
                          <a:ea typeface="Calibri"/>
                          <a:cs typeface="Arial" pitchFamily="34" charset="0"/>
                        </a:rPr>
                        <a:t>T</a:t>
                      </a:r>
                      <a:r>
                        <a:rPr lang="en-GB" sz="2400" b="1" dirty="0">
                          <a:solidFill>
                            <a:srgbClr val="0000CC"/>
                          </a:solidFill>
                          <a:latin typeface="+mn-lt"/>
                          <a:ea typeface="Calibri"/>
                          <a:cs typeface="Arial" pitchFamily="34" charset="0"/>
                        </a:rPr>
                        <a:t>3</a:t>
                      </a:r>
                      <a:r>
                        <a:rPr lang="en-GB" sz="2400" b="1" dirty="0">
                          <a:latin typeface="+mn-lt"/>
                          <a:ea typeface="Calibri"/>
                          <a:cs typeface="Arial" pitchFamily="34" charset="0"/>
                        </a:rPr>
                        <a:t>D</a:t>
                      </a:r>
                      <a:endParaRPr lang="en-GB" sz="2400" dirty="0">
                        <a:latin typeface="+mn-lt"/>
                        <a:ea typeface="Calibri"/>
                        <a:cs typeface="Arial" pitchFamily="34" charset="0"/>
                      </a:endParaRPr>
                    </a:p>
                    <a:p>
                      <a:pPr marL="342900" lvl="0" indent="-342900">
                        <a:lnSpc>
                          <a:spcPct val="107000"/>
                        </a:lnSpc>
                        <a:spcAft>
                          <a:spcPts val="0"/>
                        </a:spcAft>
                        <a:buFont typeface="Symbol"/>
                        <a:buChar char=""/>
                        <a:tabLst>
                          <a:tab pos="179705" algn="l"/>
                          <a:tab pos="467995" algn="l"/>
                          <a:tab pos="899160" algn="l"/>
                          <a:tab pos="1348740" algn="l"/>
                          <a:tab pos="1798320" algn="l"/>
                          <a:tab pos="2247900" algn="l"/>
                          <a:tab pos="2697480" algn="l"/>
                          <a:tab pos="3147060" algn="l"/>
                          <a:tab pos="3596640" algn="l"/>
                          <a:tab pos="4046220" algn="l"/>
                          <a:tab pos="4495800" algn="l"/>
                          <a:tab pos="4945380" algn="l"/>
                          <a:tab pos="5394960" algn="l"/>
                        </a:tabLst>
                      </a:pPr>
                      <a:r>
                        <a:rPr lang="en-GB" sz="2400" dirty="0">
                          <a:latin typeface="+mn-lt"/>
                          <a:ea typeface="Calibri"/>
                          <a:cs typeface="Arial" pitchFamily="34" charset="0"/>
                        </a:rPr>
                        <a:t>Routine </a:t>
                      </a:r>
                      <a:r>
                        <a:rPr lang="en-GB" sz="2400" i="1" dirty="0" err="1">
                          <a:latin typeface="+mn-lt"/>
                          <a:ea typeface="Calibri"/>
                          <a:cs typeface="Arial" pitchFamily="34" charset="0"/>
                        </a:rPr>
                        <a:t>Bottomsoil</a:t>
                      </a:r>
                      <a:r>
                        <a:rPr lang="en-GB" sz="2400" dirty="0">
                          <a:latin typeface="+mn-lt"/>
                          <a:ea typeface="Calibri"/>
                          <a:cs typeface="Arial" pitchFamily="34" charset="0"/>
                        </a:rPr>
                        <a:t> sample – Routine: N27E12</a:t>
                      </a:r>
                      <a:r>
                        <a:rPr lang="en-GB" sz="2400" b="1" dirty="0">
                          <a:latin typeface="+mn-lt"/>
                          <a:ea typeface="Calibri"/>
                          <a:cs typeface="Arial" pitchFamily="34" charset="0"/>
                        </a:rPr>
                        <a:t>C</a:t>
                      </a:r>
                      <a:r>
                        <a:rPr lang="en-GB" sz="2400" b="1" dirty="0">
                          <a:solidFill>
                            <a:srgbClr val="0000CC"/>
                          </a:solidFill>
                          <a:latin typeface="+mn-lt"/>
                          <a:ea typeface="Calibri"/>
                          <a:cs typeface="Arial" pitchFamily="34" charset="0"/>
                        </a:rPr>
                        <a:t>3</a:t>
                      </a:r>
                      <a:endParaRPr lang="en-GB" sz="2400" dirty="0">
                        <a:latin typeface="+mn-lt"/>
                        <a:ea typeface="Calibri"/>
                        <a:cs typeface="Arial" pitchFamily="34" charset="0"/>
                      </a:endParaRPr>
                    </a:p>
                    <a:p>
                      <a:pPr marL="342900" lvl="0" indent="-342900">
                        <a:lnSpc>
                          <a:spcPct val="107000"/>
                        </a:lnSpc>
                        <a:spcAft>
                          <a:spcPts val="0"/>
                        </a:spcAft>
                        <a:buFont typeface="Symbol"/>
                        <a:buChar char=""/>
                        <a:tabLst>
                          <a:tab pos="179705" algn="l"/>
                          <a:tab pos="467995" algn="l"/>
                          <a:tab pos="899160" algn="l"/>
                          <a:tab pos="1348740" algn="l"/>
                          <a:tab pos="1798320" algn="l"/>
                          <a:tab pos="2247900" algn="l"/>
                          <a:tab pos="2697480" algn="l"/>
                          <a:tab pos="3147060" algn="l"/>
                          <a:tab pos="3596640" algn="l"/>
                          <a:tab pos="4046220" algn="l"/>
                          <a:tab pos="4495800" algn="l"/>
                          <a:tab pos="4945380" algn="l"/>
                          <a:tab pos="5394960" algn="l"/>
                        </a:tabLst>
                      </a:pPr>
                      <a:r>
                        <a:rPr lang="en-GB" sz="2400" dirty="0">
                          <a:latin typeface="+mn-lt"/>
                          <a:ea typeface="Calibri"/>
                          <a:cs typeface="Arial" pitchFamily="34" charset="0"/>
                        </a:rPr>
                        <a:t>Duplicate </a:t>
                      </a:r>
                      <a:r>
                        <a:rPr lang="en-GB" sz="2400" i="1" dirty="0" err="1">
                          <a:latin typeface="+mn-lt"/>
                          <a:ea typeface="Calibri"/>
                          <a:cs typeface="Arial" pitchFamily="34" charset="0"/>
                        </a:rPr>
                        <a:t>Bottomsoil</a:t>
                      </a:r>
                      <a:r>
                        <a:rPr lang="en-GB" sz="2400" dirty="0">
                          <a:latin typeface="+mn-lt"/>
                          <a:ea typeface="Calibri"/>
                          <a:cs typeface="Arial" pitchFamily="34" charset="0"/>
                        </a:rPr>
                        <a:t> sample – Duplicate: N27E12</a:t>
                      </a:r>
                      <a:r>
                        <a:rPr lang="en-GB" sz="2400" b="1" dirty="0">
                          <a:latin typeface="+mn-lt"/>
                          <a:ea typeface="Calibri"/>
                          <a:cs typeface="Arial" pitchFamily="34" charset="0"/>
                        </a:rPr>
                        <a:t>C</a:t>
                      </a:r>
                      <a:r>
                        <a:rPr lang="en-GB" sz="2400" b="1" dirty="0">
                          <a:solidFill>
                            <a:srgbClr val="0000CC"/>
                          </a:solidFill>
                          <a:latin typeface="+mn-lt"/>
                          <a:ea typeface="Calibri"/>
                          <a:cs typeface="Arial" pitchFamily="34" charset="0"/>
                        </a:rPr>
                        <a:t>3</a:t>
                      </a:r>
                      <a:r>
                        <a:rPr lang="en-GB" sz="2400" b="1" dirty="0">
                          <a:latin typeface="+mn-lt"/>
                          <a:ea typeface="Calibri"/>
                          <a:cs typeface="Arial" pitchFamily="34" charset="0"/>
                        </a:rPr>
                        <a:t>D</a:t>
                      </a:r>
                      <a:endParaRPr lang="en-GB" sz="2400" dirty="0">
                        <a:latin typeface="+mn-lt"/>
                        <a:ea typeface="Calibri"/>
                        <a:cs typeface="Arial" pitchFamily="34" charset="0"/>
                      </a:endParaRPr>
                    </a:p>
                    <a:p>
                      <a:pPr>
                        <a:lnSpc>
                          <a:spcPct val="107000"/>
                        </a:lnSpc>
                        <a:spcAft>
                          <a:spcPts val="0"/>
                        </a:spcAft>
                      </a:pPr>
                      <a:endParaRPr lang="en-GB" sz="2400" b="1" i="1" dirty="0">
                        <a:latin typeface="+mn-lt"/>
                        <a:ea typeface="Calibri"/>
                        <a:cs typeface="Arial" pitchFamily="34" charset="0"/>
                      </a:endParaRPr>
                    </a:p>
                    <a:p>
                      <a:pPr>
                        <a:lnSpc>
                          <a:spcPct val="107000"/>
                        </a:lnSpc>
                        <a:spcAft>
                          <a:spcPts val="0"/>
                        </a:spcAft>
                      </a:pPr>
                      <a:r>
                        <a:rPr lang="en-GB" sz="2400" b="1" i="1" dirty="0">
                          <a:latin typeface="+mn-lt"/>
                          <a:ea typeface="Calibri"/>
                          <a:cs typeface="Arial" pitchFamily="34" charset="0"/>
                        </a:rPr>
                        <a:t>Note:</a:t>
                      </a:r>
                      <a:r>
                        <a:rPr lang="en-GB" sz="2400" i="1" dirty="0">
                          <a:latin typeface="+mn-lt"/>
                          <a:ea typeface="Calibri"/>
                          <a:cs typeface="Arial" pitchFamily="34" charset="0"/>
                        </a:rPr>
                        <a:t> Number ‘</a:t>
                      </a:r>
                      <a:r>
                        <a:rPr lang="en-GB" sz="2400" b="1" i="1" dirty="0">
                          <a:solidFill>
                            <a:srgbClr val="0000CC"/>
                          </a:solidFill>
                          <a:latin typeface="+mn-lt"/>
                          <a:ea typeface="Calibri"/>
                          <a:cs typeface="Arial" pitchFamily="34" charset="0"/>
                        </a:rPr>
                        <a:t>3</a:t>
                      </a:r>
                      <a:r>
                        <a:rPr lang="en-GB" sz="2400" i="1" dirty="0">
                          <a:latin typeface="+mn-lt"/>
                          <a:ea typeface="Calibri"/>
                          <a:cs typeface="Arial" pitchFamily="34" charset="0"/>
                        </a:rPr>
                        <a:t>’ represents the 3</a:t>
                      </a:r>
                      <a:r>
                        <a:rPr lang="en-GB" sz="2400" i="1" baseline="30000" dirty="0">
                          <a:latin typeface="+mn-lt"/>
                          <a:ea typeface="Calibri"/>
                          <a:cs typeface="Arial" pitchFamily="34" charset="0"/>
                        </a:rPr>
                        <a:t>rd</a:t>
                      </a:r>
                      <a:r>
                        <a:rPr lang="en-GB" sz="2400" i="1" dirty="0">
                          <a:latin typeface="+mn-lt"/>
                          <a:ea typeface="Calibri"/>
                          <a:cs typeface="Arial" pitchFamily="34" charset="0"/>
                        </a:rPr>
                        <a:t> random sample site in GTN grid cell N27E12, and ‘</a:t>
                      </a:r>
                      <a:r>
                        <a:rPr lang="en-GB" sz="2400" b="1" i="1" dirty="0">
                          <a:latin typeface="+mn-lt"/>
                          <a:ea typeface="Calibri"/>
                          <a:cs typeface="Arial" pitchFamily="34" charset="0"/>
                        </a:rPr>
                        <a:t>D</a:t>
                      </a:r>
                      <a:r>
                        <a:rPr lang="en-GB" sz="2400" i="1" dirty="0">
                          <a:latin typeface="+mn-lt"/>
                          <a:ea typeface="Calibri"/>
                          <a:cs typeface="Arial" pitchFamily="34" charset="0"/>
                        </a:rPr>
                        <a:t>’ denotes the duplicate Top and Bottom residual soil samples.</a:t>
                      </a:r>
                      <a:endParaRPr lang="en-GB" sz="2400" dirty="0">
                        <a:latin typeface="+mn-lt"/>
                        <a:ea typeface="Calibri"/>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extLst>
                  <a:ext uri="{0D108BD9-81ED-4DB2-BD59-A6C34878D82A}">
                    <a16:rowId xmlns:a16="http://schemas.microsoft.com/office/drawing/2014/main" val="10000"/>
                  </a:ext>
                </a:extLst>
              </a:tr>
            </a:tbl>
          </a:graphicData>
        </a:graphic>
      </p:graphicFrame>
      <p:sp>
        <p:nvSpPr>
          <p:cNvPr id="2" name="TextBox 1">
            <a:extLst>
              <a:ext uri="{FF2B5EF4-FFF2-40B4-BE49-F238E27FC236}">
                <a16:creationId xmlns:a16="http://schemas.microsoft.com/office/drawing/2014/main" id="{7FEF30C6-72C0-D2AF-14F3-A8244188E626}"/>
              </a:ext>
            </a:extLst>
          </p:cNvPr>
          <p:cNvSpPr txBox="1"/>
          <p:nvPr/>
        </p:nvSpPr>
        <p:spPr>
          <a:xfrm>
            <a:off x="179512" y="121196"/>
            <a:ext cx="2016224" cy="369332"/>
          </a:xfrm>
          <a:prstGeom prst="rect">
            <a:avLst/>
          </a:prstGeom>
          <a:noFill/>
        </p:spPr>
        <p:txBody>
          <a:bodyPr wrap="square">
            <a:spAutoFit/>
          </a:bodyPr>
          <a:lstStyle/>
          <a:p>
            <a:r>
              <a:rPr lang="en-GB" sz="1800" dirty="0">
                <a:solidFill>
                  <a:srgbClr val="0000CC"/>
                </a:solidFill>
                <a:cs typeface="Arial" pitchFamily="34" charset="0"/>
              </a:rPr>
              <a:t>…..Continued…..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A7E1BA5-50E2-18E5-3D09-BB7307B18BA8}"/>
              </a:ext>
            </a:extLst>
          </p:cNvPr>
          <p:cNvSpPr txBox="1"/>
          <p:nvPr/>
        </p:nvSpPr>
        <p:spPr>
          <a:xfrm>
            <a:off x="251520" y="193204"/>
            <a:ext cx="8640960" cy="5016758"/>
          </a:xfrm>
          <a:prstGeom prst="rect">
            <a:avLst/>
          </a:prstGeom>
          <a:noFill/>
        </p:spPr>
        <p:txBody>
          <a:bodyPr wrap="square">
            <a:spAutoFit/>
          </a:bodyPr>
          <a:lstStyle/>
          <a:p>
            <a:r>
              <a:rPr lang="en-GB" sz="2400" b="1" i="0" u="none" strike="noStrike" baseline="0" dirty="0">
                <a:solidFill>
                  <a:srgbClr val="000000"/>
                </a:solidFill>
              </a:rPr>
              <a:t>3.2.3. Equipment for residual soil and humus sampling </a:t>
            </a:r>
            <a:endParaRPr lang="en-GB" sz="2400" b="0" i="0" u="none" strike="noStrike" baseline="0" dirty="0">
              <a:solidFill>
                <a:srgbClr val="000000"/>
              </a:solidFill>
            </a:endParaRPr>
          </a:p>
          <a:p>
            <a:endParaRPr lang="en-GB" dirty="0">
              <a:solidFill>
                <a:srgbClr val="000000"/>
              </a:solidFill>
            </a:endParaRPr>
          </a:p>
          <a:p>
            <a:r>
              <a:rPr lang="en-GB" sz="2000" dirty="0">
                <a:solidFill>
                  <a:srgbClr val="000000"/>
                </a:solidFill>
              </a:rPr>
              <a:t>As standardisation is very important in the project for the Establishment of the Global Geochemical Reference Network, the same equipment must be used by all countries and by all national sampling teams.</a:t>
            </a:r>
          </a:p>
          <a:p>
            <a:endParaRPr lang="en-GB" sz="2000" dirty="0">
              <a:solidFill>
                <a:srgbClr val="000000"/>
              </a:solidFill>
            </a:endParaRPr>
          </a:p>
          <a:p>
            <a:r>
              <a:rPr lang="en-GB" sz="1800" b="1" i="0" u="none" strike="noStrike" baseline="0" dirty="0">
                <a:solidFill>
                  <a:srgbClr val="000000"/>
                </a:solidFill>
              </a:rPr>
              <a:t>3.2.3.1. Equipment to be provided by the Project Coordinator</a:t>
            </a:r>
          </a:p>
          <a:p>
            <a:endParaRPr lang="en-GB" b="1" dirty="0">
              <a:solidFill>
                <a:srgbClr val="000000"/>
              </a:solidFill>
            </a:endParaRPr>
          </a:p>
          <a:p>
            <a:r>
              <a:rPr lang="en-GB" dirty="0">
                <a:solidFill>
                  <a:srgbClr val="000000"/>
                </a:solidFill>
              </a:rPr>
              <a:t>Samples bags, plastic strip locks for securing the sample bags, small white cards, small zip-lock plastic bags, plastic laminated scalebar and black permanent drawing ink markers MUST be purchased centrally by the Project Coordinator and distributed to all participating countries.</a:t>
            </a:r>
          </a:p>
          <a:p>
            <a:endParaRPr lang="en-GB" b="1" dirty="0">
              <a:solidFill>
                <a:srgbClr val="000000"/>
              </a:solidFill>
            </a:endParaRPr>
          </a:p>
          <a:p>
            <a:r>
              <a:rPr lang="en-GB" b="1">
                <a:solidFill>
                  <a:srgbClr val="000000"/>
                </a:solidFill>
              </a:rPr>
              <a:t>3.2.3.2</a:t>
            </a:r>
            <a:r>
              <a:rPr lang="en-GB" b="1" dirty="0">
                <a:solidFill>
                  <a:srgbClr val="000000"/>
                </a:solidFill>
              </a:rPr>
              <a:t>. Equipment to be purchased by each participating country </a:t>
            </a:r>
            <a:endParaRPr lang="en-GB" dirty="0">
              <a:solidFill>
                <a:srgbClr val="000000"/>
              </a:solidFill>
            </a:endParaRPr>
          </a:p>
          <a:p>
            <a:endParaRPr lang="en-GB" dirty="0"/>
          </a:p>
          <a:p>
            <a:r>
              <a:rPr lang="en-GB" dirty="0"/>
              <a:t>Each country must purchase the equipment that will be used in Residual soil and Humus sampling, and all sampling teams must have the same equipment.</a:t>
            </a:r>
          </a:p>
        </p:txBody>
      </p:sp>
      <p:sp>
        <p:nvSpPr>
          <p:cNvPr id="6" name="TextBox 5">
            <a:extLst>
              <a:ext uri="{FF2B5EF4-FFF2-40B4-BE49-F238E27FC236}">
                <a16:creationId xmlns:a16="http://schemas.microsoft.com/office/drawing/2014/main" id="{780A2868-0FCA-35A3-094E-390EF6843D8D}"/>
              </a:ext>
            </a:extLst>
          </p:cNvPr>
          <p:cNvSpPr txBox="1"/>
          <p:nvPr/>
        </p:nvSpPr>
        <p:spPr>
          <a:xfrm>
            <a:off x="251520" y="5260568"/>
            <a:ext cx="8640960" cy="369332"/>
          </a:xfrm>
          <a:prstGeom prst="rect">
            <a:avLst/>
          </a:prstGeom>
          <a:solidFill>
            <a:srgbClr val="FFFFCC"/>
          </a:solidFill>
          <a:ln w="12700">
            <a:solidFill>
              <a:schemeClr val="accent1"/>
            </a:solidFill>
          </a:ln>
        </p:spPr>
        <p:txBody>
          <a:bodyPr wrap="square" rtlCol="0">
            <a:spAutoFit/>
          </a:bodyPr>
          <a:lstStyle/>
          <a:p>
            <a:pPr algn="ctr"/>
            <a:r>
              <a:rPr lang="en-GB" dirty="0"/>
              <a:t>Consult the Manual for the equipment needed for Residual soil and Humus Sampling.</a:t>
            </a:r>
          </a:p>
        </p:txBody>
      </p:sp>
    </p:spTree>
    <p:extLst>
      <p:ext uri="{BB962C8B-B14F-4D97-AF65-F5344CB8AC3E}">
        <p14:creationId xmlns:p14="http://schemas.microsoft.com/office/powerpoint/2010/main" val="1502119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485627155"/>
              </p:ext>
            </p:extLst>
          </p:nvPr>
        </p:nvGraphicFramePr>
        <p:xfrm>
          <a:off x="251520" y="337220"/>
          <a:ext cx="8640960" cy="4023360"/>
        </p:xfrm>
        <a:graphic>
          <a:graphicData uri="http://schemas.openxmlformats.org/drawingml/2006/table">
            <a:tbl>
              <a:tblPr/>
              <a:tblGrid>
                <a:gridCol w="8640960">
                  <a:extLst>
                    <a:ext uri="{9D8B030D-6E8A-4147-A177-3AD203B41FA5}">
                      <a16:colId xmlns:a16="http://schemas.microsoft.com/office/drawing/2014/main" val="20000"/>
                    </a:ext>
                  </a:extLst>
                </a:gridCol>
              </a:tblGrid>
              <a:tr h="935990">
                <a:tc>
                  <a:txBody>
                    <a:bodyPr/>
                    <a:lstStyle/>
                    <a:p>
                      <a:pPr>
                        <a:spcAft>
                          <a:spcPts val="0"/>
                        </a:spcAft>
                      </a:pPr>
                      <a:r>
                        <a:rPr lang="en-GB" sz="2400" b="1" u="sng" dirty="0">
                          <a:latin typeface="+mn-lt"/>
                          <a:ea typeface="Calibri"/>
                          <a:cs typeface="Arial" pitchFamily="34" charset="0"/>
                        </a:rPr>
                        <a:t>Important Notes for the use of an auger in soil sampling</a:t>
                      </a:r>
                      <a:r>
                        <a:rPr lang="en-GB" sz="2400" dirty="0">
                          <a:latin typeface="+mn-lt"/>
                          <a:ea typeface="Calibri"/>
                          <a:cs typeface="Arial" pitchFamily="34" charset="0"/>
                        </a:rPr>
                        <a:t>:</a:t>
                      </a:r>
                    </a:p>
                    <a:p>
                      <a:pPr>
                        <a:spcAft>
                          <a:spcPts val="0"/>
                        </a:spcAft>
                      </a:pPr>
                      <a:r>
                        <a:rPr lang="en-GB" sz="2400" dirty="0">
                          <a:latin typeface="+mn-lt"/>
                          <a:ea typeface="Calibri"/>
                          <a:cs typeface="Arial" pitchFamily="34" charset="0"/>
                        </a:rPr>
                        <a:t>  </a:t>
                      </a:r>
                    </a:p>
                    <a:p>
                      <a:pPr marL="342900" lvl="0" indent="-342900">
                        <a:spcAft>
                          <a:spcPts val="0"/>
                        </a:spcAft>
                        <a:buFont typeface="+mj-lt"/>
                        <a:buAutoNum type="arabicParenBoth"/>
                      </a:pPr>
                      <a:r>
                        <a:rPr lang="en-GB" sz="2400" b="1" i="1" dirty="0">
                          <a:latin typeface="+mn-lt"/>
                          <a:ea typeface="Calibri"/>
                          <a:cs typeface="Arial" pitchFamily="34" charset="0"/>
                        </a:rPr>
                        <a:t> Global Geochemical Reference Network project</a:t>
                      </a:r>
                      <a:r>
                        <a:rPr lang="en-GB" sz="2400" dirty="0">
                          <a:latin typeface="+mn-lt"/>
                          <a:ea typeface="Calibri"/>
                          <a:cs typeface="Arial" pitchFamily="34" charset="0"/>
                        </a:rPr>
                        <a:t>: The use of an auger for sampling residual soil is NOT recommended because three-dimensional information about the soil sampling site can be obtained only from a soil pit.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BDB"/>
                    </a:solidFill>
                  </a:tcPr>
                </a:tc>
                <a:extLst>
                  <a:ext uri="{0D108BD9-81ED-4DB2-BD59-A6C34878D82A}">
                    <a16:rowId xmlns:a16="http://schemas.microsoft.com/office/drawing/2014/main" val="10000"/>
                  </a:ext>
                </a:extLst>
              </a:tr>
              <a:tr h="0">
                <a:tc>
                  <a:txBody>
                    <a:bodyPr/>
                    <a:lstStyle/>
                    <a:p>
                      <a:pPr marL="457200">
                        <a:spcAft>
                          <a:spcPts val="0"/>
                        </a:spcAft>
                      </a:pPr>
                      <a:endParaRPr lang="en-GB" sz="2400" dirty="0">
                        <a:latin typeface="+mn-lt"/>
                        <a:ea typeface="Calibri"/>
                        <a:cs typeface="Arial" pitchFamily="34"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575945">
                <a:tc>
                  <a:txBody>
                    <a:bodyPr/>
                    <a:lstStyle/>
                    <a:p>
                      <a:pPr marL="342900" lvl="0" indent="-342900">
                        <a:spcAft>
                          <a:spcPts val="0"/>
                        </a:spcAft>
                        <a:buFont typeface="+mj-lt"/>
                        <a:buNone/>
                      </a:pPr>
                      <a:r>
                        <a:rPr lang="en-GB" sz="2400" b="1" i="1" dirty="0">
                          <a:latin typeface="+mn-lt"/>
                          <a:ea typeface="Calibri"/>
                          <a:cs typeface="Arial" pitchFamily="34" charset="0"/>
                        </a:rPr>
                        <a:t>(2) Exploration Geochemistry projects</a:t>
                      </a:r>
                      <a:r>
                        <a:rPr lang="en-GB" sz="2400" dirty="0">
                          <a:latin typeface="+mn-lt"/>
                          <a:ea typeface="Calibri"/>
                          <a:cs typeface="Arial" pitchFamily="34" charset="0"/>
                        </a:rPr>
                        <a:t>: The use of an auger for soil sampling does have a place in applied geochemistry when a large number of samples are collected over a small area; </a:t>
                      </a:r>
                      <a:r>
                        <a:rPr lang="en-GB" sz="2400" i="1" dirty="0">
                          <a:latin typeface="+mn-lt"/>
                          <a:ea typeface="Calibri"/>
                          <a:cs typeface="Arial" pitchFamily="34" charset="0"/>
                        </a:rPr>
                        <a:t>for example</a:t>
                      </a:r>
                      <a:r>
                        <a:rPr lang="en-GB" sz="2400" dirty="0">
                          <a:latin typeface="+mn-lt"/>
                          <a:ea typeface="Calibri"/>
                          <a:cs typeface="Arial" pitchFamily="34" charset="0"/>
                        </a:rPr>
                        <a:t>, along traverse lines in exploration geochemistry.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extLst>
                  <a:ext uri="{0D108BD9-81ED-4DB2-BD59-A6C34878D82A}">
                    <a16:rowId xmlns:a16="http://schemas.microsoft.com/office/drawing/2014/main" val="10002"/>
                  </a:ext>
                </a:extLst>
              </a:tr>
            </a:tbl>
          </a:graphicData>
        </a:graphic>
      </p:graphicFrame>
      <p:sp>
        <p:nvSpPr>
          <p:cNvPr id="2" name="TextBox 1">
            <a:extLst>
              <a:ext uri="{FF2B5EF4-FFF2-40B4-BE49-F238E27FC236}">
                <a16:creationId xmlns:a16="http://schemas.microsoft.com/office/drawing/2014/main" id="{E1038042-8C21-04E8-80A1-4708C20C171B}"/>
              </a:ext>
            </a:extLst>
          </p:cNvPr>
          <p:cNvSpPr txBox="1"/>
          <p:nvPr/>
        </p:nvSpPr>
        <p:spPr>
          <a:xfrm>
            <a:off x="281463" y="5193114"/>
            <a:ext cx="2016224" cy="369332"/>
          </a:xfrm>
          <a:prstGeom prst="rect">
            <a:avLst/>
          </a:prstGeom>
          <a:noFill/>
        </p:spPr>
        <p:txBody>
          <a:bodyPr wrap="square">
            <a:spAutoFit/>
          </a:bodyPr>
          <a:lstStyle/>
          <a:p>
            <a:r>
              <a:rPr lang="en-GB" sz="1800" dirty="0">
                <a:cs typeface="Arial" pitchFamily="34" charset="0"/>
              </a:rPr>
              <a:t>(page 105)</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601183895"/>
              </p:ext>
            </p:extLst>
          </p:nvPr>
        </p:nvGraphicFramePr>
        <p:xfrm>
          <a:off x="251520" y="409228"/>
          <a:ext cx="8640960" cy="4287520"/>
        </p:xfrm>
        <a:graphic>
          <a:graphicData uri="http://schemas.openxmlformats.org/drawingml/2006/table">
            <a:tbl>
              <a:tblPr/>
              <a:tblGrid>
                <a:gridCol w="8640960">
                  <a:extLst>
                    <a:ext uri="{9D8B030D-6E8A-4147-A177-3AD203B41FA5}">
                      <a16:colId xmlns:a16="http://schemas.microsoft.com/office/drawing/2014/main" val="20000"/>
                    </a:ext>
                  </a:extLst>
                </a:gridCol>
              </a:tblGrid>
              <a:tr h="0">
                <a:tc>
                  <a:txBody>
                    <a:bodyPr/>
                    <a:lstStyle/>
                    <a:p>
                      <a:pPr>
                        <a:lnSpc>
                          <a:spcPct val="107000"/>
                        </a:lnSpc>
                        <a:spcAft>
                          <a:spcPts val="0"/>
                        </a:spcAft>
                      </a:pPr>
                      <a:r>
                        <a:rPr lang="en-GB" sz="2400" b="1" dirty="0">
                          <a:latin typeface="+mn-lt"/>
                          <a:ea typeface="Calibri"/>
                          <a:cs typeface="Arial" pitchFamily="34" charset="0"/>
                        </a:rPr>
                        <a:t>Important note for selecting residual soil sampling site</a:t>
                      </a:r>
                      <a:r>
                        <a:rPr lang="en-GB" sz="2400" dirty="0">
                          <a:latin typeface="+mn-lt"/>
                          <a:ea typeface="Calibri"/>
                          <a:cs typeface="Arial" pitchFamily="34" charset="0"/>
                        </a:rPr>
                        <a:t>: As the purpose of the wide-spaced geochemical survey is the establishment of a Global Geochemical Reference Network and the 21</a:t>
                      </a:r>
                      <a:r>
                        <a:rPr lang="en-GB" sz="2400" baseline="30000" dirty="0">
                          <a:latin typeface="+mn-lt"/>
                          <a:ea typeface="Calibri"/>
                          <a:cs typeface="Arial" pitchFamily="34" charset="0"/>
                        </a:rPr>
                        <a:t>st</a:t>
                      </a:r>
                      <a:r>
                        <a:rPr lang="en-GB" sz="2400" dirty="0">
                          <a:latin typeface="+mn-lt"/>
                          <a:ea typeface="Calibri"/>
                          <a:cs typeface="Arial" pitchFamily="34" charset="0"/>
                        </a:rPr>
                        <a:t>-century geochemical baseline of residual soil against which future changes may be recognised and quantified, even a single contaminated site will seriously influence the geochemical results. Hence, the project aims to collect the ‘</a:t>
                      </a:r>
                      <a:r>
                        <a:rPr lang="en-GB" sz="2400" i="1" dirty="0">
                          <a:latin typeface="+mn-lt"/>
                          <a:ea typeface="Calibri"/>
                          <a:cs typeface="Arial" pitchFamily="34" charset="0"/>
                        </a:rPr>
                        <a:t>most representative natural</a:t>
                      </a:r>
                      <a:r>
                        <a:rPr lang="en-GB" sz="2400" dirty="0">
                          <a:latin typeface="+mn-lt"/>
                          <a:ea typeface="Calibri"/>
                          <a:cs typeface="Arial" pitchFamily="34" charset="0"/>
                        </a:rPr>
                        <a:t>’ residual soil sample, and not the ‘most unusual’ residual soil sample. It is, therefore, of paramount importance to ensure that the material collected is ‘</a:t>
                      </a:r>
                      <a:r>
                        <a:rPr lang="en-GB" sz="2400" i="1" dirty="0">
                          <a:latin typeface="+mn-lt"/>
                          <a:ea typeface="Calibri"/>
                          <a:cs typeface="Arial" pitchFamily="34" charset="0"/>
                        </a:rPr>
                        <a:t>residual</a:t>
                      </a:r>
                      <a:r>
                        <a:rPr lang="en-GB" sz="2400" dirty="0">
                          <a:latin typeface="+mn-lt"/>
                          <a:ea typeface="Calibri"/>
                          <a:cs typeface="Arial" pitchFamily="34" charset="0"/>
                        </a:rPr>
                        <a:t>’, and not transported such as </a:t>
                      </a:r>
                      <a:r>
                        <a:rPr lang="en-GB" sz="2400" dirty="0" err="1">
                          <a:latin typeface="+mn-lt"/>
                          <a:ea typeface="Calibri"/>
                          <a:cs typeface="Arial" pitchFamily="34" charset="0"/>
                        </a:rPr>
                        <a:t>colluvium</a:t>
                      </a:r>
                      <a:r>
                        <a:rPr lang="en-GB" sz="2400" dirty="0">
                          <a:latin typeface="+mn-lt"/>
                          <a:ea typeface="Calibri"/>
                          <a:cs typeface="Arial" pitchFamily="34" charset="0"/>
                        </a:rPr>
                        <a:t> or alluvium, and is not affected by human activities.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BDB"/>
                    </a:solidFill>
                  </a:tcPr>
                </a:tc>
                <a:extLst>
                  <a:ext uri="{0D108BD9-81ED-4DB2-BD59-A6C34878D82A}">
                    <a16:rowId xmlns:a16="http://schemas.microsoft.com/office/drawing/2014/main" val="10000"/>
                  </a:ext>
                </a:extLst>
              </a:tr>
            </a:tbl>
          </a:graphicData>
        </a:graphic>
      </p:graphicFrame>
      <p:sp>
        <p:nvSpPr>
          <p:cNvPr id="3" name="TextBox 2">
            <a:extLst>
              <a:ext uri="{FF2B5EF4-FFF2-40B4-BE49-F238E27FC236}">
                <a16:creationId xmlns:a16="http://schemas.microsoft.com/office/drawing/2014/main" id="{61B1F7F8-3D04-8CD5-9044-F3C94170BEBE}"/>
              </a:ext>
            </a:extLst>
          </p:cNvPr>
          <p:cNvSpPr txBox="1"/>
          <p:nvPr/>
        </p:nvSpPr>
        <p:spPr>
          <a:xfrm>
            <a:off x="251520" y="5345668"/>
            <a:ext cx="2016224" cy="369332"/>
          </a:xfrm>
          <a:prstGeom prst="rect">
            <a:avLst/>
          </a:prstGeom>
          <a:noFill/>
        </p:spPr>
        <p:txBody>
          <a:bodyPr wrap="square">
            <a:spAutoFit/>
          </a:bodyPr>
          <a:lstStyle/>
          <a:p>
            <a:r>
              <a:rPr lang="en-GB" sz="1800" dirty="0">
                <a:cs typeface="Arial" pitchFamily="34" charset="0"/>
              </a:rPr>
              <a:t>(page 106)</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768433067"/>
              </p:ext>
            </p:extLst>
          </p:nvPr>
        </p:nvGraphicFramePr>
        <p:xfrm>
          <a:off x="251520" y="410877"/>
          <a:ext cx="8640960" cy="4678871"/>
        </p:xfrm>
        <a:graphic>
          <a:graphicData uri="http://schemas.openxmlformats.org/drawingml/2006/table">
            <a:tbl>
              <a:tblPr/>
              <a:tblGrid>
                <a:gridCol w="8640960">
                  <a:extLst>
                    <a:ext uri="{9D8B030D-6E8A-4147-A177-3AD203B41FA5}">
                      <a16:colId xmlns:a16="http://schemas.microsoft.com/office/drawing/2014/main" val="20000"/>
                    </a:ext>
                  </a:extLst>
                </a:gridCol>
              </a:tblGrid>
              <a:tr h="1620520">
                <a:tc>
                  <a:txBody>
                    <a:bodyPr/>
                    <a:lstStyle/>
                    <a:p>
                      <a:pPr>
                        <a:lnSpc>
                          <a:spcPct val="107000"/>
                        </a:lnSpc>
                        <a:spcAft>
                          <a:spcPts val="0"/>
                        </a:spcAft>
                      </a:pPr>
                      <a:r>
                        <a:rPr lang="en-GB" sz="2400" b="1" dirty="0">
                          <a:latin typeface="+mn-lt"/>
                          <a:ea typeface="Calibri"/>
                          <a:cs typeface="Arial" pitchFamily="34" charset="0"/>
                        </a:rPr>
                        <a:t>Important note for selecting a sampling site with recent highly decomposed organic material (humus)</a:t>
                      </a:r>
                      <a:r>
                        <a:rPr lang="en-GB" sz="2400" dirty="0">
                          <a:latin typeface="+mn-lt"/>
                          <a:ea typeface="Calibri"/>
                          <a:cs typeface="Arial" pitchFamily="34" charset="0"/>
                        </a:rPr>
                        <a:t>: The sampling site should be as flat-lying as possible, unless the sample is collected from a mountainous area (forest or grassland). </a:t>
                      </a:r>
                      <a:r>
                        <a:rPr lang="en-GB" sz="2400" i="1" dirty="0">
                          <a:latin typeface="+mn-lt"/>
                          <a:ea typeface="Calibri"/>
                          <a:cs typeface="Arial" pitchFamily="34" charset="0"/>
                        </a:rPr>
                        <a:t>Local depressions with humus must be avoided</a:t>
                      </a:r>
                      <a:r>
                        <a:rPr lang="en-GB" sz="2400" dirty="0">
                          <a:latin typeface="+mn-lt"/>
                          <a:ea typeface="Calibri"/>
                          <a:cs typeface="Arial" pitchFamily="34" charset="0"/>
                        </a:rPr>
                        <a:t>. If the sample site is in a forested area, all humus sampling locations should be selected at a sufficient distance from the nearest trees to avoid ‘</a:t>
                      </a:r>
                      <a:r>
                        <a:rPr lang="en-GB" sz="2400" dirty="0" err="1">
                          <a:latin typeface="+mn-lt"/>
                          <a:ea typeface="Calibri"/>
                          <a:cs typeface="Arial" pitchFamily="34" charset="0"/>
                        </a:rPr>
                        <a:t>throughfall</a:t>
                      </a:r>
                      <a:r>
                        <a:rPr lang="en-GB" sz="2400" dirty="0">
                          <a:latin typeface="+mn-lt"/>
                          <a:ea typeface="Calibri"/>
                          <a:cs typeface="Arial" pitchFamily="34" charset="0"/>
                        </a:rPr>
                        <a:t>’ precipitation from the trees. A minimum distance of 5 m from the nearest tree, and 3 m from the nearest bush is recommended. However, each sampling team is free to use its discretion in the selection of humus </a:t>
                      </a:r>
                      <a:r>
                        <a:rPr lang="en-GB" sz="2400" dirty="0" err="1">
                          <a:latin typeface="+mn-lt"/>
                          <a:ea typeface="Calibri"/>
                          <a:cs typeface="Arial" pitchFamily="34" charset="0"/>
                        </a:rPr>
                        <a:t>subsites</a:t>
                      </a:r>
                      <a:r>
                        <a:rPr lang="en-GB" sz="2400" dirty="0">
                          <a:latin typeface="+mn-lt"/>
                          <a:ea typeface="Calibri"/>
                          <a:cs typeface="Arial" pitchFamily="34" charset="0"/>
                        </a:rPr>
                        <a:t> in forested areas. </a:t>
                      </a:r>
                      <a:r>
                        <a:rPr lang="en-GB" sz="2400" i="1" dirty="0">
                          <a:latin typeface="+mn-lt"/>
                          <a:ea typeface="Calibri"/>
                          <a:cs typeface="Arial" pitchFamily="34" charset="0"/>
                        </a:rPr>
                        <a:t>It is noted that these conditions apply also to the selection of the residual soil sampling site</a:t>
                      </a:r>
                      <a:r>
                        <a:rPr lang="en-GB" sz="2400" dirty="0">
                          <a:latin typeface="+mn-lt"/>
                          <a:ea typeface="Calibri"/>
                          <a:cs typeface="Arial" pitchFamily="34"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00"/>
                  </a:ext>
                </a:extLst>
              </a:tr>
            </a:tbl>
          </a:graphicData>
        </a:graphic>
      </p:graphicFrame>
      <p:sp>
        <p:nvSpPr>
          <p:cNvPr id="3" name="TextBox 2">
            <a:extLst>
              <a:ext uri="{FF2B5EF4-FFF2-40B4-BE49-F238E27FC236}">
                <a16:creationId xmlns:a16="http://schemas.microsoft.com/office/drawing/2014/main" id="{4EAB14C1-0D0B-0308-D3AC-81FAD74A2FC1}"/>
              </a:ext>
            </a:extLst>
          </p:cNvPr>
          <p:cNvSpPr txBox="1"/>
          <p:nvPr/>
        </p:nvSpPr>
        <p:spPr>
          <a:xfrm>
            <a:off x="7596336" y="5196024"/>
            <a:ext cx="1296144" cy="369332"/>
          </a:xfrm>
          <a:prstGeom prst="rect">
            <a:avLst/>
          </a:prstGeom>
          <a:noFill/>
        </p:spPr>
        <p:txBody>
          <a:bodyPr wrap="square">
            <a:spAutoFit/>
          </a:bodyPr>
          <a:lstStyle/>
          <a:p>
            <a:r>
              <a:rPr lang="en-GB" sz="1800" dirty="0">
                <a:cs typeface="Arial" pitchFamily="34" charset="0"/>
              </a:rPr>
              <a:t>(page 106)</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559103246"/>
              </p:ext>
            </p:extLst>
          </p:nvPr>
        </p:nvGraphicFramePr>
        <p:xfrm>
          <a:off x="251520" y="14051052"/>
          <a:ext cx="8640960" cy="3291840"/>
        </p:xfrm>
        <a:graphic>
          <a:graphicData uri="http://schemas.openxmlformats.org/drawingml/2006/table">
            <a:tbl>
              <a:tblPr/>
              <a:tblGrid>
                <a:gridCol w="8640960">
                  <a:extLst>
                    <a:ext uri="{9D8B030D-6E8A-4147-A177-3AD203B41FA5}">
                      <a16:colId xmlns:a16="http://schemas.microsoft.com/office/drawing/2014/main" val="20000"/>
                    </a:ext>
                  </a:extLst>
                </a:gridCol>
              </a:tblGrid>
              <a:tr h="0">
                <a:tc>
                  <a:txBody>
                    <a:bodyPr/>
                    <a:lstStyle/>
                    <a:p>
                      <a:pPr>
                        <a:spcAft>
                          <a:spcPts val="0"/>
                        </a:spcAft>
                      </a:pPr>
                      <a:r>
                        <a:rPr lang="en-GB" sz="2400" b="1" dirty="0">
                          <a:latin typeface="Arial" pitchFamily="34" charset="0"/>
                          <a:ea typeface="Calibri"/>
                          <a:cs typeface="Arial" pitchFamily="34" charset="0"/>
                        </a:rPr>
                        <a:t>Duplicate field samples:</a:t>
                      </a:r>
                      <a:r>
                        <a:rPr lang="en-GB" sz="2400" dirty="0">
                          <a:latin typeface="Arial" pitchFamily="34" charset="0"/>
                          <a:ea typeface="Calibri"/>
                          <a:cs typeface="Arial" pitchFamily="34" charset="0"/>
                        </a:rPr>
                        <a:t> Duplicate </a:t>
                      </a:r>
                      <a:r>
                        <a:rPr lang="en-GB" sz="2400" i="1" dirty="0">
                          <a:latin typeface="Arial" pitchFamily="34" charset="0"/>
                          <a:ea typeface="Calibri"/>
                          <a:cs typeface="Arial" pitchFamily="34" charset="0"/>
                        </a:rPr>
                        <a:t>Top</a:t>
                      </a:r>
                      <a:r>
                        <a:rPr lang="en-GB" sz="2400" dirty="0">
                          <a:latin typeface="Arial" pitchFamily="34" charset="0"/>
                          <a:ea typeface="Calibri"/>
                          <a:cs typeface="Arial" pitchFamily="34" charset="0"/>
                        </a:rPr>
                        <a:t> and </a:t>
                      </a:r>
                      <a:r>
                        <a:rPr lang="en-GB" sz="2400" i="1" dirty="0">
                          <a:latin typeface="Arial" pitchFamily="34" charset="0"/>
                          <a:ea typeface="Calibri"/>
                          <a:cs typeface="Arial" pitchFamily="34" charset="0"/>
                        </a:rPr>
                        <a:t>Bottom</a:t>
                      </a:r>
                      <a:r>
                        <a:rPr lang="en-GB" sz="2400" dirty="0">
                          <a:latin typeface="Arial" pitchFamily="34" charset="0"/>
                          <a:ea typeface="Calibri"/>
                          <a:cs typeface="Arial" pitchFamily="34" charset="0"/>
                        </a:rPr>
                        <a:t> residual soil samples are collected randomly at least at every 20</a:t>
                      </a:r>
                      <a:r>
                        <a:rPr lang="en-GB" sz="2400" baseline="30000" dirty="0">
                          <a:latin typeface="Arial" pitchFamily="34" charset="0"/>
                          <a:ea typeface="Calibri"/>
                          <a:cs typeface="Arial" pitchFamily="34" charset="0"/>
                        </a:rPr>
                        <a:t>th</a:t>
                      </a:r>
                      <a:r>
                        <a:rPr lang="en-GB" sz="2400" dirty="0">
                          <a:latin typeface="Arial" pitchFamily="34" charset="0"/>
                          <a:ea typeface="Calibri"/>
                          <a:cs typeface="Arial" pitchFamily="34" charset="0"/>
                        </a:rPr>
                        <a:t> sampling site (</a:t>
                      </a:r>
                      <a:r>
                        <a:rPr lang="en-GB" sz="2400" i="1" dirty="0">
                          <a:latin typeface="Arial" pitchFamily="34" charset="0"/>
                          <a:ea typeface="Calibri"/>
                          <a:cs typeface="Arial" pitchFamily="34" charset="0"/>
                        </a:rPr>
                        <a:t>i.e.</a:t>
                      </a:r>
                      <a:r>
                        <a:rPr lang="en-GB" sz="2400" dirty="0">
                          <a:latin typeface="Arial" pitchFamily="34" charset="0"/>
                          <a:ea typeface="Calibri"/>
                          <a:cs typeface="Arial" pitchFamily="34" charset="0"/>
                        </a:rPr>
                        <a:t>, ≈5% duplication of the sample sites) in each country. However, countries with less than 20 GTN grid cells should collect duplicate </a:t>
                      </a:r>
                      <a:r>
                        <a:rPr lang="en-GB" sz="2400" i="1" dirty="0">
                          <a:latin typeface="Arial" pitchFamily="34" charset="0"/>
                          <a:ea typeface="Calibri"/>
                          <a:cs typeface="Arial" pitchFamily="34" charset="0"/>
                        </a:rPr>
                        <a:t>Top</a:t>
                      </a:r>
                      <a:r>
                        <a:rPr lang="en-GB" sz="2400" dirty="0">
                          <a:latin typeface="Arial" pitchFamily="34" charset="0"/>
                          <a:ea typeface="Calibri"/>
                          <a:cs typeface="Arial" pitchFamily="34" charset="0"/>
                        </a:rPr>
                        <a:t> and </a:t>
                      </a:r>
                      <a:r>
                        <a:rPr lang="en-GB" sz="2400" i="1" dirty="0">
                          <a:latin typeface="Arial" pitchFamily="34" charset="0"/>
                          <a:ea typeface="Calibri"/>
                          <a:cs typeface="Arial" pitchFamily="34" charset="0"/>
                        </a:rPr>
                        <a:t>Bottom</a:t>
                      </a:r>
                      <a:r>
                        <a:rPr lang="en-GB" sz="2400" dirty="0">
                          <a:latin typeface="Arial" pitchFamily="34" charset="0"/>
                          <a:ea typeface="Calibri"/>
                          <a:cs typeface="Arial" pitchFamily="34" charset="0"/>
                        </a:rPr>
                        <a:t> residual soil samples from at least one random site. The duplicate sample site is selected at a distance of 5 to 50 metres away from the routine sampling site following the same procedure as for collecting the routine </a:t>
                      </a:r>
                      <a:r>
                        <a:rPr lang="en-GB" sz="2400" i="1" dirty="0">
                          <a:latin typeface="Arial" pitchFamily="34" charset="0"/>
                          <a:ea typeface="Calibri"/>
                          <a:cs typeface="Arial" pitchFamily="34" charset="0"/>
                        </a:rPr>
                        <a:t>Top</a:t>
                      </a:r>
                      <a:r>
                        <a:rPr lang="en-GB" sz="2400" dirty="0">
                          <a:latin typeface="Arial" pitchFamily="34" charset="0"/>
                          <a:ea typeface="Calibri"/>
                          <a:cs typeface="Arial" pitchFamily="34" charset="0"/>
                        </a:rPr>
                        <a:t> and </a:t>
                      </a:r>
                      <a:r>
                        <a:rPr lang="en-GB" sz="2400" i="1" dirty="0">
                          <a:latin typeface="Arial" pitchFamily="34" charset="0"/>
                          <a:ea typeface="Calibri"/>
                          <a:cs typeface="Arial" pitchFamily="34" charset="0"/>
                        </a:rPr>
                        <a:t>Bottom</a:t>
                      </a:r>
                      <a:r>
                        <a:rPr lang="en-GB" sz="2400" dirty="0">
                          <a:latin typeface="Arial" pitchFamily="34" charset="0"/>
                          <a:ea typeface="Calibri"/>
                          <a:cs typeface="Arial" pitchFamily="34" charset="0"/>
                        </a:rPr>
                        <a:t> residual soil samples.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extLst>
                  <a:ext uri="{0D108BD9-81ED-4DB2-BD59-A6C34878D82A}">
                    <a16:rowId xmlns:a16="http://schemas.microsoft.com/office/drawing/2014/main" val="10000"/>
                  </a:ext>
                </a:extLst>
              </a:tr>
            </a:tbl>
          </a:graphicData>
        </a:graphic>
      </p:graphicFrame>
      <p:sp>
        <p:nvSpPr>
          <p:cNvPr id="3" name="TextBox 2">
            <a:extLst>
              <a:ext uri="{FF2B5EF4-FFF2-40B4-BE49-F238E27FC236}">
                <a16:creationId xmlns:a16="http://schemas.microsoft.com/office/drawing/2014/main" id="{A2AE7860-F604-6D29-C7BF-5AC25000D30F}"/>
              </a:ext>
            </a:extLst>
          </p:cNvPr>
          <p:cNvSpPr txBox="1"/>
          <p:nvPr/>
        </p:nvSpPr>
        <p:spPr>
          <a:xfrm>
            <a:off x="251520" y="5345668"/>
            <a:ext cx="2016224" cy="369332"/>
          </a:xfrm>
          <a:prstGeom prst="rect">
            <a:avLst/>
          </a:prstGeom>
          <a:noFill/>
        </p:spPr>
        <p:txBody>
          <a:bodyPr wrap="square">
            <a:spAutoFit/>
          </a:bodyPr>
          <a:lstStyle/>
          <a:p>
            <a:r>
              <a:rPr lang="en-GB" sz="1800" dirty="0">
                <a:cs typeface="Arial" pitchFamily="34" charset="0"/>
              </a:rPr>
              <a:t>(page 109)</a:t>
            </a:r>
          </a:p>
        </p:txBody>
      </p:sp>
      <p:sp>
        <p:nvSpPr>
          <p:cNvPr id="5" name="TextBox 4">
            <a:extLst>
              <a:ext uri="{FF2B5EF4-FFF2-40B4-BE49-F238E27FC236}">
                <a16:creationId xmlns:a16="http://schemas.microsoft.com/office/drawing/2014/main" id="{AC7A890B-9843-C25E-926D-2AC0F4080E0C}"/>
              </a:ext>
            </a:extLst>
          </p:cNvPr>
          <p:cNvSpPr txBox="1"/>
          <p:nvPr/>
        </p:nvSpPr>
        <p:spPr>
          <a:xfrm>
            <a:off x="251520" y="1201316"/>
            <a:ext cx="8640960" cy="2031325"/>
          </a:xfrm>
          <a:prstGeom prst="rect">
            <a:avLst/>
          </a:prstGeom>
          <a:solidFill>
            <a:schemeClr val="accent1">
              <a:lumMod val="20000"/>
              <a:lumOff val="80000"/>
            </a:schemeClr>
          </a:solidFill>
          <a:ln>
            <a:solidFill>
              <a:schemeClr val="accent1"/>
            </a:solidFill>
          </a:ln>
        </p:spPr>
        <p:txBody>
          <a:bodyPr wrap="square">
            <a:spAutoFit/>
          </a:bodyPr>
          <a:lstStyle/>
          <a:p>
            <a:r>
              <a:rPr lang="en-GB" sz="1800" b="1" i="0" u="none" strike="noStrike" baseline="0" dirty="0">
                <a:solidFill>
                  <a:srgbClr val="000000"/>
                </a:solidFill>
              </a:rPr>
              <a:t>Duplicate field samples: </a:t>
            </a:r>
            <a:r>
              <a:rPr lang="en-GB" sz="1800" b="0" i="0" u="none" strike="noStrike" baseline="0" dirty="0">
                <a:solidFill>
                  <a:srgbClr val="000000"/>
                </a:solidFill>
              </a:rPr>
              <a:t>Duplicate </a:t>
            </a:r>
            <a:r>
              <a:rPr lang="en-GB" sz="1800" b="0" i="1" u="none" strike="noStrike" baseline="0" dirty="0">
                <a:solidFill>
                  <a:srgbClr val="000000"/>
                </a:solidFill>
              </a:rPr>
              <a:t>Top </a:t>
            </a:r>
            <a:r>
              <a:rPr lang="en-GB" sz="1800" b="0" i="0" u="none" strike="noStrike" baseline="0" dirty="0">
                <a:solidFill>
                  <a:srgbClr val="000000"/>
                </a:solidFill>
              </a:rPr>
              <a:t>and </a:t>
            </a:r>
            <a:r>
              <a:rPr lang="en-GB" sz="1800" b="0" i="1" u="none" strike="noStrike" baseline="0" dirty="0">
                <a:solidFill>
                  <a:srgbClr val="000000"/>
                </a:solidFill>
              </a:rPr>
              <a:t>Bottom </a:t>
            </a:r>
            <a:r>
              <a:rPr lang="en-GB" sz="1800" b="0" i="0" u="none" strike="noStrike" baseline="0" dirty="0">
                <a:solidFill>
                  <a:srgbClr val="000000"/>
                </a:solidFill>
              </a:rPr>
              <a:t>residual soil samples are collected randomly at least at every 20</a:t>
            </a:r>
            <a:r>
              <a:rPr lang="en-GB" sz="1800" b="0" i="0" u="none" strike="noStrike" baseline="30000" dirty="0">
                <a:solidFill>
                  <a:srgbClr val="000000"/>
                </a:solidFill>
              </a:rPr>
              <a:t>th</a:t>
            </a:r>
            <a:r>
              <a:rPr lang="en-GB" sz="1800" b="0" i="0" u="none" strike="noStrike" baseline="0" dirty="0">
                <a:solidFill>
                  <a:srgbClr val="000000"/>
                </a:solidFill>
              </a:rPr>
              <a:t> sampling site (</a:t>
            </a:r>
            <a:r>
              <a:rPr lang="en-GB" sz="1800" b="0" i="1" u="none" strike="noStrike" baseline="0" dirty="0">
                <a:solidFill>
                  <a:srgbClr val="000000"/>
                </a:solidFill>
              </a:rPr>
              <a:t>i.e.</a:t>
            </a:r>
            <a:r>
              <a:rPr lang="en-GB" sz="1800" b="0" i="0" u="none" strike="noStrike" baseline="0" dirty="0">
                <a:solidFill>
                  <a:srgbClr val="000000"/>
                </a:solidFill>
              </a:rPr>
              <a:t>, ≈5% duplication of the sample sites) in each country. However, countries with less than 20 GTN grid cells should collect duplicate </a:t>
            </a:r>
            <a:r>
              <a:rPr lang="en-GB" sz="1800" b="0" i="1" u="none" strike="noStrike" baseline="0" dirty="0">
                <a:solidFill>
                  <a:srgbClr val="000000"/>
                </a:solidFill>
              </a:rPr>
              <a:t>Top </a:t>
            </a:r>
            <a:r>
              <a:rPr lang="en-GB" sz="1800" b="0" i="0" u="none" strike="noStrike" baseline="0" dirty="0">
                <a:solidFill>
                  <a:srgbClr val="000000"/>
                </a:solidFill>
              </a:rPr>
              <a:t>and </a:t>
            </a:r>
            <a:r>
              <a:rPr lang="en-GB" sz="1800" b="0" i="1" u="none" strike="noStrike" baseline="0" dirty="0">
                <a:solidFill>
                  <a:srgbClr val="000000"/>
                </a:solidFill>
              </a:rPr>
              <a:t>Bottom </a:t>
            </a:r>
            <a:r>
              <a:rPr lang="en-GB" sz="1800" b="0" i="0" u="none" strike="noStrike" baseline="0" dirty="0">
                <a:solidFill>
                  <a:srgbClr val="000000"/>
                </a:solidFill>
              </a:rPr>
              <a:t>residual soil samples from at least one random site. The duplicate sample site is selected at a distance of 5 to 50 metres away from the routine sampling site following the same procedure as for collecting the routine </a:t>
            </a:r>
            <a:r>
              <a:rPr lang="en-GB" sz="1800" b="0" i="1" u="none" strike="noStrike" baseline="0" dirty="0">
                <a:solidFill>
                  <a:srgbClr val="000000"/>
                </a:solidFill>
              </a:rPr>
              <a:t>Top </a:t>
            </a:r>
            <a:r>
              <a:rPr lang="en-GB" sz="1800" b="0" i="0" u="none" strike="noStrike" baseline="0" dirty="0">
                <a:solidFill>
                  <a:srgbClr val="000000"/>
                </a:solidFill>
              </a:rPr>
              <a:t>and </a:t>
            </a:r>
            <a:r>
              <a:rPr lang="en-GB" sz="1800" b="0" i="1" u="none" strike="noStrike" baseline="0" dirty="0">
                <a:solidFill>
                  <a:srgbClr val="000000"/>
                </a:solidFill>
              </a:rPr>
              <a:t>Bottom </a:t>
            </a:r>
            <a:r>
              <a:rPr lang="en-GB" sz="1800" b="0" i="0" u="none" strike="noStrike" baseline="0" dirty="0">
                <a:solidFill>
                  <a:srgbClr val="000000"/>
                </a:solidFill>
              </a:rPr>
              <a:t>residual soil samples.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308759"/>
            <a:ext cx="8640960" cy="5570756"/>
          </a:xfrm>
          <a:prstGeom prst="rect">
            <a:avLst/>
          </a:prstGeom>
        </p:spPr>
        <p:txBody>
          <a:bodyPr wrap="square">
            <a:spAutoFit/>
          </a:bodyPr>
          <a:lstStyle/>
          <a:p>
            <a:pPr algn="ctr"/>
            <a:r>
              <a:rPr lang="en-GB" b="1" dirty="0">
                <a:cs typeface="Arial" pitchFamily="34" charset="0"/>
              </a:rPr>
              <a:t>International Union of Geological Sciences</a:t>
            </a:r>
          </a:p>
          <a:p>
            <a:pPr algn="ctr"/>
            <a:r>
              <a:rPr lang="en-GB" b="1" dirty="0">
                <a:cs typeface="Arial" pitchFamily="34" charset="0"/>
              </a:rPr>
              <a:t>Manual of Standard Methods</a:t>
            </a:r>
          </a:p>
          <a:p>
            <a:pPr algn="ctr"/>
            <a:r>
              <a:rPr lang="en-GB" b="1" dirty="0">
                <a:cs typeface="Arial" pitchFamily="34" charset="0"/>
              </a:rPr>
              <a:t>for</a:t>
            </a:r>
          </a:p>
          <a:p>
            <a:pPr algn="ctr"/>
            <a:r>
              <a:rPr lang="en-GB" b="1" dirty="0">
                <a:cs typeface="Arial" pitchFamily="34" charset="0"/>
              </a:rPr>
              <a:t>Establishing the Global Geochemical Reference Network</a:t>
            </a:r>
          </a:p>
          <a:p>
            <a:pPr algn="ctr"/>
            <a:endParaRPr lang="en-GB" dirty="0">
              <a:cs typeface="Arial" pitchFamily="34" charset="0"/>
            </a:endParaRPr>
          </a:p>
          <a:p>
            <a:pPr algn="ctr"/>
            <a:r>
              <a:rPr lang="en-GB" b="1" dirty="0">
                <a:cs typeface="Arial" pitchFamily="34" charset="0"/>
              </a:rPr>
              <a:t>Chapter 3.2</a:t>
            </a:r>
          </a:p>
          <a:p>
            <a:pPr algn="ctr"/>
            <a:endParaRPr lang="en-GB" dirty="0">
              <a:cs typeface="Arial" pitchFamily="34" charset="0"/>
            </a:endParaRPr>
          </a:p>
          <a:p>
            <a:pPr algn="ctr"/>
            <a:r>
              <a:rPr lang="en-GB" b="1" dirty="0">
                <a:cs typeface="Arial" pitchFamily="34" charset="0"/>
              </a:rPr>
              <a:t>Residual Soil and Humus Sampling</a:t>
            </a:r>
          </a:p>
          <a:p>
            <a:pPr algn="ctr"/>
            <a:endParaRPr lang="en-GB" dirty="0">
              <a:cs typeface="Arial" pitchFamily="34" charset="0"/>
            </a:endParaRPr>
          </a:p>
          <a:p>
            <a:pPr algn="ctr"/>
            <a:r>
              <a:rPr lang="lt-LT" dirty="0">
                <a:cs typeface="Arial" pitchFamily="34" charset="0"/>
              </a:rPr>
              <a:t>Maria João Batista</a:t>
            </a:r>
            <a:r>
              <a:rPr lang="lt-LT" baseline="30000" dirty="0">
                <a:cs typeface="Arial" pitchFamily="34" charset="0"/>
              </a:rPr>
              <a:t>1,10</a:t>
            </a:r>
            <a:r>
              <a:rPr lang="lt-LT" dirty="0">
                <a:cs typeface="Arial" pitchFamily="34" charset="0"/>
              </a:rPr>
              <a:t>, Alecos Demetriades</a:t>
            </a:r>
            <a:r>
              <a:rPr lang="lt-LT" baseline="30000" dirty="0">
                <a:cs typeface="Arial" pitchFamily="34" charset="0"/>
              </a:rPr>
              <a:t>2,10</a:t>
            </a:r>
            <a:r>
              <a:rPr lang="lt-LT" dirty="0">
                <a:cs typeface="Arial" pitchFamily="34" charset="0"/>
              </a:rPr>
              <a:t>, Christopher C. Johnson</a:t>
            </a:r>
            <a:r>
              <a:rPr lang="lt-LT" baseline="30000" dirty="0">
                <a:cs typeface="Arial" pitchFamily="34" charset="0"/>
              </a:rPr>
              <a:t>3,10</a:t>
            </a:r>
            <a:r>
              <a:rPr lang="lt-LT" dirty="0">
                <a:cs typeface="Arial" pitchFamily="34" charset="0"/>
              </a:rPr>
              <a:t>, Timo Tarvainen</a:t>
            </a:r>
            <a:r>
              <a:rPr lang="lt-LT" baseline="30000" dirty="0">
                <a:cs typeface="Arial" pitchFamily="34" charset="0"/>
              </a:rPr>
              <a:t>4,10</a:t>
            </a:r>
            <a:r>
              <a:rPr lang="lt-LT" dirty="0">
                <a:cs typeface="Arial" pitchFamily="34" charset="0"/>
              </a:rPr>
              <a:t>, Igor Savin</a:t>
            </a:r>
            <a:r>
              <a:rPr lang="lt-LT" baseline="30000" dirty="0">
                <a:cs typeface="Arial" pitchFamily="34" charset="0"/>
              </a:rPr>
              <a:t>5</a:t>
            </a:r>
            <a:r>
              <a:rPr lang="lt-LT" dirty="0">
                <a:cs typeface="Arial" pitchFamily="34" charset="0"/>
              </a:rPr>
              <a:t>, David B. Smith</a:t>
            </a:r>
            <a:r>
              <a:rPr lang="lt-LT" baseline="30000" dirty="0">
                <a:cs typeface="Arial" pitchFamily="34" charset="0"/>
              </a:rPr>
              <a:t>10</a:t>
            </a:r>
            <a:r>
              <a:rPr lang="lt-LT" dirty="0">
                <a:cs typeface="Arial" pitchFamily="34" charset="0"/>
              </a:rPr>
              <a:t>, Edith Haslinger</a:t>
            </a:r>
            <a:r>
              <a:rPr lang="lt-LT" baseline="30000" dirty="0">
                <a:cs typeface="Arial" pitchFamily="34" charset="0"/>
              </a:rPr>
              <a:t>6,10</a:t>
            </a:r>
            <a:r>
              <a:rPr lang="lt-LT" dirty="0">
                <a:cs typeface="Arial" pitchFamily="34" charset="0"/>
              </a:rPr>
              <a:t>, Reijo Salminen</a:t>
            </a:r>
            <a:r>
              <a:rPr lang="lt-LT" baseline="30000" dirty="0">
                <a:cs typeface="Arial" pitchFamily="34" charset="0"/>
              </a:rPr>
              <a:t>4</a:t>
            </a:r>
            <a:r>
              <a:rPr lang="lt-LT" dirty="0">
                <a:cs typeface="Arial" pitchFamily="34" charset="0"/>
              </a:rPr>
              <a:t>, </a:t>
            </a:r>
          </a:p>
          <a:p>
            <a:pPr algn="ctr"/>
            <a:r>
              <a:rPr lang="lt-LT" dirty="0">
                <a:cs typeface="Arial" pitchFamily="34" charset="0"/>
              </a:rPr>
              <a:t>Virgilija Gregorauskienė</a:t>
            </a:r>
            <a:r>
              <a:rPr lang="lt-LT" baseline="30000" dirty="0">
                <a:cs typeface="Arial" pitchFamily="34" charset="0"/>
              </a:rPr>
              <a:t>7,10</a:t>
            </a:r>
            <a:r>
              <a:rPr lang="lt-LT" dirty="0">
                <a:cs typeface="Arial" pitchFamily="34" charset="0"/>
              </a:rPr>
              <a:t>, Zomenia Zomeni</a:t>
            </a:r>
            <a:r>
              <a:rPr lang="lt-LT" baseline="30000" dirty="0">
                <a:cs typeface="Arial" pitchFamily="34" charset="0"/>
              </a:rPr>
              <a:t>8,10</a:t>
            </a:r>
            <a:r>
              <a:rPr lang="lt-LT" dirty="0">
                <a:cs typeface="Arial" pitchFamily="34" charset="0"/>
              </a:rPr>
              <a:t>, Juan Pablo Lacassie Reyes</a:t>
            </a:r>
            <a:r>
              <a:rPr lang="lt-LT" baseline="30000" dirty="0">
                <a:cs typeface="Arial" pitchFamily="34" charset="0"/>
              </a:rPr>
              <a:t>9,10</a:t>
            </a:r>
            <a:r>
              <a:rPr lang="lt-LT" dirty="0">
                <a:cs typeface="Arial" pitchFamily="34" charset="0"/>
              </a:rPr>
              <a:t>, </a:t>
            </a:r>
          </a:p>
          <a:p>
            <a:pPr algn="ctr"/>
            <a:r>
              <a:rPr lang="lt-LT" dirty="0">
                <a:cs typeface="Arial" pitchFamily="34" charset="0"/>
              </a:rPr>
              <a:t>Felipe Astudillo</a:t>
            </a:r>
            <a:r>
              <a:rPr lang="lt-LT" baseline="30000" dirty="0">
                <a:cs typeface="Arial" pitchFamily="34" charset="0"/>
              </a:rPr>
              <a:t>9,10</a:t>
            </a:r>
            <a:r>
              <a:rPr lang="lt-LT" dirty="0">
                <a:cs typeface="Arial" pitchFamily="34" charset="0"/>
              </a:rPr>
              <a:t> and Pablo Sebastian Oliva Vicentelo</a:t>
            </a:r>
            <a:r>
              <a:rPr lang="lt-LT" baseline="30000" dirty="0">
                <a:cs typeface="Arial" pitchFamily="34" charset="0"/>
              </a:rPr>
              <a:t>9,10</a:t>
            </a:r>
          </a:p>
          <a:p>
            <a:pPr algn="ctr"/>
            <a:endParaRPr lang="en-GB" baseline="30000" dirty="0">
              <a:cs typeface="Arial" pitchFamily="34" charset="0"/>
            </a:endParaRPr>
          </a:p>
          <a:p>
            <a:pPr algn="ctr"/>
            <a:endParaRPr lang="en-GB" baseline="30000" dirty="0">
              <a:cs typeface="Arial" pitchFamily="34" charset="0"/>
            </a:endParaRPr>
          </a:p>
          <a:p>
            <a:r>
              <a:rPr lang="en-GB" sz="800" baseline="30000" dirty="0">
                <a:cs typeface="Arial" pitchFamily="34" charset="0"/>
              </a:rPr>
              <a:t>1   </a:t>
            </a:r>
            <a:r>
              <a:rPr lang="en-GB" sz="800" dirty="0" err="1">
                <a:cs typeface="Arial" pitchFamily="34" charset="0"/>
              </a:rPr>
              <a:t>Laboratório</a:t>
            </a:r>
            <a:r>
              <a:rPr lang="en-GB" sz="800" dirty="0">
                <a:cs typeface="Arial" pitchFamily="34" charset="0"/>
              </a:rPr>
              <a:t> </a:t>
            </a:r>
            <a:r>
              <a:rPr lang="en-GB" sz="800" dirty="0" err="1">
                <a:cs typeface="Arial" pitchFamily="34" charset="0"/>
              </a:rPr>
              <a:t>Nacional</a:t>
            </a:r>
            <a:r>
              <a:rPr lang="en-GB" sz="800" dirty="0">
                <a:cs typeface="Arial" pitchFamily="34" charset="0"/>
              </a:rPr>
              <a:t> de </a:t>
            </a:r>
            <a:r>
              <a:rPr lang="en-GB" sz="800" dirty="0" err="1">
                <a:cs typeface="Arial" pitchFamily="34" charset="0"/>
              </a:rPr>
              <a:t>Energia</a:t>
            </a:r>
            <a:r>
              <a:rPr lang="en-GB" sz="800" dirty="0">
                <a:cs typeface="Arial" pitchFamily="34" charset="0"/>
              </a:rPr>
              <a:t> e </a:t>
            </a:r>
            <a:r>
              <a:rPr lang="en-GB" sz="800" dirty="0" err="1">
                <a:cs typeface="Arial" pitchFamily="34" charset="0"/>
              </a:rPr>
              <a:t>Geologia</a:t>
            </a:r>
            <a:r>
              <a:rPr lang="en-GB" sz="800" dirty="0">
                <a:cs typeface="Arial" pitchFamily="34" charset="0"/>
              </a:rPr>
              <a:t>, </a:t>
            </a:r>
            <a:r>
              <a:rPr lang="en-GB" sz="800" dirty="0" err="1">
                <a:cs typeface="Arial" pitchFamily="34" charset="0"/>
              </a:rPr>
              <a:t>Amadora</a:t>
            </a:r>
            <a:r>
              <a:rPr lang="en-GB" sz="800" dirty="0">
                <a:cs typeface="Arial" pitchFamily="34" charset="0"/>
              </a:rPr>
              <a:t>, Portugal</a:t>
            </a:r>
          </a:p>
          <a:p>
            <a:r>
              <a:rPr lang="en-GB" sz="800" baseline="30000" dirty="0">
                <a:cs typeface="Arial" pitchFamily="34" charset="0"/>
              </a:rPr>
              <a:t>2</a:t>
            </a:r>
            <a:r>
              <a:rPr lang="en-GB" sz="800" dirty="0">
                <a:cs typeface="Arial" pitchFamily="34" charset="0"/>
              </a:rPr>
              <a:t>  Institute of Geology and Mineral Exploration, Athens, Hellenic Republic</a:t>
            </a:r>
          </a:p>
          <a:p>
            <a:r>
              <a:rPr lang="en-GB" sz="800" baseline="30000" dirty="0">
                <a:cs typeface="Arial" pitchFamily="34" charset="0"/>
              </a:rPr>
              <a:t>3   </a:t>
            </a:r>
            <a:r>
              <a:rPr lang="en-GB" sz="800" dirty="0" err="1">
                <a:cs typeface="Arial" pitchFamily="34" charset="0"/>
              </a:rPr>
              <a:t>GeoElementary</a:t>
            </a:r>
            <a:r>
              <a:rPr lang="en-GB" sz="800" dirty="0">
                <a:cs typeface="Arial" pitchFamily="34" charset="0"/>
              </a:rPr>
              <a:t>, Derby, United Kingdom</a:t>
            </a:r>
          </a:p>
          <a:p>
            <a:r>
              <a:rPr lang="en-GB" sz="800" baseline="30000" dirty="0">
                <a:cs typeface="Arial" pitchFamily="34" charset="0"/>
              </a:rPr>
              <a:t>4   </a:t>
            </a:r>
            <a:r>
              <a:rPr lang="en-GB" sz="800" dirty="0">
                <a:cs typeface="Arial" pitchFamily="34" charset="0"/>
              </a:rPr>
              <a:t>Geological Survey of Finland, Espoo, Finland</a:t>
            </a:r>
          </a:p>
          <a:p>
            <a:r>
              <a:rPr lang="en-GB" sz="800" baseline="30000" dirty="0">
                <a:cs typeface="Arial" pitchFamily="34" charset="0"/>
              </a:rPr>
              <a:t>5   </a:t>
            </a:r>
            <a:r>
              <a:rPr lang="en-GB" sz="800" dirty="0">
                <a:cs typeface="Arial" pitchFamily="34" charset="0"/>
              </a:rPr>
              <a:t>V.V. </a:t>
            </a:r>
            <a:r>
              <a:rPr lang="en-GB" sz="800" dirty="0" err="1">
                <a:cs typeface="Arial" pitchFamily="34" charset="0"/>
              </a:rPr>
              <a:t>Dokuchaev</a:t>
            </a:r>
            <a:r>
              <a:rPr lang="en-GB" sz="800" dirty="0">
                <a:cs typeface="Arial" pitchFamily="34" charset="0"/>
              </a:rPr>
              <a:t> Soil Science Institute, People’s Friendship University of Russia, Moscow, Russian Federation</a:t>
            </a:r>
          </a:p>
          <a:p>
            <a:r>
              <a:rPr lang="en-GB" sz="800" baseline="30000" dirty="0">
                <a:cs typeface="Arial" pitchFamily="34" charset="0"/>
              </a:rPr>
              <a:t>6</a:t>
            </a:r>
            <a:r>
              <a:rPr lang="en-GB" sz="800" dirty="0">
                <a:cs typeface="Arial" pitchFamily="34" charset="0"/>
              </a:rPr>
              <a:t>  Austrian Institute of Technology GmbH, Centre for Energy, Vienna, Austria</a:t>
            </a:r>
          </a:p>
          <a:p>
            <a:r>
              <a:rPr lang="en-GB" sz="800" baseline="30000" dirty="0">
                <a:cs typeface="Arial" pitchFamily="34" charset="0"/>
              </a:rPr>
              <a:t>7   </a:t>
            </a:r>
            <a:r>
              <a:rPr lang="en-GB" sz="800" dirty="0">
                <a:cs typeface="Arial" pitchFamily="34" charset="0"/>
              </a:rPr>
              <a:t>Geological Survey of Lithuania, Vilnius, Lithuania</a:t>
            </a:r>
          </a:p>
          <a:p>
            <a:r>
              <a:rPr lang="en-GB" sz="800" baseline="30000" dirty="0">
                <a:cs typeface="Arial" pitchFamily="34" charset="0"/>
              </a:rPr>
              <a:t>8   </a:t>
            </a:r>
            <a:r>
              <a:rPr lang="en-GB" sz="800" dirty="0">
                <a:cs typeface="Arial" pitchFamily="34" charset="0"/>
              </a:rPr>
              <a:t>Geological Survey Department, </a:t>
            </a:r>
            <a:r>
              <a:rPr lang="en-GB" sz="800" dirty="0" err="1">
                <a:cs typeface="Arial" pitchFamily="34" charset="0"/>
              </a:rPr>
              <a:t>Lefkosia</a:t>
            </a:r>
            <a:r>
              <a:rPr lang="en-GB" sz="800" dirty="0">
                <a:cs typeface="Arial" pitchFamily="34" charset="0"/>
              </a:rPr>
              <a:t>, Cyprus</a:t>
            </a:r>
          </a:p>
          <a:p>
            <a:r>
              <a:rPr lang="en-GB" sz="800" baseline="30000" dirty="0">
                <a:cs typeface="Arial" pitchFamily="34" charset="0"/>
              </a:rPr>
              <a:t>9</a:t>
            </a:r>
            <a:r>
              <a:rPr lang="en-GB" sz="800" dirty="0">
                <a:cs typeface="Arial" pitchFamily="34" charset="0"/>
              </a:rPr>
              <a:t>  </a:t>
            </a:r>
            <a:r>
              <a:rPr lang="en-GB" sz="800" dirty="0" err="1">
                <a:cs typeface="Arial" pitchFamily="34" charset="0"/>
              </a:rPr>
              <a:t>Servicio</a:t>
            </a:r>
            <a:r>
              <a:rPr lang="en-GB" sz="800" dirty="0">
                <a:cs typeface="Arial" pitchFamily="34" charset="0"/>
              </a:rPr>
              <a:t> </a:t>
            </a:r>
            <a:r>
              <a:rPr lang="en-GB" sz="800" dirty="0" err="1">
                <a:cs typeface="Arial" pitchFamily="34" charset="0"/>
              </a:rPr>
              <a:t>Nacional</a:t>
            </a:r>
            <a:r>
              <a:rPr lang="en-GB" sz="800" dirty="0">
                <a:cs typeface="Arial" pitchFamily="34" charset="0"/>
              </a:rPr>
              <a:t> de </a:t>
            </a:r>
            <a:r>
              <a:rPr lang="en-GB" sz="800" dirty="0" err="1">
                <a:cs typeface="Arial" pitchFamily="34" charset="0"/>
              </a:rPr>
              <a:t>Geología</a:t>
            </a:r>
            <a:r>
              <a:rPr lang="en-GB" sz="800" dirty="0">
                <a:cs typeface="Arial" pitchFamily="34" charset="0"/>
              </a:rPr>
              <a:t> y </a:t>
            </a:r>
            <a:r>
              <a:rPr lang="en-GB" sz="800" dirty="0" err="1">
                <a:cs typeface="Arial" pitchFamily="34" charset="0"/>
              </a:rPr>
              <a:t>Minería</a:t>
            </a:r>
            <a:r>
              <a:rPr lang="en-GB" sz="800" dirty="0">
                <a:cs typeface="Arial" pitchFamily="34" charset="0"/>
              </a:rPr>
              <a:t>, Valdivia, Chile</a:t>
            </a:r>
          </a:p>
          <a:p>
            <a:r>
              <a:rPr lang="en-GB" sz="800" baseline="30000" dirty="0">
                <a:cs typeface="Arial" pitchFamily="34" charset="0"/>
              </a:rPr>
              <a:t>10 </a:t>
            </a:r>
            <a:r>
              <a:rPr lang="en-GB" sz="800" dirty="0">
                <a:cs typeface="Arial" pitchFamily="34" charset="0"/>
              </a:rPr>
              <a:t>IUGS Commission on Global Geochemical Baselines</a:t>
            </a:r>
          </a:p>
          <a:p>
            <a:endParaRPr lang="en-GB" dirty="0">
              <a:cs typeface="Arial" pitchFamily="34" charset="0"/>
            </a:endParaRPr>
          </a:p>
        </p:txBody>
      </p:sp>
      <p:pic>
        <p:nvPicPr>
          <p:cNvPr id="6" name="Picture 5" descr="IUGS_Commission_GGB_logo_2016.gif"/>
          <p:cNvPicPr>
            <a:picLocks noChangeAspect="1"/>
          </p:cNvPicPr>
          <p:nvPr/>
        </p:nvPicPr>
        <p:blipFill>
          <a:blip r:embed="rId2" cstate="print"/>
          <a:stretch>
            <a:fillRect/>
          </a:stretch>
        </p:blipFill>
        <p:spPr>
          <a:xfrm>
            <a:off x="7452320" y="49308"/>
            <a:ext cx="1636364" cy="1080000"/>
          </a:xfrm>
          <a:prstGeom prst="rect">
            <a:avLst/>
          </a:prstGeom>
        </p:spPr>
      </p:pic>
      <p:pic>
        <p:nvPicPr>
          <p:cNvPr id="7" name="Picture 6" descr="60 IUGS-logo-high resolution.png"/>
          <p:cNvPicPr>
            <a:picLocks noChangeAspect="1"/>
          </p:cNvPicPr>
          <p:nvPr/>
        </p:nvPicPr>
        <p:blipFill>
          <a:blip r:embed="rId3" cstate="print"/>
          <a:stretch>
            <a:fillRect/>
          </a:stretch>
        </p:blipFill>
        <p:spPr>
          <a:xfrm>
            <a:off x="64196" y="49308"/>
            <a:ext cx="1771500" cy="10800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919851550"/>
              </p:ext>
            </p:extLst>
          </p:nvPr>
        </p:nvGraphicFramePr>
        <p:xfrm>
          <a:off x="179512" y="1273324"/>
          <a:ext cx="8640960" cy="2194560"/>
        </p:xfrm>
        <a:graphic>
          <a:graphicData uri="http://schemas.openxmlformats.org/drawingml/2006/table">
            <a:tbl>
              <a:tblPr/>
              <a:tblGrid>
                <a:gridCol w="8640960">
                  <a:extLst>
                    <a:ext uri="{9D8B030D-6E8A-4147-A177-3AD203B41FA5}">
                      <a16:colId xmlns:a16="http://schemas.microsoft.com/office/drawing/2014/main" val="20000"/>
                    </a:ext>
                  </a:extLst>
                </a:gridCol>
              </a:tblGrid>
              <a:tr h="935990">
                <a:tc>
                  <a:txBody>
                    <a:bodyPr/>
                    <a:lstStyle/>
                    <a:p>
                      <a:pPr>
                        <a:spcAft>
                          <a:spcPts val="0"/>
                        </a:spcAft>
                      </a:pPr>
                      <a:r>
                        <a:rPr lang="en-GB" sz="2400" b="1" u="sng" dirty="0">
                          <a:latin typeface="+mn-lt"/>
                          <a:ea typeface="Calibri"/>
                          <a:cs typeface="Arial" pitchFamily="34" charset="0"/>
                        </a:rPr>
                        <a:t>Important Note 1</a:t>
                      </a:r>
                      <a:r>
                        <a:rPr lang="en-GB" sz="2400" b="1" dirty="0">
                          <a:latin typeface="+mn-lt"/>
                          <a:ea typeface="Calibri"/>
                          <a:cs typeface="Arial" pitchFamily="34" charset="0"/>
                        </a:rPr>
                        <a:t>:</a:t>
                      </a:r>
                      <a:r>
                        <a:rPr lang="en-GB" sz="2400" dirty="0">
                          <a:latin typeface="+mn-lt"/>
                          <a:ea typeface="Calibri"/>
                          <a:cs typeface="Arial" pitchFamily="34" charset="0"/>
                        </a:rPr>
                        <a:t> After collecting the </a:t>
                      </a:r>
                      <a:r>
                        <a:rPr lang="en-GB" sz="2400" i="1" dirty="0">
                          <a:latin typeface="+mn-lt"/>
                          <a:ea typeface="Calibri"/>
                          <a:cs typeface="Arial" pitchFamily="34" charset="0"/>
                        </a:rPr>
                        <a:t>Top</a:t>
                      </a:r>
                      <a:r>
                        <a:rPr lang="en-GB" sz="2400" dirty="0">
                          <a:latin typeface="+mn-lt"/>
                          <a:ea typeface="Calibri"/>
                          <a:cs typeface="Arial" pitchFamily="34" charset="0"/>
                        </a:rPr>
                        <a:t> and </a:t>
                      </a:r>
                      <a:r>
                        <a:rPr lang="en-GB" sz="2400" i="1" dirty="0">
                          <a:latin typeface="+mn-lt"/>
                          <a:ea typeface="Calibri"/>
                          <a:cs typeface="Arial" pitchFamily="34" charset="0"/>
                        </a:rPr>
                        <a:t>Bottom</a:t>
                      </a:r>
                      <a:r>
                        <a:rPr lang="en-GB" sz="2400" dirty="0">
                          <a:latin typeface="+mn-lt"/>
                          <a:ea typeface="Calibri"/>
                          <a:cs typeface="Arial" pitchFamily="34" charset="0"/>
                        </a:rPr>
                        <a:t> residual soil samples, using the procedure described above, the dug-up soil is returned to the pit, the two samples are placed on the surface together with the sample number and GPS, and the last site digital photograph is taken to show that the pit was filled-in, and the landscape returned to its original state (Fig. 3.2.7g).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BDB"/>
                    </a:solidFill>
                  </a:tcPr>
                </a:tc>
                <a:extLst>
                  <a:ext uri="{0D108BD9-81ED-4DB2-BD59-A6C34878D82A}">
                    <a16:rowId xmlns:a16="http://schemas.microsoft.com/office/drawing/2014/main" val="10000"/>
                  </a:ext>
                </a:extLst>
              </a:tr>
            </a:tbl>
          </a:graphicData>
        </a:graphic>
      </p:graphicFrame>
      <p:sp>
        <p:nvSpPr>
          <p:cNvPr id="3" name="TextBox 2">
            <a:extLst>
              <a:ext uri="{FF2B5EF4-FFF2-40B4-BE49-F238E27FC236}">
                <a16:creationId xmlns:a16="http://schemas.microsoft.com/office/drawing/2014/main" id="{5237B6E8-65B9-5F20-AC92-C9AE8E81CC6C}"/>
              </a:ext>
            </a:extLst>
          </p:cNvPr>
          <p:cNvSpPr txBox="1"/>
          <p:nvPr/>
        </p:nvSpPr>
        <p:spPr>
          <a:xfrm>
            <a:off x="251520" y="5345668"/>
            <a:ext cx="2016224" cy="369332"/>
          </a:xfrm>
          <a:prstGeom prst="rect">
            <a:avLst/>
          </a:prstGeom>
          <a:noFill/>
        </p:spPr>
        <p:txBody>
          <a:bodyPr wrap="square">
            <a:spAutoFit/>
          </a:bodyPr>
          <a:lstStyle/>
          <a:p>
            <a:r>
              <a:rPr lang="en-GB" sz="1800" dirty="0">
                <a:cs typeface="Arial" pitchFamily="34" charset="0"/>
              </a:rPr>
              <a:t>(page 109)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709150455"/>
              </p:ext>
            </p:extLst>
          </p:nvPr>
        </p:nvGraphicFramePr>
        <p:xfrm>
          <a:off x="0" y="193204"/>
          <a:ext cx="9144000" cy="5309616"/>
        </p:xfrm>
        <a:graphic>
          <a:graphicData uri="http://schemas.openxmlformats.org/drawingml/2006/table">
            <a:tbl>
              <a:tblPr/>
              <a:tblGrid>
                <a:gridCol w="9144000">
                  <a:extLst>
                    <a:ext uri="{9D8B030D-6E8A-4147-A177-3AD203B41FA5}">
                      <a16:colId xmlns:a16="http://schemas.microsoft.com/office/drawing/2014/main" val="20000"/>
                    </a:ext>
                  </a:extLst>
                </a:gridCol>
              </a:tblGrid>
              <a:tr h="2844165">
                <a:tc>
                  <a:txBody>
                    <a:bodyPr/>
                    <a:lstStyle/>
                    <a:p>
                      <a:pPr marL="17780">
                        <a:lnSpc>
                          <a:spcPct val="107000"/>
                        </a:lnSpc>
                        <a:spcAft>
                          <a:spcPts val="0"/>
                        </a:spcAft>
                        <a:tabLst>
                          <a:tab pos="17780" algn="l"/>
                          <a:tab pos="467995" algn="l"/>
                          <a:tab pos="899160" algn="l"/>
                          <a:tab pos="1348740" algn="l"/>
                          <a:tab pos="1798320" algn="l"/>
                          <a:tab pos="2247900" algn="l"/>
                          <a:tab pos="2697480" algn="l"/>
                          <a:tab pos="3147060" algn="l"/>
                          <a:tab pos="3596640" algn="l"/>
                          <a:tab pos="4046220" algn="l"/>
                          <a:tab pos="4495800" algn="l"/>
                          <a:tab pos="4945380" algn="l"/>
                          <a:tab pos="5394960" algn="l"/>
                        </a:tabLst>
                      </a:pPr>
                      <a:r>
                        <a:rPr lang="en-GB" sz="2000" b="1" u="sng" dirty="0">
                          <a:latin typeface="+mn-lt"/>
                          <a:ea typeface="Calibri"/>
                          <a:cs typeface="Arial" pitchFamily="34" charset="0"/>
                        </a:rPr>
                        <a:t>Important Note 2</a:t>
                      </a:r>
                      <a:r>
                        <a:rPr lang="en-GB" sz="2000" b="1" dirty="0">
                          <a:latin typeface="+mn-lt"/>
                          <a:ea typeface="Calibri"/>
                          <a:cs typeface="Arial" pitchFamily="34" charset="0"/>
                        </a:rPr>
                        <a:t>:</a:t>
                      </a:r>
                      <a:r>
                        <a:rPr lang="en-GB" sz="2000" dirty="0">
                          <a:latin typeface="+mn-lt"/>
                          <a:ea typeface="Calibri"/>
                          <a:cs typeface="Arial" pitchFamily="34" charset="0"/>
                        </a:rPr>
                        <a:t> The soil C horizon is especially important, and must be reached at all sampling sites because it is the reference horizon, </a:t>
                      </a:r>
                      <a:r>
                        <a:rPr lang="en-GB" sz="2000" i="1" dirty="0">
                          <a:latin typeface="+mn-lt"/>
                          <a:ea typeface="Calibri"/>
                          <a:cs typeface="Arial" pitchFamily="34" charset="0"/>
                        </a:rPr>
                        <a:t>i.e</a:t>
                      </a:r>
                      <a:r>
                        <a:rPr lang="en-GB" sz="2000" dirty="0">
                          <a:latin typeface="+mn-lt"/>
                          <a:ea typeface="Calibri"/>
                          <a:cs typeface="Arial" pitchFamily="34" charset="0"/>
                        </a:rPr>
                        <a:t>., the C horizon is composed of unconsolidated parent material, which may be either relatively </a:t>
                      </a:r>
                      <a:r>
                        <a:rPr lang="en-GB" sz="2000" dirty="0" err="1">
                          <a:latin typeface="+mn-lt"/>
                          <a:ea typeface="Calibri"/>
                          <a:cs typeface="Arial" pitchFamily="34" charset="0"/>
                        </a:rPr>
                        <a:t>unweathered</a:t>
                      </a:r>
                      <a:r>
                        <a:rPr lang="en-GB" sz="2000" dirty="0">
                          <a:latin typeface="+mn-lt"/>
                          <a:ea typeface="Calibri"/>
                          <a:cs typeface="Arial" pitchFamily="34" charset="0"/>
                        </a:rPr>
                        <a:t> or deeply weathered. Samples collected at sites where the C horizon is </a:t>
                      </a:r>
                      <a:r>
                        <a:rPr lang="en-GB" sz="2000" dirty="0" err="1">
                          <a:latin typeface="+mn-lt"/>
                          <a:ea typeface="Calibri"/>
                          <a:cs typeface="Arial" pitchFamily="34" charset="0"/>
                        </a:rPr>
                        <a:t>unweathered</a:t>
                      </a:r>
                      <a:r>
                        <a:rPr lang="en-GB" sz="2000" dirty="0">
                          <a:latin typeface="+mn-lt"/>
                          <a:ea typeface="Calibri"/>
                          <a:cs typeface="Arial" pitchFamily="34" charset="0"/>
                        </a:rPr>
                        <a:t> or only slightly weathered represent very closely the chemical composition of the parent material.</a:t>
                      </a:r>
                    </a:p>
                    <a:p>
                      <a:pPr indent="269875">
                        <a:spcAft>
                          <a:spcPts val="0"/>
                        </a:spcAft>
                      </a:pPr>
                      <a:r>
                        <a:rPr lang="en-GB" sz="2000" dirty="0">
                          <a:latin typeface="+mn-lt"/>
                          <a:ea typeface="Times New Roman"/>
                          <a:cs typeface="Arial" pitchFamily="34" charset="0"/>
                        </a:rPr>
                        <a:t>The upper 20-cm thick section of the C horizon is sampled, and the depth range is noted on the field observations sheet. </a:t>
                      </a:r>
                      <a:r>
                        <a:rPr lang="en-GB" sz="2000" i="1" dirty="0">
                          <a:latin typeface="+mn-lt"/>
                          <a:ea typeface="Times New Roman"/>
                          <a:cs typeface="Arial" pitchFamily="34" charset="0"/>
                        </a:rPr>
                        <a:t>In case the C horizon has a thickness of less than 20 cm, then the entire horizon is sampled, and the thickness range is recorded on the field observations shee</a:t>
                      </a:r>
                      <a:r>
                        <a:rPr lang="en-GB" sz="2000" dirty="0">
                          <a:latin typeface="+mn-lt"/>
                          <a:ea typeface="Times New Roman"/>
                          <a:cs typeface="Arial" pitchFamily="34" charset="0"/>
                        </a:rPr>
                        <a:t>t. </a:t>
                      </a:r>
                    </a:p>
                    <a:p>
                      <a:pPr indent="269875">
                        <a:spcAft>
                          <a:spcPts val="0"/>
                        </a:spcAft>
                      </a:pPr>
                      <a:r>
                        <a:rPr lang="en-GB" sz="2000" dirty="0">
                          <a:latin typeface="+mn-lt"/>
                          <a:ea typeface="Times New Roman"/>
                          <a:cs typeface="Arial" pitchFamily="34" charset="0"/>
                        </a:rPr>
                        <a:t>It is anticipated that the C horizon will be reached in most cases at a depth of less than 100 cm, or in the worst-case scenario is less than 200 cm. If it is deeper, then the pit should be dug until the C horizon is reached. </a:t>
                      </a:r>
                      <a:r>
                        <a:rPr lang="en-GB" sz="2000" i="1" dirty="0">
                          <a:latin typeface="+mn-lt"/>
                          <a:ea typeface="Times New Roman"/>
                          <a:cs typeface="Arial" pitchFamily="34" charset="0"/>
                        </a:rPr>
                        <a:t>In extreme cases, where the C horizon is deeper than 200 cm, the Bottom sample is collected from a depth range of 200 to 220 cm, and </a:t>
                      </a:r>
                      <a:r>
                        <a:rPr lang="en-GB" sz="2000" b="1" i="1" dirty="0">
                          <a:latin typeface="+mn-lt"/>
                          <a:ea typeface="Times New Roman"/>
                          <a:cs typeface="Arial" pitchFamily="34" charset="0"/>
                        </a:rPr>
                        <a:t>always from the same horizon</a:t>
                      </a:r>
                      <a:r>
                        <a:rPr lang="en-GB" sz="2000" i="1" dirty="0">
                          <a:latin typeface="+mn-lt"/>
                          <a:ea typeface="Times New Roman"/>
                          <a:cs typeface="Arial" pitchFamily="34" charset="0"/>
                        </a:rPr>
                        <a:t>, which means that this depth range, depending on local conditions, maybe slightly changed to either 180 to 200 cm or 190 to 210 cm or similar thickness variants below a depth of 180 cm (e.g., 185-205 cm)</a:t>
                      </a:r>
                      <a:r>
                        <a:rPr lang="en-GB" sz="2000" dirty="0">
                          <a:latin typeface="+mn-lt"/>
                          <a:ea typeface="Times New Roman"/>
                          <a:cs typeface="Arial" pitchFamily="34"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10000"/>
                  </a:ext>
                </a:extLst>
              </a:tr>
            </a:tbl>
          </a:graphicData>
        </a:graphic>
      </p:graphicFrame>
      <p:sp>
        <p:nvSpPr>
          <p:cNvPr id="3" name="TextBox 2">
            <a:extLst>
              <a:ext uri="{FF2B5EF4-FFF2-40B4-BE49-F238E27FC236}">
                <a16:creationId xmlns:a16="http://schemas.microsoft.com/office/drawing/2014/main" id="{05CBB012-537D-CC83-5173-940ACF321120}"/>
              </a:ext>
            </a:extLst>
          </p:cNvPr>
          <p:cNvSpPr txBox="1"/>
          <p:nvPr/>
        </p:nvSpPr>
        <p:spPr>
          <a:xfrm>
            <a:off x="7866003" y="5161756"/>
            <a:ext cx="1314509" cy="369332"/>
          </a:xfrm>
          <a:prstGeom prst="rect">
            <a:avLst/>
          </a:prstGeom>
          <a:noFill/>
        </p:spPr>
        <p:txBody>
          <a:bodyPr wrap="square">
            <a:spAutoFit/>
          </a:bodyPr>
          <a:lstStyle/>
          <a:p>
            <a:r>
              <a:rPr lang="en-GB" sz="1800" dirty="0">
                <a:cs typeface="Arial" pitchFamily="34" charset="0"/>
              </a:rPr>
              <a:t>(page 109)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469490857"/>
              </p:ext>
            </p:extLst>
          </p:nvPr>
        </p:nvGraphicFramePr>
        <p:xfrm>
          <a:off x="251520" y="1705372"/>
          <a:ext cx="8640960" cy="765366"/>
        </p:xfrm>
        <a:graphic>
          <a:graphicData uri="http://schemas.openxmlformats.org/drawingml/2006/table">
            <a:tbl>
              <a:tblPr/>
              <a:tblGrid>
                <a:gridCol w="8640960">
                  <a:extLst>
                    <a:ext uri="{9D8B030D-6E8A-4147-A177-3AD203B41FA5}">
                      <a16:colId xmlns:a16="http://schemas.microsoft.com/office/drawing/2014/main" val="20000"/>
                    </a:ext>
                  </a:extLst>
                </a:gridCol>
              </a:tblGrid>
              <a:tr h="396240">
                <a:tc>
                  <a:txBody>
                    <a:bodyPr/>
                    <a:lstStyle/>
                    <a:p>
                      <a:pPr>
                        <a:lnSpc>
                          <a:spcPct val="107000"/>
                        </a:lnSpc>
                        <a:spcAft>
                          <a:spcPts val="0"/>
                        </a:spcAft>
                      </a:pPr>
                      <a:r>
                        <a:rPr lang="en-GB" sz="2400" b="1" u="sng" dirty="0">
                          <a:latin typeface="+mn-lt"/>
                          <a:ea typeface="Calibri"/>
                          <a:cs typeface="Arial"/>
                        </a:rPr>
                        <a:t>Important Note 3</a:t>
                      </a:r>
                      <a:r>
                        <a:rPr lang="en-GB" sz="2400" b="1" dirty="0">
                          <a:latin typeface="+mn-lt"/>
                          <a:ea typeface="Calibri"/>
                          <a:cs typeface="Arial"/>
                        </a:rPr>
                        <a:t>:</a:t>
                      </a:r>
                      <a:r>
                        <a:rPr lang="en-GB" sz="2400" dirty="0">
                          <a:latin typeface="+mn-lt"/>
                          <a:ea typeface="Calibri"/>
                          <a:cs typeface="Arial"/>
                        </a:rPr>
                        <a:t> The </a:t>
                      </a:r>
                      <a:r>
                        <a:rPr lang="en-GB" sz="2400" i="1" dirty="0">
                          <a:latin typeface="+mn-lt"/>
                          <a:ea typeface="Calibri"/>
                          <a:cs typeface="Arial"/>
                        </a:rPr>
                        <a:t>Top</a:t>
                      </a:r>
                      <a:r>
                        <a:rPr lang="en-GB" sz="2400" dirty="0">
                          <a:latin typeface="+mn-lt"/>
                          <a:ea typeface="Calibri"/>
                          <a:cs typeface="Arial"/>
                        </a:rPr>
                        <a:t> and </a:t>
                      </a:r>
                      <a:r>
                        <a:rPr lang="en-GB" sz="2400" i="1" dirty="0">
                          <a:latin typeface="+mn-lt"/>
                          <a:ea typeface="Calibri"/>
                          <a:cs typeface="Arial"/>
                        </a:rPr>
                        <a:t>Bottom</a:t>
                      </a:r>
                      <a:r>
                        <a:rPr lang="en-GB" sz="2400" dirty="0">
                          <a:latin typeface="+mn-lt"/>
                          <a:ea typeface="Calibri"/>
                          <a:cs typeface="Arial"/>
                        </a:rPr>
                        <a:t> residual soil samples are always collected from a SINGLE</a:t>
                      </a:r>
                      <a:r>
                        <a:rPr kumimoji="0" lang="en-GB" sz="2400" b="0" i="0" u="none" strike="noStrike" cap="none" normalizeH="0" baseline="30000" dirty="0">
                          <a:ln>
                            <a:noFill/>
                          </a:ln>
                          <a:solidFill>
                            <a:schemeClr val="tx1"/>
                          </a:solidFill>
                          <a:effectLst/>
                          <a:latin typeface="+mn-lt"/>
                          <a:ea typeface="Calibri" pitchFamily="34" charset="0"/>
                          <a:cs typeface="Arial" pitchFamily="34" charset="0"/>
                          <a:hlinkClick r:id="" action="ppaction://noaction"/>
                        </a:rPr>
                        <a:t>[</a:t>
                      </a:r>
                      <a:r>
                        <a:rPr kumimoji="0" lang="en-GB" sz="2400" b="0" i="0" u="none" strike="noStrike" cap="none" normalizeH="0" baseline="30000" dirty="0" bmk="">
                          <a:ln>
                            <a:noFill/>
                          </a:ln>
                          <a:solidFill>
                            <a:schemeClr val="tx1"/>
                          </a:solidFill>
                          <a:effectLst/>
                          <a:latin typeface="+mn-lt"/>
                          <a:ea typeface="Calibri" pitchFamily="34" charset="0"/>
                          <a:cs typeface="Arial" pitchFamily="34" charset="0"/>
                          <a:hlinkClick r:id="" action="ppaction://noaction"/>
                        </a:rPr>
                        <a:t>1]</a:t>
                      </a:r>
                      <a:r>
                        <a:rPr kumimoji="0" lang="en-GB" sz="2400" b="0" i="0" u="none" strike="noStrike" cap="none" normalizeH="0" baseline="0" dirty="0">
                          <a:ln>
                            <a:noFill/>
                          </a:ln>
                          <a:solidFill>
                            <a:schemeClr val="tx1"/>
                          </a:solidFill>
                          <a:effectLst/>
                          <a:latin typeface="+mn-lt"/>
                          <a:ea typeface="Calibri" pitchFamily="34" charset="0"/>
                          <a:cs typeface="Arial" pitchFamily="34" charset="0"/>
                        </a:rPr>
                        <a:t> </a:t>
                      </a:r>
                      <a:r>
                        <a:rPr lang="en-GB" sz="2400" dirty="0">
                          <a:latin typeface="+mn-lt"/>
                          <a:ea typeface="Calibri"/>
                          <a:cs typeface="Arial"/>
                        </a:rPr>
                        <a:t>site, and a SINGLE soil profile.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extLst>
                  <a:ext uri="{0D108BD9-81ED-4DB2-BD59-A6C34878D82A}">
                    <a16:rowId xmlns:a16="http://schemas.microsoft.com/office/drawing/2014/main" val="10000"/>
                  </a:ext>
                </a:extLst>
              </a:tr>
            </a:tbl>
          </a:graphicData>
        </a:graphic>
      </p:graphicFrame>
      <p:sp>
        <p:nvSpPr>
          <p:cNvPr id="55299" name="Rectangle 3"/>
          <p:cNvSpPr>
            <a:spLocks noChangeArrowheads="1"/>
          </p:cNvSpPr>
          <p:nvPr/>
        </p:nvSpPr>
        <p:spPr bwMode="auto">
          <a:xfrm>
            <a:off x="431032" y="3577580"/>
            <a:ext cx="8712968"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b="0" i="0" u="none" strike="noStrike" cap="none" normalizeH="0" baseline="30000" dirty="0">
                <a:ln>
                  <a:noFill/>
                </a:ln>
                <a:solidFill>
                  <a:schemeClr val="tx1"/>
                </a:solidFill>
                <a:effectLst/>
                <a:ea typeface="Calibri" pitchFamily="34" charset="0"/>
                <a:cs typeface="Arial" pitchFamily="34" charset="0"/>
                <a:hlinkClick r:id="" action="ppaction://noaction"/>
              </a:rPr>
              <a:t>[</a:t>
            </a:r>
            <a:r>
              <a:rPr kumimoji="0" lang="en-GB" b="0" i="0" u="none" strike="noStrike" cap="none" normalizeH="0" baseline="30000" dirty="0" bmk="">
                <a:ln>
                  <a:noFill/>
                </a:ln>
                <a:solidFill>
                  <a:schemeClr val="tx1"/>
                </a:solidFill>
                <a:effectLst/>
                <a:ea typeface="Calibri" pitchFamily="34" charset="0"/>
                <a:cs typeface="Arial" pitchFamily="34" charset="0"/>
                <a:hlinkClick r:id="" action="ppaction://noaction"/>
              </a:rPr>
              <a:t>1]</a:t>
            </a:r>
            <a:r>
              <a:rPr kumimoji="0" lang="en-GB" b="0" i="0" u="none" strike="noStrike" cap="none" normalizeH="0" baseline="0" dirty="0">
                <a:ln>
                  <a:noFill/>
                </a:ln>
                <a:solidFill>
                  <a:schemeClr val="tx1"/>
                </a:solidFill>
                <a:effectLst/>
                <a:ea typeface="Calibri" pitchFamily="34" charset="0"/>
                <a:cs typeface="Arial" pitchFamily="34" charset="0"/>
              </a:rPr>
              <a:t> </a:t>
            </a:r>
            <a:r>
              <a:rPr kumimoji="0" lang="en-GB" b="0" i="0" u="sng" strike="noStrike" cap="none" normalizeH="0" baseline="0" dirty="0">
                <a:ln>
                  <a:noFill/>
                </a:ln>
                <a:solidFill>
                  <a:schemeClr val="tx1"/>
                </a:solidFill>
                <a:effectLst/>
                <a:ea typeface="Calibri" pitchFamily="34" charset="0"/>
                <a:cs typeface="Times New Roman" pitchFamily="18" charset="0"/>
              </a:rPr>
              <a:t>Note</a:t>
            </a:r>
            <a:r>
              <a:rPr kumimoji="0" lang="en-GB" b="0" i="0" u="none" strike="noStrike" cap="none" normalizeH="0" baseline="0" dirty="0">
                <a:ln>
                  <a:noFill/>
                </a:ln>
                <a:solidFill>
                  <a:schemeClr val="tx1"/>
                </a:solidFill>
                <a:effectLst/>
                <a:ea typeface="Calibri" pitchFamily="34" charset="0"/>
                <a:cs typeface="Times New Roman" pitchFamily="18" charset="0"/>
              </a:rPr>
              <a:t>:</a:t>
            </a:r>
            <a:r>
              <a:rPr kumimoji="0" lang="en-GB" b="0" i="0" u="none" strike="noStrike" cap="none" normalizeH="0" baseline="0" dirty="0">
                <a:ln>
                  <a:noFill/>
                </a:ln>
                <a:solidFill>
                  <a:schemeClr val="tx1"/>
                </a:solidFill>
                <a:effectLst/>
                <a:ea typeface="Calibri" pitchFamily="34" charset="0"/>
                <a:cs typeface="Arial" pitchFamily="34" charset="0"/>
              </a:rPr>
              <a:t> </a:t>
            </a:r>
            <a:r>
              <a:rPr kumimoji="0" lang="en-GB" b="0" i="0" u="none" strike="noStrike" cap="none" normalizeH="0" baseline="0" dirty="0">
                <a:ln>
                  <a:noFill/>
                </a:ln>
                <a:solidFill>
                  <a:schemeClr val="tx1"/>
                </a:solidFill>
                <a:effectLst/>
                <a:ea typeface="Calibri" pitchFamily="34" charset="0"/>
                <a:cs typeface="Times New Roman" pitchFamily="18" charset="0"/>
              </a:rPr>
              <a:t>It is not necessary to take composite soil samples when a pit has been dug, as enough sample can be collected from the target horizon, provided the horizon is not too thin. In cases where the horizons are thin the pit is extended sideways in order to collect the required sample weight from the same </a:t>
            </a:r>
            <a:r>
              <a:rPr kumimoji="0" lang="en-GB" b="0" i="1" u="none" strike="noStrike" cap="none" normalizeH="0" baseline="0" dirty="0">
                <a:ln>
                  <a:noFill/>
                </a:ln>
                <a:solidFill>
                  <a:schemeClr val="tx1"/>
                </a:solidFill>
                <a:effectLst/>
                <a:ea typeface="Calibri" pitchFamily="34" charset="0"/>
                <a:cs typeface="Times New Roman" pitchFamily="18" charset="0"/>
              </a:rPr>
              <a:t>Top</a:t>
            </a:r>
            <a:r>
              <a:rPr kumimoji="0" lang="en-GB" b="0" i="0" u="none" strike="noStrike" cap="none" normalizeH="0" baseline="0" dirty="0">
                <a:ln>
                  <a:noFill/>
                </a:ln>
                <a:solidFill>
                  <a:schemeClr val="tx1"/>
                </a:solidFill>
                <a:effectLst/>
                <a:ea typeface="Calibri" pitchFamily="34" charset="0"/>
                <a:cs typeface="Times New Roman" pitchFamily="18" charset="0"/>
              </a:rPr>
              <a:t> and </a:t>
            </a:r>
            <a:r>
              <a:rPr kumimoji="0" lang="en-GB" b="0" i="1" u="none" strike="noStrike" cap="none" normalizeH="0" baseline="0" dirty="0">
                <a:ln>
                  <a:noFill/>
                </a:ln>
                <a:solidFill>
                  <a:schemeClr val="tx1"/>
                </a:solidFill>
                <a:effectLst/>
                <a:ea typeface="Calibri" pitchFamily="34" charset="0"/>
                <a:cs typeface="Times New Roman" pitchFamily="18" charset="0"/>
              </a:rPr>
              <a:t>Bottom</a:t>
            </a:r>
            <a:r>
              <a:rPr kumimoji="0" lang="en-GB" b="0" i="0" u="none" strike="noStrike" cap="none" normalizeH="0" baseline="0" dirty="0">
                <a:ln>
                  <a:noFill/>
                </a:ln>
                <a:solidFill>
                  <a:schemeClr val="tx1"/>
                </a:solidFill>
                <a:effectLst/>
                <a:ea typeface="Calibri" pitchFamily="34" charset="0"/>
                <a:cs typeface="Times New Roman" pitchFamily="18" charset="0"/>
              </a:rPr>
              <a:t> horizons.</a:t>
            </a:r>
            <a:endParaRPr kumimoji="0" lang="en-GB" b="0" i="0" u="none" strike="noStrike" cap="none" normalizeH="0" baseline="0" dirty="0">
              <a:ln>
                <a:noFill/>
              </a:ln>
              <a:solidFill>
                <a:schemeClr val="tx1"/>
              </a:solidFill>
              <a:effectLst/>
              <a:cs typeface="Arial" pitchFamily="34" charset="0"/>
            </a:endParaRPr>
          </a:p>
        </p:txBody>
      </p:sp>
      <p:sp>
        <p:nvSpPr>
          <p:cNvPr id="3" name="TextBox 2">
            <a:extLst>
              <a:ext uri="{FF2B5EF4-FFF2-40B4-BE49-F238E27FC236}">
                <a16:creationId xmlns:a16="http://schemas.microsoft.com/office/drawing/2014/main" id="{495A62B1-BC25-6B30-D907-A54E995B667C}"/>
              </a:ext>
            </a:extLst>
          </p:cNvPr>
          <p:cNvSpPr txBox="1"/>
          <p:nvPr/>
        </p:nvSpPr>
        <p:spPr>
          <a:xfrm>
            <a:off x="251520" y="5345668"/>
            <a:ext cx="2016224" cy="369332"/>
          </a:xfrm>
          <a:prstGeom prst="rect">
            <a:avLst/>
          </a:prstGeom>
          <a:noFill/>
        </p:spPr>
        <p:txBody>
          <a:bodyPr wrap="square">
            <a:spAutoFit/>
          </a:bodyPr>
          <a:lstStyle/>
          <a:p>
            <a:r>
              <a:rPr lang="en-GB" sz="1800" dirty="0">
                <a:cs typeface="Arial" pitchFamily="34" charset="0"/>
              </a:rPr>
              <a:t>(page 109)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946547676"/>
              </p:ext>
            </p:extLst>
          </p:nvPr>
        </p:nvGraphicFramePr>
        <p:xfrm>
          <a:off x="251520" y="1993404"/>
          <a:ext cx="8640960" cy="1097280"/>
        </p:xfrm>
        <a:graphic>
          <a:graphicData uri="http://schemas.openxmlformats.org/drawingml/2006/table">
            <a:tbl>
              <a:tblPr/>
              <a:tblGrid>
                <a:gridCol w="8640960">
                  <a:extLst>
                    <a:ext uri="{9D8B030D-6E8A-4147-A177-3AD203B41FA5}">
                      <a16:colId xmlns:a16="http://schemas.microsoft.com/office/drawing/2014/main" val="20000"/>
                    </a:ext>
                  </a:extLst>
                </a:gridCol>
              </a:tblGrid>
              <a:tr h="396240">
                <a:tc>
                  <a:txBody>
                    <a:bodyPr/>
                    <a:lstStyle/>
                    <a:p>
                      <a:pPr>
                        <a:spcAft>
                          <a:spcPts val="0"/>
                        </a:spcAft>
                      </a:pPr>
                      <a:r>
                        <a:rPr lang="en-GB" sz="2400" b="1" dirty="0">
                          <a:latin typeface="+mn-lt"/>
                          <a:ea typeface="Calibri"/>
                          <a:cs typeface="Arial" pitchFamily="34" charset="0"/>
                        </a:rPr>
                        <a:t>Important cautionary note:</a:t>
                      </a:r>
                      <a:r>
                        <a:rPr lang="en-GB" sz="2400" dirty="0">
                          <a:latin typeface="+mn-lt"/>
                          <a:ea typeface="Calibri"/>
                          <a:cs typeface="Arial" pitchFamily="34" charset="0"/>
                        </a:rPr>
                        <a:t> Do not collect raw humus because it is extremely difficult to define an exact boundary between litter and raw humus.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10000"/>
                  </a:ext>
                </a:extLst>
              </a:tr>
            </a:tbl>
          </a:graphicData>
        </a:graphic>
      </p:graphicFrame>
      <p:sp>
        <p:nvSpPr>
          <p:cNvPr id="3" name="TextBox 2">
            <a:extLst>
              <a:ext uri="{FF2B5EF4-FFF2-40B4-BE49-F238E27FC236}">
                <a16:creationId xmlns:a16="http://schemas.microsoft.com/office/drawing/2014/main" id="{FA6F761B-D2D7-BFA2-ECB3-0399FA269626}"/>
              </a:ext>
            </a:extLst>
          </p:cNvPr>
          <p:cNvSpPr txBox="1"/>
          <p:nvPr/>
        </p:nvSpPr>
        <p:spPr>
          <a:xfrm>
            <a:off x="251520" y="5345668"/>
            <a:ext cx="2016224" cy="369332"/>
          </a:xfrm>
          <a:prstGeom prst="rect">
            <a:avLst/>
          </a:prstGeom>
          <a:noFill/>
        </p:spPr>
        <p:txBody>
          <a:bodyPr wrap="square">
            <a:spAutoFit/>
          </a:bodyPr>
          <a:lstStyle/>
          <a:p>
            <a:r>
              <a:rPr lang="en-GB" sz="1800" dirty="0">
                <a:cs typeface="Arial" pitchFamily="34" charset="0"/>
              </a:rPr>
              <a:t>(page 110)</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F4A99A4-11A6-911B-9628-3F4AB5728AB0}"/>
              </a:ext>
            </a:extLst>
          </p:cNvPr>
          <p:cNvSpPr txBox="1"/>
          <p:nvPr/>
        </p:nvSpPr>
        <p:spPr>
          <a:xfrm>
            <a:off x="179512" y="121196"/>
            <a:ext cx="7704856" cy="461665"/>
          </a:xfrm>
          <a:prstGeom prst="rect">
            <a:avLst/>
          </a:prstGeom>
          <a:noFill/>
        </p:spPr>
        <p:txBody>
          <a:bodyPr wrap="square">
            <a:spAutoFit/>
          </a:bodyPr>
          <a:lstStyle/>
          <a:p>
            <a:r>
              <a:rPr lang="en-GB" sz="2400" b="1" i="0" u="none" strike="noStrike" baseline="0" dirty="0">
                <a:solidFill>
                  <a:srgbClr val="000000"/>
                </a:solidFill>
              </a:rPr>
              <a:t>3.2.4.2. Sampling procedure for residual soil</a:t>
            </a:r>
            <a:r>
              <a:rPr lang="en-GB" sz="2400" b="1" i="0" u="none" strike="noStrike" baseline="0" dirty="0">
                <a:solidFill>
                  <a:srgbClr val="FF0000"/>
                </a:solidFill>
              </a:rPr>
              <a:t>…..</a:t>
            </a:r>
            <a:r>
              <a:rPr lang="en-GB" sz="2400" b="1" i="0" u="none" strike="noStrike" baseline="0" dirty="0">
                <a:solidFill>
                  <a:srgbClr val="000000"/>
                </a:solidFill>
              </a:rPr>
              <a:t> </a:t>
            </a:r>
            <a:endParaRPr lang="en-GB" sz="2400" dirty="0"/>
          </a:p>
        </p:txBody>
      </p:sp>
      <p:sp>
        <p:nvSpPr>
          <p:cNvPr id="9" name="TextBox 8">
            <a:extLst>
              <a:ext uri="{FF2B5EF4-FFF2-40B4-BE49-F238E27FC236}">
                <a16:creationId xmlns:a16="http://schemas.microsoft.com/office/drawing/2014/main" id="{713CBEEB-514A-20C1-6728-D1AF95CF6DEC}"/>
              </a:ext>
            </a:extLst>
          </p:cNvPr>
          <p:cNvSpPr txBox="1"/>
          <p:nvPr/>
        </p:nvSpPr>
        <p:spPr>
          <a:xfrm>
            <a:off x="215516" y="582108"/>
            <a:ext cx="8712968" cy="4801314"/>
          </a:xfrm>
          <a:prstGeom prst="rect">
            <a:avLst/>
          </a:prstGeom>
          <a:noFill/>
        </p:spPr>
        <p:txBody>
          <a:bodyPr wrap="square" rtlCol="0">
            <a:spAutoFit/>
          </a:bodyPr>
          <a:lstStyle/>
          <a:p>
            <a:r>
              <a:rPr lang="en-GB" sz="1800" b="0" i="0" u="none" strike="noStrike" baseline="0" dirty="0">
                <a:solidFill>
                  <a:srgbClr val="000000"/>
                </a:solidFill>
              </a:rPr>
              <a:t>Two different horizon-based residual soil samples are taken at each site:</a:t>
            </a:r>
          </a:p>
          <a:p>
            <a:r>
              <a:rPr lang="en-GB" sz="1800" b="0" i="0" u="none" strike="noStrike" baseline="0" dirty="0">
                <a:solidFill>
                  <a:srgbClr val="000000"/>
                </a:solidFill>
              </a:rPr>
              <a:t> </a:t>
            </a:r>
          </a:p>
          <a:p>
            <a:pPr marL="285750" indent="-285750">
              <a:buFont typeface="Arial" panose="020B0604020202020204" pitchFamily="34" charset="0"/>
              <a:buChar char="•"/>
            </a:pPr>
            <a:r>
              <a:rPr lang="en-GB" sz="1800" b="0" i="0" u="none" strike="noStrike" baseline="0" dirty="0">
                <a:solidFill>
                  <a:srgbClr val="000000"/>
                </a:solidFill>
              </a:rPr>
              <a:t>A </a:t>
            </a:r>
            <a:r>
              <a:rPr lang="en-GB" sz="1800" b="0" i="1" u="none" strike="noStrike" baseline="0" dirty="0">
                <a:solidFill>
                  <a:srgbClr val="000000"/>
                </a:solidFill>
              </a:rPr>
              <a:t>Topsoil </a:t>
            </a:r>
            <a:r>
              <a:rPr lang="en-GB" sz="1800" b="0" i="0" u="none" strike="noStrike" baseline="0" dirty="0">
                <a:solidFill>
                  <a:srgbClr val="000000"/>
                </a:solidFill>
              </a:rPr>
              <a:t>sample (abbreviated </a:t>
            </a:r>
            <a:r>
              <a:rPr lang="en-GB" sz="1800" b="0" i="1" u="none" strike="noStrike" baseline="0" dirty="0">
                <a:solidFill>
                  <a:srgbClr val="000000"/>
                </a:solidFill>
              </a:rPr>
              <a:t>Top</a:t>
            </a:r>
            <a:r>
              <a:rPr lang="en-GB" sz="1800" b="0" i="0" u="none" strike="noStrike" baseline="0" dirty="0">
                <a:solidFill>
                  <a:srgbClr val="000000"/>
                </a:solidFill>
              </a:rPr>
              <a:t>) is collected, representing the soil A non-humic or humic horizon, and which occurs either at the air/earth interface, or directly below the surface litter and/or highly decomposed organic (Oa) material horizon (humus), where present. As noted above, the maximum sampling thickness range of the </a:t>
            </a:r>
            <a:r>
              <a:rPr lang="en-GB" sz="1800" b="0" i="1" u="none" strike="noStrike" baseline="0" dirty="0">
                <a:solidFill>
                  <a:srgbClr val="000000"/>
                </a:solidFill>
              </a:rPr>
              <a:t>Topsoil </a:t>
            </a:r>
            <a:r>
              <a:rPr lang="en-GB" sz="1800" b="0" i="0" u="none" strike="noStrike" baseline="0" dirty="0">
                <a:solidFill>
                  <a:srgbClr val="000000"/>
                </a:solidFill>
              </a:rPr>
              <a:t>sample should not exceed 20 cm, </a:t>
            </a:r>
            <a:r>
              <a:rPr lang="en-GB" sz="1800" b="0" i="1" u="none" strike="noStrike" baseline="0" dirty="0">
                <a:solidFill>
                  <a:srgbClr val="000000"/>
                </a:solidFill>
              </a:rPr>
              <a:t>i.e.</a:t>
            </a:r>
            <a:r>
              <a:rPr lang="en-GB" sz="1800" b="0" i="0" u="none" strike="noStrike" baseline="0" dirty="0">
                <a:solidFill>
                  <a:srgbClr val="000000"/>
                </a:solidFill>
              </a:rPr>
              <a:t>, the upper 20 cm of the soil A non-humic or humic horizon are sampled. If the soil A non-humic or humic horizon is less than 20 cm thick, then the </a:t>
            </a:r>
            <a:r>
              <a:rPr lang="en-GB" sz="1800" b="0" i="1" u="none" strike="noStrike" baseline="0" dirty="0">
                <a:solidFill>
                  <a:srgbClr val="000000"/>
                </a:solidFill>
              </a:rPr>
              <a:t>Topsoil </a:t>
            </a:r>
            <a:r>
              <a:rPr lang="en-GB" sz="1800" b="0" i="0" u="none" strike="noStrike" baseline="0" dirty="0">
                <a:solidFill>
                  <a:srgbClr val="000000"/>
                </a:solidFill>
              </a:rPr>
              <a:t>sample is collected from the entire thickness of the horizon. The depth range of the sampled soil A non-humic or humic horizon should be noted on the field observations sheet. Although the measure is placed at the air/earth interface of the profile, the 0 cm depth essentially starts from the upper mineral soil surface</a:t>
            </a:r>
            <a:r>
              <a:rPr lang="en-GB" sz="1800" b="0" i="1" u="none" strike="noStrike" baseline="0" dirty="0">
                <a:solidFill>
                  <a:srgbClr val="000000"/>
                </a:solidFill>
              </a:rPr>
              <a:t>, i.e</a:t>
            </a:r>
            <a:r>
              <a:rPr lang="en-GB" sz="1800" b="0" i="0" u="none" strike="noStrike" baseline="0" dirty="0">
                <a:solidFill>
                  <a:srgbClr val="000000"/>
                </a:solidFill>
              </a:rPr>
              <a:t>., the thickness of the litter or organic material (Oa) horizon, where present, is not considered, as these parts are removed before sampling the soil A non-humic or humic and C horizons. Hence, the A non-humic or humic mineral soil surface at the air/earth interface of the profile is considered to be the top boundary of the first mineral soil horizon that can support plant/root growth.</a:t>
            </a:r>
            <a:endParaRPr lang="en-GB" dirty="0"/>
          </a:p>
        </p:txBody>
      </p:sp>
    </p:spTree>
    <p:extLst>
      <p:ext uri="{BB962C8B-B14F-4D97-AF65-F5344CB8AC3E}">
        <p14:creationId xmlns:p14="http://schemas.microsoft.com/office/powerpoint/2010/main" val="11188003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F4A99A4-11A6-911B-9628-3F4AB5728AB0}"/>
              </a:ext>
            </a:extLst>
          </p:cNvPr>
          <p:cNvSpPr txBox="1"/>
          <p:nvPr/>
        </p:nvSpPr>
        <p:spPr>
          <a:xfrm>
            <a:off x="179512" y="121196"/>
            <a:ext cx="7704856" cy="461665"/>
          </a:xfrm>
          <a:prstGeom prst="rect">
            <a:avLst/>
          </a:prstGeom>
          <a:noFill/>
        </p:spPr>
        <p:txBody>
          <a:bodyPr wrap="square">
            <a:spAutoFit/>
          </a:bodyPr>
          <a:lstStyle/>
          <a:p>
            <a:r>
              <a:rPr lang="en-GB" sz="2400" b="1" i="0" u="none" strike="noStrike" baseline="0" dirty="0">
                <a:solidFill>
                  <a:srgbClr val="FF0000"/>
                </a:solidFill>
              </a:rPr>
              <a:t>…..</a:t>
            </a:r>
            <a:r>
              <a:rPr lang="en-GB" sz="2400" b="1" i="0" u="none" strike="noStrike" baseline="0" dirty="0">
                <a:solidFill>
                  <a:srgbClr val="000000"/>
                </a:solidFill>
              </a:rPr>
              <a:t>3.2.4.2. Sampling procedure for residual soil </a:t>
            </a:r>
            <a:endParaRPr lang="en-GB" sz="2400" dirty="0"/>
          </a:p>
        </p:txBody>
      </p:sp>
      <p:sp>
        <p:nvSpPr>
          <p:cNvPr id="9" name="TextBox 8">
            <a:extLst>
              <a:ext uri="{FF2B5EF4-FFF2-40B4-BE49-F238E27FC236}">
                <a16:creationId xmlns:a16="http://schemas.microsoft.com/office/drawing/2014/main" id="{713CBEEB-514A-20C1-6728-D1AF95CF6DEC}"/>
              </a:ext>
            </a:extLst>
          </p:cNvPr>
          <p:cNvSpPr txBox="1"/>
          <p:nvPr/>
        </p:nvSpPr>
        <p:spPr>
          <a:xfrm>
            <a:off x="215516" y="1047422"/>
            <a:ext cx="8712968" cy="3970318"/>
          </a:xfrm>
          <a:prstGeom prst="rect">
            <a:avLst/>
          </a:prstGeom>
          <a:noFill/>
        </p:spPr>
        <p:txBody>
          <a:bodyPr wrap="square" rtlCol="0">
            <a:spAutoFit/>
          </a:bodyPr>
          <a:lstStyle/>
          <a:p>
            <a:r>
              <a:rPr lang="en-GB" sz="1800" b="0" i="0" u="none" strike="noStrike" baseline="0" dirty="0">
                <a:solidFill>
                  <a:srgbClr val="000000"/>
                </a:solidFill>
              </a:rPr>
              <a:t>Two different horizon-based residual soil samples are taken at each site:</a:t>
            </a:r>
          </a:p>
          <a:p>
            <a:r>
              <a:rPr lang="en-GB" sz="1800" b="0" i="0" u="none" strike="noStrike" baseline="0" dirty="0">
                <a:solidFill>
                  <a:srgbClr val="000000"/>
                </a:solidFill>
              </a:rPr>
              <a:t> </a:t>
            </a:r>
          </a:p>
          <a:p>
            <a:pPr marL="285750" indent="-285750">
              <a:buFont typeface="Arial" panose="020B0604020202020204" pitchFamily="34" charset="0"/>
              <a:buChar char="•"/>
            </a:pPr>
            <a:r>
              <a:rPr lang="en-GB" sz="1800" b="0" i="0" u="none" strike="noStrike" baseline="0" dirty="0">
                <a:solidFill>
                  <a:srgbClr val="000000"/>
                </a:solidFill>
              </a:rPr>
              <a:t>This equates to for: </a:t>
            </a:r>
          </a:p>
          <a:p>
            <a:pPr marL="901700" indent="-285750">
              <a:buFont typeface="Wingdings" panose="05000000000000000000" pitchFamily="2" charset="2"/>
              <a:buChar char="Ø"/>
            </a:pPr>
            <a:r>
              <a:rPr lang="en-GB" sz="1800" b="0" i="0" u="none" strike="noStrike" baseline="0" dirty="0">
                <a:solidFill>
                  <a:srgbClr val="000000"/>
                </a:solidFill>
              </a:rPr>
              <a:t>Bare mineral soil: the air/earth interface, and </a:t>
            </a:r>
          </a:p>
          <a:p>
            <a:pPr marL="901700" indent="-285750">
              <a:buFont typeface="Wingdings" panose="05000000000000000000" pitchFamily="2" charset="2"/>
              <a:buChar char="Ø"/>
            </a:pPr>
            <a:r>
              <a:rPr lang="en-GB" sz="1800" b="0" i="0" u="none" strike="noStrike" baseline="0" dirty="0">
                <a:solidFill>
                  <a:srgbClr val="000000"/>
                </a:solidFill>
              </a:rPr>
              <a:t>Vegetated mineral soil: the upper boundary of the first horizon that supports root growth, </a:t>
            </a:r>
            <a:r>
              <a:rPr lang="en-GB" sz="1800" b="0" i="1" u="none" strike="noStrike" baseline="0" dirty="0">
                <a:solidFill>
                  <a:srgbClr val="000000"/>
                </a:solidFill>
              </a:rPr>
              <a:t>excluding both </a:t>
            </a:r>
            <a:r>
              <a:rPr lang="en-GB" sz="1800" b="0" i="0" u="none" strike="noStrike" baseline="0" dirty="0">
                <a:solidFill>
                  <a:srgbClr val="000000"/>
                </a:solidFill>
              </a:rPr>
              <a:t>freshly fallen plant litter, and litter that has compacted and begun to decompose but remains somewhat recognisable, and includes slightly and moderately decomposed organic material – see Fig. 3.2.7); and </a:t>
            </a:r>
          </a:p>
          <a:p>
            <a:pPr marL="285750" indent="-285750">
              <a:buFont typeface="Arial" panose="020B0604020202020204" pitchFamily="34" charset="0"/>
              <a:buChar char="•"/>
            </a:pPr>
            <a:r>
              <a:rPr lang="en-GB" sz="1800" b="0" i="0" u="none" strike="noStrike" baseline="0" dirty="0">
                <a:solidFill>
                  <a:srgbClr val="000000"/>
                </a:solidFill>
              </a:rPr>
              <a:t>A Bottomsoil sample (abbreviated Bottom) is collected from the soil C horizon (generally partially weathered parent material). The soil C horizon sample should be approximately 20 cm in thickness beginning at the top of the C horizon, </a:t>
            </a:r>
            <a:r>
              <a:rPr lang="en-GB" sz="1800" b="0" i="1" u="none" strike="noStrike" baseline="0" dirty="0">
                <a:solidFill>
                  <a:srgbClr val="000000"/>
                </a:solidFill>
              </a:rPr>
              <a:t>i.e</a:t>
            </a:r>
            <a:r>
              <a:rPr lang="en-GB" sz="1800" b="0" i="0" u="none" strike="noStrike" baseline="0" dirty="0">
                <a:solidFill>
                  <a:srgbClr val="000000"/>
                </a:solidFill>
              </a:rPr>
              <a:t>., the B-C boundary. If the soil C horizon is less than 20-cm thick, then the entire horizon should be sampled, and the depth range recorded on the field observations sheet. </a:t>
            </a:r>
          </a:p>
          <a:p>
            <a:endParaRPr lang="en-GB" dirty="0"/>
          </a:p>
        </p:txBody>
      </p:sp>
    </p:spTree>
    <p:extLst>
      <p:ext uri="{BB962C8B-B14F-4D97-AF65-F5344CB8AC3E}">
        <p14:creationId xmlns:p14="http://schemas.microsoft.com/office/powerpoint/2010/main" val="15710368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outdoor object, sign&#10;&#10;Description automatically generated">
            <a:extLst>
              <a:ext uri="{FF2B5EF4-FFF2-40B4-BE49-F238E27FC236}">
                <a16:creationId xmlns:a16="http://schemas.microsoft.com/office/drawing/2014/main" id="{8D69D2EE-8235-0EE3-B89D-E2173124D84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95491" y="201468"/>
            <a:ext cx="4122204" cy="855832"/>
          </a:xfrm>
          <a:prstGeom prst="rect">
            <a:avLst/>
          </a:prstGeom>
        </p:spPr>
      </p:pic>
      <p:pic>
        <p:nvPicPr>
          <p:cNvPr id="5" name="Picture 4" descr="A picture containing tree, outdoor, forest, plant&#10;&#10;Description automatically generated">
            <a:extLst>
              <a:ext uri="{FF2B5EF4-FFF2-40B4-BE49-F238E27FC236}">
                <a16:creationId xmlns:a16="http://schemas.microsoft.com/office/drawing/2014/main" id="{9AA5BBB2-E733-F780-4A09-C06E690E595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504" y="1417340"/>
            <a:ext cx="4392366" cy="2520280"/>
          </a:xfrm>
          <a:prstGeom prst="rect">
            <a:avLst/>
          </a:prstGeom>
        </p:spPr>
      </p:pic>
      <p:pic>
        <p:nvPicPr>
          <p:cNvPr id="6" name="Picture 5">
            <a:extLst>
              <a:ext uri="{FF2B5EF4-FFF2-40B4-BE49-F238E27FC236}">
                <a16:creationId xmlns:a16="http://schemas.microsoft.com/office/drawing/2014/main" id="{96B5FAB8-159B-D885-75C4-1151D06B2547}"/>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4577052" y="1429252"/>
            <a:ext cx="4459322" cy="2508368"/>
          </a:xfrm>
          <a:prstGeom prst="rect">
            <a:avLst/>
          </a:prstGeom>
        </p:spPr>
      </p:pic>
      <p:sp>
        <p:nvSpPr>
          <p:cNvPr id="8" name="TextBox 7">
            <a:extLst>
              <a:ext uri="{FF2B5EF4-FFF2-40B4-BE49-F238E27FC236}">
                <a16:creationId xmlns:a16="http://schemas.microsoft.com/office/drawing/2014/main" id="{833D9486-AC99-2266-6593-1124C3526D71}"/>
              </a:ext>
            </a:extLst>
          </p:cNvPr>
          <p:cNvSpPr txBox="1"/>
          <p:nvPr/>
        </p:nvSpPr>
        <p:spPr>
          <a:xfrm>
            <a:off x="215130" y="4382442"/>
            <a:ext cx="8928870" cy="923330"/>
          </a:xfrm>
          <a:prstGeom prst="rect">
            <a:avLst/>
          </a:prstGeom>
          <a:noFill/>
        </p:spPr>
        <p:txBody>
          <a:bodyPr wrap="square">
            <a:spAutoFit/>
          </a:bodyPr>
          <a:lstStyle/>
          <a:p>
            <a:r>
              <a:rPr lang="en-GB" sz="1800" b="0" u="none" strike="noStrike" baseline="0" dirty="0">
                <a:solidFill>
                  <a:srgbClr val="000000"/>
                </a:solidFill>
                <a:cs typeface="Arial" panose="020B0604020202020204" pitchFamily="34" charset="0"/>
              </a:rPr>
              <a:t>Figure 3.2.7 on page 111. Photographs </a:t>
            </a:r>
            <a:r>
              <a:rPr lang="en-GB" sz="1800" b="1" u="none" strike="noStrike" baseline="0" dirty="0">
                <a:solidFill>
                  <a:srgbClr val="000000"/>
                </a:solidFill>
                <a:cs typeface="Arial" panose="020B0604020202020204" pitchFamily="34" charset="0"/>
              </a:rPr>
              <a:t>(a) </a:t>
            </a:r>
            <a:r>
              <a:rPr lang="en-GB" sz="1800" b="0" u="none" strike="noStrike" baseline="0" dirty="0">
                <a:solidFill>
                  <a:srgbClr val="000000"/>
                </a:solidFill>
                <a:cs typeface="Arial" panose="020B0604020202020204" pitchFamily="34" charset="0"/>
              </a:rPr>
              <a:t>Residual soil sample site number. </a:t>
            </a:r>
            <a:r>
              <a:rPr lang="en-GB" sz="1800" b="1" u="none" strike="noStrike" baseline="0" dirty="0">
                <a:solidFill>
                  <a:srgbClr val="000000"/>
                </a:solidFill>
                <a:cs typeface="Arial" panose="020B0604020202020204" pitchFamily="34" charset="0"/>
              </a:rPr>
              <a:t>(b) </a:t>
            </a:r>
            <a:r>
              <a:rPr lang="en-GB" sz="1800" b="0" u="none" strike="noStrike" baseline="0" dirty="0">
                <a:solidFill>
                  <a:srgbClr val="000000"/>
                </a:solidFill>
                <a:cs typeface="Arial" panose="020B0604020202020204" pitchFamily="34" charset="0"/>
              </a:rPr>
              <a:t>General landscape. </a:t>
            </a:r>
            <a:r>
              <a:rPr lang="en-GB" sz="1800" b="1" u="none" strike="noStrike" baseline="0" dirty="0">
                <a:solidFill>
                  <a:srgbClr val="000000"/>
                </a:solidFill>
                <a:cs typeface="Arial" panose="020B0604020202020204" pitchFamily="34" charset="0"/>
              </a:rPr>
              <a:t>(c) </a:t>
            </a:r>
            <a:r>
              <a:rPr lang="en-GB" sz="1800" b="0" u="none" strike="noStrike" baseline="0" dirty="0">
                <a:solidFill>
                  <a:srgbClr val="000000"/>
                </a:solidFill>
                <a:cs typeface="Arial" panose="020B0604020202020204" pitchFamily="34" charset="0"/>
              </a:rPr>
              <a:t>Surface of sample site taken from a height of 1 m. Photographs: Alecos Demetriades (IGME/IUGS-CGGB)</a:t>
            </a:r>
            <a:r>
              <a:rPr lang="en-GB" sz="1800" b="0" u="none" strike="noStrike" baseline="0" dirty="0">
                <a:solidFill>
                  <a:srgbClr val="FF0000"/>
                </a:solidFill>
                <a:cs typeface="Arial" panose="020B0604020202020204" pitchFamily="34" charset="0"/>
              </a:rPr>
              <a:t>…..Continued…..</a:t>
            </a:r>
            <a:r>
              <a:rPr lang="en-GB" sz="1800" b="0" u="none" strike="noStrike" baseline="0" dirty="0">
                <a:solidFill>
                  <a:srgbClr val="000000"/>
                </a:solidFill>
                <a:cs typeface="Arial" panose="020B0604020202020204" pitchFamily="34" charset="0"/>
              </a:rPr>
              <a:t> </a:t>
            </a:r>
            <a:endParaRPr lang="en-GB" dirty="0">
              <a:cs typeface="Arial" panose="020B0604020202020204" pitchFamily="34" charset="0"/>
            </a:endParaRPr>
          </a:p>
        </p:txBody>
      </p:sp>
      <p:sp>
        <p:nvSpPr>
          <p:cNvPr id="11" name="TextBox 10">
            <a:extLst>
              <a:ext uri="{FF2B5EF4-FFF2-40B4-BE49-F238E27FC236}">
                <a16:creationId xmlns:a16="http://schemas.microsoft.com/office/drawing/2014/main" id="{AAAE7D68-58D6-9A80-8DF9-620E8DFA8254}"/>
              </a:ext>
            </a:extLst>
          </p:cNvPr>
          <p:cNvSpPr txBox="1"/>
          <p:nvPr/>
        </p:nvSpPr>
        <p:spPr>
          <a:xfrm>
            <a:off x="1998239" y="429329"/>
            <a:ext cx="471604" cy="400110"/>
          </a:xfrm>
          <a:prstGeom prst="rect">
            <a:avLst/>
          </a:prstGeom>
          <a:noFill/>
        </p:spPr>
        <p:txBody>
          <a:bodyPr wrap="none" rtlCol="0">
            <a:spAutoFit/>
          </a:bodyPr>
          <a:lstStyle/>
          <a:p>
            <a:r>
              <a:rPr lang="en-GB" sz="2000" b="1" dirty="0">
                <a:cs typeface="Arial" panose="020B0604020202020204" pitchFamily="34" charset="0"/>
              </a:rPr>
              <a:t>(a)</a:t>
            </a:r>
          </a:p>
        </p:txBody>
      </p:sp>
      <p:sp>
        <p:nvSpPr>
          <p:cNvPr id="12" name="TextBox 11">
            <a:extLst>
              <a:ext uri="{FF2B5EF4-FFF2-40B4-BE49-F238E27FC236}">
                <a16:creationId xmlns:a16="http://schemas.microsoft.com/office/drawing/2014/main" id="{19DA66F0-7D95-B43E-FD11-0D7322DD3C94}"/>
              </a:ext>
            </a:extLst>
          </p:cNvPr>
          <p:cNvSpPr txBox="1"/>
          <p:nvPr/>
        </p:nvSpPr>
        <p:spPr>
          <a:xfrm>
            <a:off x="1926376" y="3929178"/>
            <a:ext cx="482824" cy="400110"/>
          </a:xfrm>
          <a:prstGeom prst="rect">
            <a:avLst/>
          </a:prstGeom>
          <a:noFill/>
        </p:spPr>
        <p:txBody>
          <a:bodyPr wrap="none" rtlCol="0">
            <a:spAutoFit/>
          </a:bodyPr>
          <a:lstStyle/>
          <a:p>
            <a:r>
              <a:rPr lang="en-GB" sz="2000" b="1" dirty="0">
                <a:cs typeface="Arial" panose="020B0604020202020204" pitchFamily="34" charset="0"/>
              </a:rPr>
              <a:t>(b)</a:t>
            </a:r>
          </a:p>
        </p:txBody>
      </p:sp>
      <p:sp>
        <p:nvSpPr>
          <p:cNvPr id="13" name="TextBox 12">
            <a:extLst>
              <a:ext uri="{FF2B5EF4-FFF2-40B4-BE49-F238E27FC236}">
                <a16:creationId xmlns:a16="http://schemas.microsoft.com/office/drawing/2014/main" id="{CC0155E6-3004-249B-028E-B3FBCD374578}"/>
              </a:ext>
            </a:extLst>
          </p:cNvPr>
          <p:cNvSpPr txBox="1"/>
          <p:nvPr/>
        </p:nvSpPr>
        <p:spPr>
          <a:xfrm>
            <a:off x="6705947" y="3929178"/>
            <a:ext cx="452368" cy="400110"/>
          </a:xfrm>
          <a:prstGeom prst="rect">
            <a:avLst/>
          </a:prstGeom>
          <a:noFill/>
        </p:spPr>
        <p:txBody>
          <a:bodyPr wrap="none" rtlCol="0">
            <a:spAutoFit/>
          </a:bodyPr>
          <a:lstStyle/>
          <a:p>
            <a:r>
              <a:rPr lang="en-GB" sz="2000" b="1" dirty="0">
                <a:cs typeface="Arial" panose="020B0604020202020204" pitchFamily="34" charset="0"/>
              </a:rPr>
              <a:t>(c)</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AA5BBB2-E733-F780-4A09-C06E690E595F}"/>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539552" y="1437072"/>
            <a:ext cx="4392366" cy="2480815"/>
          </a:xfrm>
          <a:prstGeom prst="rect">
            <a:avLst/>
          </a:prstGeom>
        </p:spPr>
      </p:pic>
      <p:sp>
        <p:nvSpPr>
          <p:cNvPr id="8" name="TextBox 7">
            <a:extLst>
              <a:ext uri="{FF2B5EF4-FFF2-40B4-BE49-F238E27FC236}">
                <a16:creationId xmlns:a16="http://schemas.microsoft.com/office/drawing/2014/main" id="{833D9486-AC99-2266-6593-1124C3526D71}"/>
              </a:ext>
            </a:extLst>
          </p:cNvPr>
          <p:cNvSpPr txBox="1"/>
          <p:nvPr/>
        </p:nvSpPr>
        <p:spPr>
          <a:xfrm>
            <a:off x="215130" y="4382442"/>
            <a:ext cx="8928870" cy="1200329"/>
          </a:xfrm>
          <a:prstGeom prst="rect">
            <a:avLst/>
          </a:prstGeom>
          <a:noFill/>
        </p:spPr>
        <p:txBody>
          <a:bodyPr wrap="square">
            <a:spAutoFit/>
          </a:bodyPr>
          <a:lstStyle/>
          <a:p>
            <a:r>
              <a:rPr lang="en-GB" sz="1800" b="0" u="none" strike="noStrike" baseline="0" dirty="0">
                <a:solidFill>
                  <a:srgbClr val="0000CC"/>
                </a:solidFill>
                <a:cs typeface="Arial" panose="020B0604020202020204" pitchFamily="34" charset="0"/>
              </a:rPr>
              <a:t>…..Continued…..</a:t>
            </a:r>
            <a:r>
              <a:rPr lang="en-GB" sz="1800" b="0" u="none" strike="noStrike" baseline="0" dirty="0">
                <a:solidFill>
                  <a:srgbClr val="000000"/>
                </a:solidFill>
                <a:cs typeface="Arial" panose="020B0604020202020204" pitchFamily="34" charset="0"/>
              </a:rPr>
              <a:t>Figure 3.2.7 on page 111. Photographs </a:t>
            </a:r>
            <a:r>
              <a:rPr lang="en-GB" sz="1800" b="1" u="none" strike="noStrike" baseline="0" dirty="0">
                <a:solidFill>
                  <a:srgbClr val="000000"/>
                </a:solidFill>
                <a:cs typeface="Arial" panose="020B0604020202020204" pitchFamily="34" charset="0"/>
              </a:rPr>
              <a:t>(d)</a:t>
            </a:r>
            <a:r>
              <a:rPr lang="en-GB" sz="1800" u="none" strike="noStrike" baseline="0" dirty="0">
                <a:solidFill>
                  <a:srgbClr val="000000"/>
                </a:solidFill>
                <a:cs typeface="Arial" panose="020B0604020202020204" pitchFamily="34" charset="0"/>
              </a:rPr>
              <a:t> Pit showing residual soil profile. </a:t>
            </a:r>
            <a:r>
              <a:rPr lang="en-GB" sz="1800" b="1" u="none" strike="noStrike" baseline="0" dirty="0">
                <a:solidFill>
                  <a:srgbClr val="000000"/>
                </a:solidFill>
                <a:cs typeface="Arial" panose="020B0604020202020204" pitchFamily="34" charset="0"/>
              </a:rPr>
              <a:t>(e)</a:t>
            </a:r>
            <a:r>
              <a:rPr lang="en-GB" sz="1800" u="none" strike="noStrike" baseline="0" dirty="0">
                <a:solidFill>
                  <a:srgbClr val="000000"/>
                </a:solidFill>
                <a:cs typeface="Arial" panose="020B0604020202020204" pitchFamily="34" charset="0"/>
              </a:rPr>
              <a:t> Close-up of the residual soil profile with natural light. </a:t>
            </a:r>
            <a:r>
              <a:rPr lang="en-GB" sz="1800" b="1" u="none" strike="noStrike" baseline="0" dirty="0">
                <a:solidFill>
                  <a:srgbClr val="000000"/>
                </a:solidFill>
                <a:cs typeface="Arial" panose="020B0604020202020204" pitchFamily="34" charset="0"/>
              </a:rPr>
              <a:t>(f)</a:t>
            </a:r>
            <a:r>
              <a:rPr lang="en-GB" sz="1800" u="none" strike="noStrike" baseline="0" dirty="0">
                <a:solidFill>
                  <a:srgbClr val="000000"/>
                </a:solidFill>
                <a:cs typeface="Arial" panose="020B0604020202020204" pitchFamily="34" charset="0"/>
              </a:rPr>
              <a:t> Close-up with fill-in flash showing textural characteristics of soil horizons. Photographs: Alecos Demetriades (IGME/IUGS-CGGB)</a:t>
            </a:r>
            <a:r>
              <a:rPr lang="en-GB" sz="1800" u="none" strike="noStrike" baseline="0" dirty="0">
                <a:solidFill>
                  <a:srgbClr val="FF0000"/>
                </a:solidFill>
                <a:cs typeface="Arial" panose="020B0604020202020204" pitchFamily="34" charset="0"/>
              </a:rPr>
              <a:t>…..Continued…..</a:t>
            </a:r>
            <a:r>
              <a:rPr lang="en-GB" sz="1800" u="none" strike="noStrike" baseline="0" dirty="0">
                <a:solidFill>
                  <a:srgbClr val="000000"/>
                </a:solidFill>
                <a:cs typeface="Arial" panose="020B0604020202020204" pitchFamily="34" charset="0"/>
              </a:rPr>
              <a:t> </a:t>
            </a:r>
            <a:endParaRPr lang="en-GB" dirty="0">
              <a:cs typeface="Arial" panose="020B0604020202020204" pitchFamily="34" charset="0"/>
            </a:endParaRPr>
          </a:p>
        </p:txBody>
      </p:sp>
      <p:sp>
        <p:nvSpPr>
          <p:cNvPr id="12" name="TextBox 11">
            <a:extLst>
              <a:ext uri="{FF2B5EF4-FFF2-40B4-BE49-F238E27FC236}">
                <a16:creationId xmlns:a16="http://schemas.microsoft.com/office/drawing/2014/main" id="{19DA66F0-7D95-B43E-FD11-0D7322DD3C94}"/>
              </a:ext>
            </a:extLst>
          </p:cNvPr>
          <p:cNvSpPr txBox="1"/>
          <p:nvPr/>
        </p:nvSpPr>
        <p:spPr>
          <a:xfrm>
            <a:off x="2358424" y="3929178"/>
            <a:ext cx="482824" cy="400110"/>
          </a:xfrm>
          <a:prstGeom prst="rect">
            <a:avLst/>
          </a:prstGeom>
          <a:noFill/>
        </p:spPr>
        <p:txBody>
          <a:bodyPr wrap="none" rtlCol="0">
            <a:spAutoFit/>
          </a:bodyPr>
          <a:lstStyle/>
          <a:p>
            <a:r>
              <a:rPr lang="en-GB" sz="2000" b="1" dirty="0">
                <a:cs typeface="Arial" panose="020B0604020202020204" pitchFamily="34" charset="0"/>
              </a:rPr>
              <a:t>(d)</a:t>
            </a:r>
          </a:p>
        </p:txBody>
      </p:sp>
      <p:sp>
        <p:nvSpPr>
          <p:cNvPr id="13" name="TextBox 12">
            <a:extLst>
              <a:ext uri="{FF2B5EF4-FFF2-40B4-BE49-F238E27FC236}">
                <a16:creationId xmlns:a16="http://schemas.microsoft.com/office/drawing/2014/main" id="{CC0155E6-3004-249B-028E-B3FBCD374578}"/>
              </a:ext>
            </a:extLst>
          </p:cNvPr>
          <p:cNvSpPr txBox="1"/>
          <p:nvPr/>
        </p:nvSpPr>
        <p:spPr>
          <a:xfrm>
            <a:off x="5940152" y="3929178"/>
            <a:ext cx="474810" cy="400110"/>
          </a:xfrm>
          <a:prstGeom prst="rect">
            <a:avLst/>
          </a:prstGeom>
          <a:noFill/>
        </p:spPr>
        <p:txBody>
          <a:bodyPr wrap="none" rtlCol="0">
            <a:spAutoFit/>
          </a:bodyPr>
          <a:lstStyle/>
          <a:p>
            <a:r>
              <a:rPr lang="en-GB" sz="2000" b="1" dirty="0">
                <a:cs typeface="Arial" panose="020B0604020202020204" pitchFamily="34" charset="0"/>
              </a:rPr>
              <a:t>(e)</a:t>
            </a:r>
          </a:p>
        </p:txBody>
      </p:sp>
      <p:pic>
        <p:nvPicPr>
          <p:cNvPr id="4" name="Picture 3" descr="A picture containing outdoor, ground, dirt&#10;&#10;Description automatically generated">
            <a:extLst>
              <a:ext uri="{FF2B5EF4-FFF2-40B4-BE49-F238E27FC236}">
                <a16:creationId xmlns:a16="http://schemas.microsoft.com/office/drawing/2014/main" id="{AD13FE89-66C0-7392-6506-E9ACB25D556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46888" y="1437071"/>
            <a:ext cx="1329368" cy="2480815"/>
          </a:xfrm>
          <a:prstGeom prst="rect">
            <a:avLst/>
          </a:prstGeom>
        </p:spPr>
      </p:pic>
      <p:pic>
        <p:nvPicPr>
          <p:cNvPr id="9" name="Picture 8" descr="A picture containing outdoor, ground, dirt&#10;&#10;Description automatically generated">
            <a:extLst>
              <a:ext uri="{FF2B5EF4-FFF2-40B4-BE49-F238E27FC236}">
                <a16:creationId xmlns:a16="http://schemas.microsoft.com/office/drawing/2014/main" id="{2BB54793-14C0-8BDC-D51C-A02F9EFE00C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351031" y="1444428"/>
            <a:ext cx="1325425" cy="2473458"/>
          </a:xfrm>
          <a:prstGeom prst="rect">
            <a:avLst/>
          </a:prstGeom>
        </p:spPr>
      </p:pic>
      <p:sp>
        <p:nvSpPr>
          <p:cNvPr id="10" name="TextBox 9">
            <a:extLst>
              <a:ext uri="{FF2B5EF4-FFF2-40B4-BE49-F238E27FC236}">
                <a16:creationId xmlns:a16="http://schemas.microsoft.com/office/drawing/2014/main" id="{A3E8F6C6-89E1-F3DF-39F7-5DE93441D52A}"/>
              </a:ext>
            </a:extLst>
          </p:cNvPr>
          <p:cNvSpPr txBox="1"/>
          <p:nvPr/>
        </p:nvSpPr>
        <p:spPr>
          <a:xfrm>
            <a:off x="7740352" y="3917886"/>
            <a:ext cx="439544" cy="400110"/>
          </a:xfrm>
          <a:prstGeom prst="rect">
            <a:avLst/>
          </a:prstGeom>
          <a:noFill/>
        </p:spPr>
        <p:txBody>
          <a:bodyPr wrap="none" rtlCol="0">
            <a:spAutoFit/>
          </a:bodyPr>
          <a:lstStyle/>
          <a:p>
            <a:r>
              <a:rPr lang="en-GB" sz="2000" b="1" dirty="0">
                <a:cs typeface="Arial" panose="020B0604020202020204" pitchFamily="34" charset="0"/>
              </a:rPr>
              <a:t>(f)</a:t>
            </a:r>
          </a:p>
        </p:txBody>
      </p:sp>
    </p:spTree>
    <p:extLst>
      <p:ext uri="{BB962C8B-B14F-4D97-AF65-F5344CB8AC3E}">
        <p14:creationId xmlns:p14="http://schemas.microsoft.com/office/powerpoint/2010/main" val="33513096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website&#10;&#10;Description automatically generated">
            <a:extLst>
              <a:ext uri="{FF2B5EF4-FFF2-40B4-BE49-F238E27FC236}">
                <a16:creationId xmlns:a16="http://schemas.microsoft.com/office/drawing/2014/main" id="{9582DF49-73C0-AD38-B447-B79443D20823}"/>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96716" y="362336"/>
            <a:ext cx="7164288" cy="4029912"/>
          </a:xfrm>
          <a:prstGeom prst="rect">
            <a:avLst/>
          </a:prstGeom>
        </p:spPr>
      </p:pic>
      <p:sp>
        <p:nvSpPr>
          <p:cNvPr id="5" name="TextBox 4">
            <a:extLst>
              <a:ext uri="{FF2B5EF4-FFF2-40B4-BE49-F238E27FC236}">
                <a16:creationId xmlns:a16="http://schemas.microsoft.com/office/drawing/2014/main" id="{900C307B-D8A9-05D9-0D6C-CF283E0EC062}"/>
              </a:ext>
            </a:extLst>
          </p:cNvPr>
          <p:cNvSpPr txBox="1"/>
          <p:nvPr/>
        </p:nvSpPr>
        <p:spPr>
          <a:xfrm>
            <a:off x="251520" y="4392248"/>
            <a:ext cx="8640960" cy="1200329"/>
          </a:xfrm>
          <a:prstGeom prst="rect">
            <a:avLst/>
          </a:prstGeom>
          <a:noFill/>
        </p:spPr>
        <p:txBody>
          <a:bodyPr wrap="square">
            <a:spAutoFit/>
          </a:bodyPr>
          <a:lstStyle/>
          <a:p>
            <a:r>
              <a:rPr lang="en-GB" dirty="0">
                <a:solidFill>
                  <a:srgbClr val="0000CC"/>
                </a:solidFill>
                <a:cs typeface="Arial" panose="020B0604020202020204" pitchFamily="34" charset="0"/>
              </a:rPr>
              <a:t>…..Continued…..</a:t>
            </a:r>
            <a:r>
              <a:rPr lang="en-GB" dirty="0">
                <a:cs typeface="Arial" panose="020B0604020202020204" pitchFamily="34" charset="0"/>
              </a:rPr>
              <a:t>Figure 3.2.7 on page 111. </a:t>
            </a:r>
            <a:r>
              <a:rPr lang="en-GB" b="1" dirty="0">
                <a:cs typeface="Arial" panose="020B0604020202020204" pitchFamily="34" charset="0"/>
              </a:rPr>
              <a:t>(g)</a:t>
            </a:r>
            <a:r>
              <a:rPr lang="en-GB" dirty="0">
                <a:cs typeface="Arial" panose="020B0604020202020204" pitchFamily="34" charset="0"/>
              </a:rPr>
              <a:t> Last photograph of bagged Top and Bottom residual soil samples with sample number and GPS on top of fill-in pit, as evidence that dug-up soil has been returned to the pit, and the land to its original state. Photographs: Alecos Demetriades (IGME/IUGS-CGGB).</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15ED1DE-5B48-7386-1CAC-9F40C6D4BDA7}"/>
              </a:ext>
            </a:extLst>
          </p:cNvPr>
          <p:cNvSpPr txBox="1"/>
          <p:nvPr/>
        </p:nvSpPr>
        <p:spPr>
          <a:xfrm>
            <a:off x="179512" y="193204"/>
            <a:ext cx="8712968" cy="1261884"/>
          </a:xfrm>
          <a:prstGeom prst="rect">
            <a:avLst/>
          </a:prstGeom>
          <a:noFill/>
        </p:spPr>
        <p:txBody>
          <a:bodyPr wrap="square">
            <a:spAutoFit/>
          </a:bodyPr>
          <a:lstStyle/>
          <a:p>
            <a:r>
              <a:rPr lang="en-GB" sz="2000" b="1" dirty="0">
                <a:cs typeface="Arial" panose="020B0604020202020204" pitchFamily="34" charset="0"/>
              </a:rPr>
              <a:t>3.2.4.5 on page 112. Photographic documentation of residual soil sampling procedure</a:t>
            </a:r>
          </a:p>
          <a:p>
            <a:endParaRPr lang="en-GB" dirty="0">
              <a:cs typeface="Arial" panose="020B0604020202020204" pitchFamily="34" charset="0"/>
            </a:endParaRPr>
          </a:p>
          <a:p>
            <a:r>
              <a:rPr lang="en-GB" dirty="0">
                <a:cs typeface="Arial" panose="020B0604020202020204" pitchFamily="34" charset="0"/>
              </a:rPr>
              <a:t>The following photographs show the residual soil sampling procedure.</a:t>
            </a:r>
          </a:p>
        </p:txBody>
      </p:sp>
      <p:pic>
        <p:nvPicPr>
          <p:cNvPr id="7" name="Picture 6">
            <a:extLst>
              <a:ext uri="{FF2B5EF4-FFF2-40B4-BE49-F238E27FC236}">
                <a16:creationId xmlns:a16="http://schemas.microsoft.com/office/drawing/2014/main" id="{7D53BBC5-83AF-71C7-BA48-A087D1AF07E3}"/>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23528" y="1490482"/>
            <a:ext cx="1093773" cy="3241580"/>
          </a:xfrm>
          <a:prstGeom prst="rect">
            <a:avLst/>
          </a:prstGeom>
        </p:spPr>
      </p:pic>
      <p:pic>
        <p:nvPicPr>
          <p:cNvPr id="9" name="Picture 8" descr="A picture containing person, outdoor, transport&#10;&#10;Description automatically generated">
            <a:extLst>
              <a:ext uri="{FF2B5EF4-FFF2-40B4-BE49-F238E27FC236}">
                <a16:creationId xmlns:a16="http://schemas.microsoft.com/office/drawing/2014/main" id="{95C3C375-A5C3-91EF-8A68-9A04BD8477F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547664" y="1490482"/>
            <a:ext cx="3498648" cy="1999953"/>
          </a:xfrm>
          <a:prstGeom prst="rect">
            <a:avLst/>
          </a:prstGeom>
        </p:spPr>
      </p:pic>
      <p:pic>
        <p:nvPicPr>
          <p:cNvPr id="11" name="Picture 10" descr="A dirt road in a forest&#10;&#10;Description automatically generated with medium confidence">
            <a:extLst>
              <a:ext uri="{FF2B5EF4-FFF2-40B4-BE49-F238E27FC236}">
                <a16:creationId xmlns:a16="http://schemas.microsoft.com/office/drawing/2014/main" id="{49E136C5-71D6-1624-DB8D-700595F1DE4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339951" y="1490482"/>
            <a:ext cx="3540982" cy="1999952"/>
          </a:xfrm>
          <a:prstGeom prst="rect">
            <a:avLst/>
          </a:prstGeom>
        </p:spPr>
      </p:pic>
      <p:sp>
        <p:nvSpPr>
          <p:cNvPr id="13" name="TextBox 12">
            <a:extLst>
              <a:ext uri="{FF2B5EF4-FFF2-40B4-BE49-F238E27FC236}">
                <a16:creationId xmlns:a16="http://schemas.microsoft.com/office/drawing/2014/main" id="{3B854CFD-4D11-8C9B-3EEB-11101BBA0C3F}"/>
              </a:ext>
            </a:extLst>
          </p:cNvPr>
          <p:cNvSpPr txBox="1"/>
          <p:nvPr/>
        </p:nvSpPr>
        <p:spPr>
          <a:xfrm>
            <a:off x="1691680" y="3937620"/>
            <a:ext cx="7128792" cy="1600438"/>
          </a:xfrm>
          <a:prstGeom prst="rect">
            <a:avLst/>
          </a:prstGeom>
          <a:noFill/>
        </p:spPr>
        <p:txBody>
          <a:bodyPr wrap="square">
            <a:spAutoFit/>
          </a:bodyPr>
          <a:lstStyle/>
          <a:p>
            <a:r>
              <a:rPr lang="en-GB" sz="1400" dirty="0">
                <a:cs typeface="Arial" panose="020B0604020202020204" pitchFamily="34" charset="0"/>
              </a:rPr>
              <a:t>Figure 3.2.8 on page 112. Photographs showing </a:t>
            </a:r>
            <a:r>
              <a:rPr lang="en-GB" sz="1400" b="1" dirty="0">
                <a:cs typeface="Arial" panose="020B0604020202020204" pitchFamily="34" charset="0"/>
              </a:rPr>
              <a:t>(a)</a:t>
            </a:r>
            <a:r>
              <a:rPr lang="en-GB" sz="1400" dirty="0">
                <a:cs typeface="Arial" panose="020B0604020202020204" pitchFamily="34" charset="0"/>
              </a:rPr>
              <a:t> GPS instrument and </a:t>
            </a:r>
            <a:r>
              <a:rPr lang="en-GB" sz="1400" b="1" dirty="0">
                <a:cs typeface="Arial" panose="020B0604020202020204" pitchFamily="34" charset="0"/>
              </a:rPr>
              <a:t>(b)</a:t>
            </a:r>
            <a:r>
              <a:rPr lang="en-GB" sz="1400" dirty="0">
                <a:cs typeface="Arial" panose="020B0604020202020204" pitchFamily="34" charset="0"/>
              </a:rPr>
              <a:t> Laptop with GPS for recording sample site coordinates − Step (</a:t>
            </a:r>
            <a:r>
              <a:rPr lang="en-GB" sz="1400" dirty="0" err="1">
                <a:cs typeface="Arial" panose="020B0604020202020204" pitchFamily="34" charset="0"/>
              </a:rPr>
              <a:t>i</a:t>
            </a:r>
            <a:r>
              <a:rPr lang="en-GB" sz="1400" dirty="0">
                <a:cs typeface="Arial" panose="020B0604020202020204" pitchFamily="34" charset="0"/>
              </a:rPr>
              <a:t>) of sampling procedure (see Section §3.2.4.2). The reason for switching on the GPS upon reaching the sample site is that in a few remote and forested areas it takes some time to locate the satellites. If the GPS is struggling to find the three satellites to triangulate the sample site coordinates without success, as in this case, move it a few metres to an open space or the nearest forest track road </a:t>
            </a:r>
            <a:r>
              <a:rPr lang="en-GB" sz="1400" b="1" dirty="0">
                <a:cs typeface="Arial" panose="020B0604020202020204" pitchFamily="34" charset="0"/>
              </a:rPr>
              <a:t>(c)</a:t>
            </a:r>
            <a:r>
              <a:rPr lang="en-GB" sz="1400" dirty="0">
                <a:cs typeface="Arial" panose="020B0604020202020204" pitchFamily="34" charset="0"/>
              </a:rPr>
              <a:t>. Photographs: Alecos Demetriades (IGME/IUGS-CGGB).</a:t>
            </a:r>
          </a:p>
        </p:txBody>
      </p:sp>
      <p:sp>
        <p:nvSpPr>
          <p:cNvPr id="14" name="TextBox 13">
            <a:extLst>
              <a:ext uri="{FF2B5EF4-FFF2-40B4-BE49-F238E27FC236}">
                <a16:creationId xmlns:a16="http://schemas.microsoft.com/office/drawing/2014/main" id="{B0399871-3352-F1C3-A906-BF2DABC8C675}"/>
              </a:ext>
            </a:extLst>
          </p:cNvPr>
          <p:cNvSpPr txBox="1"/>
          <p:nvPr/>
        </p:nvSpPr>
        <p:spPr>
          <a:xfrm>
            <a:off x="574721" y="4731378"/>
            <a:ext cx="497252" cy="400110"/>
          </a:xfrm>
          <a:prstGeom prst="rect">
            <a:avLst/>
          </a:prstGeom>
          <a:noFill/>
        </p:spPr>
        <p:txBody>
          <a:bodyPr wrap="none" rtlCol="0">
            <a:spAutoFit/>
          </a:bodyPr>
          <a:lstStyle/>
          <a:p>
            <a:r>
              <a:rPr lang="en-GB" sz="2000" b="1" dirty="0">
                <a:latin typeface="Arial" panose="020B0604020202020204" pitchFamily="34" charset="0"/>
                <a:cs typeface="Arial" panose="020B0604020202020204" pitchFamily="34" charset="0"/>
              </a:rPr>
              <a:t>(a)</a:t>
            </a:r>
          </a:p>
        </p:txBody>
      </p:sp>
      <p:sp>
        <p:nvSpPr>
          <p:cNvPr id="15" name="TextBox 14">
            <a:extLst>
              <a:ext uri="{FF2B5EF4-FFF2-40B4-BE49-F238E27FC236}">
                <a16:creationId xmlns:a16="http://schemas.microsoft.com/office/drawing/2014/main" id="{96A57C7E-C5DA-D7CD-4580-6A9031CAE949}"/>
              </a:ext>
            </a:extLst>
          </p:cNvPr>
          <p:cNvSpPr txBox="1"/>
          <p:nvPr/>
        </p:nvSpPr>
        <p:spPr>
          <a:xfrm>
            <a:off x="2939166" y="3485234"/>
            <a:ext cx="511679" cy="400110"/>
          </a:xfrm>
          <a:prstGeom prst="rect">
            <a:avLst/>
          </a:prstGeom>
          <a:noFill/>
        </p:spPr>
        <p:txBody>
          <a:bodyPr wrap="none" rtlCol="0">
            <a:spAutoFit/>
          </a:bodyPr>
          <a:lstStyle/>
          <a:p>
            <a:r>
              <a:rPr lang="en-GB" sz="2000" b="1" dirty="0">
                <a:latin typeface="Arial" panose="020B0604020202020204" pitchFamily="34" charset="0"/>
                <a:cs typeface="Arial" panose="020B0604020202020204" pitchFamily="34" charset="0"/>
              </a:rPr>
              <a:t>(b)</a:t>
            </a:r>
          </a:p>
        </p:txBody>
      </p:sp>
      <p:sp>
        <p:nvSpPr>
          <p:cNvPr id="16" name="TextBox 15">
            <a:extLst>
              <a:ext uri="{FF2B5EF4-FFF2-40B4-BE49-F238E27FC236}">
                <a16:creationId xmlns:a16="http://schemas.microsoft.com/office/drawing/2014/main" id="{B06442C5-CE59-6F17-E1F4-0A1D9D6DD7F2}"/>
              </a:ext>
            </a:extLst>
          </p:cNvPr>
          <p:cNvSpPr txBox="1"/>
          <p:nvPr/>
        </p:nvSpPr>
        <p:spPr>
          <a:xfrm>
            <a:off x="6861816" y="3490434"/>
            <a:ext cx="497252" cy="400110"/>
          </a:xfrm>
          <a:prstGeom prst="rect">
            <a:avLst/>
          </a:prstGeom>
          <a:noFill/>
        </p:spPr>
        <p:txBody>
          <a:bodyPr wrap="none" rtlCol="0">
            <a:spAutoFit/>
          </a:bodyPr>
          <a:lstStyle/>
          <a:p>
            <a:r>
              <a:rPr lang="en-GB" sz="2000" b="1" dirty="0">
                <a:latin typeface="Arial" panose="020B0604020202020204" pitchFamily="34" charset="0"/>
                <a:cs typeface="Arial" panose="020B0604020202020204" pitchFamily="34" charset="0"/>
              </a:rPr>
              <a:t>(c)</a:t>
            </a:r>
          </a:p>
        </p:txBody>
      </p:sp>
    </p:spTree>
    <p:extLst>
      <p:ext uri="{BB962C8B-B14F-4D97-AF65-F5344CB8AC3E}">
        <p14:creationId xmlns:p14="http://schemas.microsoft.com/office/powerpoint/2010/main" val="11123454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atchment_basins_&amp;_sample_sites.jpg"/>
          <p:cNvPicPr>
            <a:picLocks noChangeAspect="1"/>
          </p:cNvPicPr>
          <p:nvPr/>
        </p:nvPicPr>
        <p:blipFill>
          <a:blip r:embed="rId2" cstate="print"/>
          <a:stretch>
            <a:fillRect/>
          </a:stretch>
        </p:blipFill>
        <p:spPr>
          <a:xfrm>
            <a:off x="995442" y="496076"/>
            <a:ext cx="7153116" cy="5241744"/>
          </a:xfrm>
          <a:prstGeom prst="rect">
            <a:avLst/>
          </a:prstGeom>
        </p:spPr>
      </p:pic>
      <p:sp>
        <p:nvSpPr>
          <p:cNvPr id="5" name="TextBox 4"/>
          <p:cNvSpPr txBox="1"/>
          <p:nvPr/>
        </p:nvSpPr>
        <p:spPr>
          <a:xfrm>
            <a:off x="0" y="-22820"/>
            <a:ext cx="9144000" cy="353943"/>
          </a:xfrm>
          <a:prstGeom prst="rect">
            <a:avLst/>
          </a:prstGeom>
          <a:solidFill>
            <a:srgbClr val="FFFFCC"/>
          </a:solidFill>
          <a:ln w="3175">
            <a:solidFill>
              <a:schemeClr val="accent1">
                <a:lumMod val="75000"/>
              </a:schemeClr>
            </a:solidFill>
          </a:ln>
        </p:spPr>
        <p:txBody>
          <a:bodyPr wrap="square" rtlCol="0">
            <a:spAutoFit/>
          </a:bodyPr>
          <a:lstStyle/>
          <a:p>
            <a:pPr algn="ctr"/>
            <a:r>
              <a:rPr lang="en-GB" sz="1700" b="1" dirty="0">
                <a:cs typeface="Arial" pitchFamily="34" charset="0"/>
              </a:rPr>
              <a:t>Residual soil and Humus samples are collected from second order drainage basins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writing on a piece of paper&#10;&#10;Description automatically generated with medium confidence">
            <a:extLst>
              <a:ext uri="{FF2B5EF4-FFF2-40B4-BE49-F238E27FC236}">
                <a16:creationId xmlns:a16="http://schemas.microsoft.com/office/drawing/2014/main" id="{5138FA7A-CE8F-D060-5D45-7BD1CBDF6083}"/>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79512" y="121196"/>
            <a:ext cx="4297363" cy="2460705"/>
          </a:xfrm>
          <a:prstGeom prst="rect">
            <a:avLst/>
          </a:prstGeom>
        </p:spPr>
      </p:pic>
      <p:pic>
        <p:nvPicPr>
          <p:cNvPr id="5" name="Picture 4" descr="A person writing on a piece of paper&#10;&#10;Description automatically generated">
            <a:extLst>
              <a:ext uri="{FF2B5EF4-FFF2-40B4-BE49-F238E27FC236}">
                <a16:creationId xmlns:a16="http://schemas.microsoft.com/office/drawing/2014/main" id="{C94FCE75-B3E3-BA89-3055-72AE2CB896F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692064" y="121196"/>
            <a:ext cx="4258760" cy="2435053"/>
          </a:xfrm>
          <a:prstGeom prst="rect">
            <a:avLst/>
          </a:prstGeom>
        </p:spPr>
      </p:pic>
      <p:pic>
        <p:nvPicPr>
          <p:cNvPr id="7" name="Picture 6" descr="A picture containing text&#10;&#10;Description automatically generated">
            <a:extLst>
              <a:ext uri="{FF2B5EF4-FFF2-40B4-BE49-F238E27FC236}">
                <a16:creationId xmlns:a16="http://schemas.microsoft.com/office/drawing/2014/main" id="{C9CA6DA6-1CC0-2711-E4FE-FDD746075D7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162112" y="2672862"/>
            <a:ext cx="1897720" cy="1423290"/>
          </a:xfrm>
          <a:prstGeom prst="rect">
            <a:avLst/>
          </a:prstGeom>
        </p:spPr>
      </p:pic>
      <p:pic>
        <p:nvPicPr>
          <p:cNvPr id="9" name="Picture 8" descr="A picture containing website&#10;&#10;Description automatically generated">
            <a:extLst>
              <a:ext uri="{FF2B5EF4-FFF2-40B4-BE49-F238E27FC236}">
                <a16:creationId xmlns:a16="http://schemas.microsoft.com/office/drawing/2014/main" id="{2B2FCACF-0DC9-B84D-3092-F5FCD1AB26E4}"/>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20772" y="2678966"/>
            <a:ext cx="1891588" cy="1418691"/>
          </a:xfrm>
          <a:prstGeom prst="rect">
            <a:avLst/>
          </a:prstGeom>
        </p:spPr>
      </p:pic>
      <p:sp>
        <p:nvSpPr>
          <p:cNvPr id="11" name="TextBox 10">
            <a:extLst>
              <a:ext uri="{FF2B5EF4-FFF2-40B4-BE49-F238E27FC236}">
                <a16:creationId xmlns:a16="http://schemas.microsoft.com/office/drawing/2014/main" id="{481E0919-DE81-2E08-8508-49FB2F187EC1}"/>
              </a:ext>
            </a:extLst>
          </p:cNvPr>
          <p:cNvSpPr txBox="1"/>
          <p:nvPr/>
        </p:nvSpPr>
        <p:spPr>
          <a:xfrm>
            <a:off x="179512" y="4096152"/>
            <a:ext cx="8699304" cy="1569660"/>
          </a:xfrm>
          <a:prstGeom prst="rect">
            <a:avLst/>
          </a:prstGeom>
          <a:noFill/>
        </p:spPr>
        <p:txBody>
          <a:bodyPr wrap="square">
            <a:spAutoFit/>
          </a:bodyPr>
          <a:lstStyle/>
          <a:p>
            <a:r>
              <a:rPr lang="en-GB" sz="1600" dirty="0">
                <a:cs typeface="Arial" panose="020B0604020202020204" pitchFamily="34" charset="0"/>
              </a:rPr>
              <a:t>Figure 3.2.9 on page 112. Photographs showing Steps (ii) and (iii) of the sampling procedure (see Section §3.2.4.2): (</a:t>
            </a:r>
            <a:r>
              <a:rPr lang="en-GB" sz="1600" b="1" dirty="0">
                <a:cs typeface="Arial" panose="020B0604020202020204" pitchFamily="34" charset="0"/>
              </a:rPr>
              <a:t>a</a:t>
            </a:r>
            <a:r>
              <a:rPr lang="en-GB" sz="1600" dirty="0">
                <a:cs typeface="Arial" panose="020B0604020202020204" pitchFamily="34" charset="0"/>
              </a:rPr>
              <a:t> &amp; </a:t>
            </a:r>
            <a:r>
              <a:rPr lang="en-GB" sz="1600" b="1" dirty="0">
                <a:cs typeface="Arial" panose="020B0604020202020204" pitchFamily="34" charset="0"/>
              </a:rPr>
              <a:t>b</a:t>
            </a:r>
            <a:r>
              <a:rPr lang="en-GB" sz="1600" dirty="0">
                <a:cs typeface="Arial" panose="020B0604020202020204" pitchFamily="34" charset="0"/>
              </a:rPr>
              <a:t>) Write sample numbers of Top and Bottom residual soil samples with a black permanent ink marker on a white Kraft paper bag (this case) or plastic trace element free Rilsan</a:t>
            </a:r>
            <a:r>
              <a:rPr lang="en-GB" sz="1600" baseline="30000" dirty="0">
                <a:cs typeface="Arial" panose="020B0604020202020204" pitchFamily="34" charset="0"/>
              </a:rPr>
              <a:t>®</a:t>
            </a:r>
            <a:r>
              <a:rPr lang="en-GB" sz="1600" dirty="0">
                <a:cs typeface="Arial" panose="020B0604020202020204" pitchFamily="34" charset="0"/>
              </a:rPr>
              <a:t> bag, and (</a:t>
            </a:r>
            <a:r>
              <a:rPr lang="en-GB" sz="1600" b="1" dirty="0">
                <a:cs typeface="Arial" panose="020B0604020202020204" pitchFamily="34" charset="0"/>
              </a:rPr>
              <a:t>c</a:t>
            </a:r>
            <a:r>
              <a:rPr lang="en-GB" sz="1600" dirty="0">
                <a:cs typeface="Arial" panose="020B0604020202020204" pitchFamily="34" charset="0"/>
              </a:rPr>
              <a:t> &amp; </a:t>
            </a:r>
            <a:r>
              <a:rPr lang="en-GB" sz="1600" b="1" dirty="0">
                <a:cs typeface="Arial" panose="020B0604020202020204" pitchFamily="34" charset="0"/>
              </a:rPr>
              <a:t>d</a:t>
            </a:r>
            <a:r>
              <a:rPr lang="en-GB" sz="1600" dirty="0">
                <a:cs typeface="Arial" panose="020B0604020202020204" pitchFamily="34" charset="0"/>
              </a:rPr>
              <a:t>) write sample numbers of Top and Bottom residual soil samples on both sides of a small card, and place each card in a small plastic zip-lock bag and seal it. Photographs: Alecos Demetriades (IGME/IUGS-CGGB).</a:t>
            </a:r>
          </a:p>
        </p:txBody>
      </p:sp>
      <p:sp>
        <p:nvSpPr>
          <p:cNvPr id="12" name="TextBox 11">
            <a:extLst>
              <a:ext uri="{FF2B5EF4-FFF2-40B4-BE49-F238E27FC236}">
                <a16:creationId xmlns:a16="http://schemas.microsoft.com/office/drawing/2014/main" id="{D420916B-884F-0500-DE57-059B2FB37E17}"/>
              </a:ext>
            </a:extLst>
          </p:cNvPr>
          <p:cNvSpPr txBox="1"/>
          <p:nvPr/>
        </p:nvSpPr>
        <p:spPr>
          <a:xfrm>
            <a:off x="196806" y="2156139"/>
            <a:ext cx="471604" cy="400110"/>
          </a:xfrm>
          <a:prstGeom prst="rect">
            <a:avLst/>
          </a:prstGeom>
          <a:noFill/>
        </p:spPr>
        <p:txBody>
          <a:bodyPr wrap="none" rtlCol="0">
            <a:spAutoFit/>
          </a:bodyPr>
          <a:lstStyle/>
          <a:p>
            <a:r>
              <a:rPr lang="en-GB" sz="2000" b="1" dirty="0">
                <a:solidFill>
                  <a:schemeClr val="bg1"/>
                </a:solidFill>
                <a:cs typeface="Arial" panose="020B0604020202020204" pitchFamily="34" charset="0"/>
              </a:rPr>
              <a:t>(a)</a:t>
            </a:r>
          </a:p>
        </p:txBody>
      </p:sp>
      <p:sp>
        <p:nvSpPr>
          <p:cNvPr id="13" name="TextBox 12">
            <a:extLst>
              <a:ext uri="{FF2B5EF4-FFF2-40B4-BE49-F238E27FC236}">
                <a16:creationId xmlns:a16="http://schemas.microsoft.com/office/drawing/2014/main" id="{551AA90E-EC73-02A1-26F5-4E0F7632B8D5}"/>
              </a:ext>
            </a:extLst>
          </p:cNvPr>
          <p:cNvSpPr txBox="1"/>
          <p:nvPr/>
        </p:nvSpPr>
        <p:spPr>
          <a:xfrm>
            <a:off x="4717686" y="2157635"/>
            <a:ext cx="482824" cy="400110"/>
          </a:xfrm>
          <a:prstGeom prst="rect">
            <a:avLst/>
          </a:prstGeom>
          <a:noFill/>
        </p:spPr>
        <p:txBody>
          <a:bodyPr wrap="none" rtlCol="0">
            <a:spAutoFit/>
          </a:bodyPr>
          <a:lstStyle/>
          <a:p>
            <a:r>
              <a:rPr lang="en-GB" sz="2000" b="1" dirty="0">
                <a:solidFill>
                  <a:schemeClr val="bg1"/>
                </a:solidFill>
                <a:cs typeface="Arial" panose="020B0604020202020204" pitchFamily="34" charset="0"/>
              </a:rPr>
              <a:t>(b)</a:t>
            </a:r>
          </a:p>
        </p:txBody>
      </p:sp>
      <p:sp>
        <p:nvSpPr>
          <p:cNvPr id="14" name="TextBox 13">
            <a:extLst>
              <a:ext uri="{FF2B5EF4-FFF2-40B4-BE49-F238E27FC236}">
                <a16:creationId xmlns:a16="http://schemas.microsoft.com/office/drawing/2014/main" id="{E5C4C6EC-B664-BDE4-4750-975CBFB595D1}"/>
              </a:ext>
            </a:extLst>
          </p:cNvPr>
          <p:cNvSpPr txBox="1"/>
          <p:nvPr/>
        </p:nvSpPr>
        <p:spPr>
          <a:xfrm>
            <a:off x="653533" y="3184452"/>
            <a:ext cx="452368" cy="400110"/>
          </a:xfrm>
          <a:prstGeom prst="rect">
            <a:avLst/>
          </a:prstGeom>
          <a:noFill/>
        </p:spPr>
        <p:txBody>
          <a:bodyPr wrap="none" rtlCol="0">
            <a:spAutoFit/>
          </a:bodyPr>
          <a:lstStyle/>
          <a:p>
            <a:r>
              <a:rPr lang="en-GB" sz="2000" b="1" dirty="0">
                <a:cs typeface="Arial" panose="020B0604020202020204" pitchFamily="34" charset="0"/>
              </a:rPr>
              <a:t>(c)</a:t>
            </a:r>
          </a:p>
        </p:txBody>
      </p:sp>
      <p:sp>
        <p:nvSpPr>
          <p:cNvPr id="15" name="TextBox 14">
            <a:extLst>
              <a:ext uri="{FF2B5EF4-FFF2-40B4-BE49-F238E27FC236}">
                <a16:creationId xmlns:a16="http://schemas.microsoft.com/office/drawing/2014/main" id="{2011FCFA-9D31-9E5E-533A-AEDB370A04D2}"/>
              </a:ext>
            </a:extLst>
          </p:cNvPr>
          <p:cNvSpPr txBox="1"/>
          <p:nvPr/>
        </p:nvSpPr>
        <p:spPr>
          <a:xfrm>
            <a:off x="5419764" y="3184452"/>
            <a:ext cx="482824" cy="400110"/>
          </a:xfrm>
          <a:prstGeom prst="rect">
            <a:avLst/>
          </a:prstGeom>
          <a:noFill/>
        </p:spPr>
        <p:txBody>
          <a:bodyPr wrap="none" rtlCol="0">
            <a:spAutoFit/>
          </a:bodyPr>
          <a:lstStyle/>
          <a:p>
            <a:r>
              <a:rPr lang="en-GB" sz="2000" b="1" dirty="0">
                <a:cs typeface="Arial" panose="020B0604020202020204" pitchFamily="34" charset="0"/>
              </a:rPr>
              <a:t>(d)</a:t>
            </a:r>
          </a:p>
        </p:txBody>
      </p:sp>
    </p:spTree>
    <p:extLst>
      <p:ext uri="{BB962C8B-B14F-4D97-AF65-F5344CB8AC3E}">
        <p14:creationId xmlns:p14="http://schemas.microsoft.com/office/powerpoint/2010/main" val="21090628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digging in the dirt&#10;&#10;Description automatically generated with low confidence">
            <a:extLst>
              <a:ext uri="{FF2B5EF4-FFF2-40B4-BE49-F238E27FC236}">
                <a16:creationId xmlns:a16="http://schemas.microsoft.com/office/drawing/2014/main" id="{DD64164C-E803-E387-020E-ACDB78C401F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8634" y="619055"/>
            <a:ext cx="4251358" cy="2462400"/>
          </a:xfrm>
          <a:prstGeom prst="rect">
            <a:avLst/>
          </a:prstGeom>
        </p:spPr>
      </p:pic>
      <p:pic>
        <p:nvPicPr>
          <p:cNvPr id="5" name="Picture 4" descr="A picture containing grass, outdoor, tree&#10;&#10;Description automatically generated">
            <a:extLst>
              <a:ext uri="{FF2B5EF4-FFF2-40B4-BE49-F238E27FC236}">
                <a16:creationId xmlns:a16="http://schemas.microsoft.com/office/drawing/2014/main" id="{458412B1-470B-6D6E-028D-98C548E2539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644008" y="625252"/>
            <a:ext cx="4263753" cy="2462400"/>
          </a:xfrm>
          <a:prstGeom prst="rect">
            <a:avLst/>
          </a:prstGeom>
        </p:spPr>
      </p:pic>
      <p:sp>
        <p:nvSpPr>
          <p:cNvPr id="6" name="TextBox 5">
            <a:extLst>
              <a:ext uri="{FF2B5EF4-FFF2-40B4-BE49-F238E27FC236}">
                <a16:creationId xmlns:a16="http://schemas.microsoft.com/office/drawing/2014/main" id="{D7D65F44-65B6-26DF-CD07-7D030B16FE34}"/>
              </a:ext>
            </a:extLst>
          </p:cNvPr>
          <p:cNvSpPr txBox="1"/>
          <p:nvPr/>
        </p:nvSpPr>
        <p:spPr>
          <a:xfrm>
            <a:off x="196806" y="2671918"/>
            <a:ext cx="471604" cy="400110"/>
          </a:xfrm>
          <a:prstGeom prst="rect">
            <a:avLst/>
          </a:prstGeom>
          <a:noFill/>
        </p:spPr>
        <p:txBody>
          <a:bodyPr wrap="none" rtlCol="0">
            <a:spAutoFit/>
          </a:bodyPr>
          <a:lstStyle/>
          <a:p>
            <a:r>
              <a:rPr lang="en-GB" sz="2000" b="1" dirty="0">
                <a:solidFill>
                  <a:schemeClr val="bg1"/>
                </a:solidFill>
                <a:cs typeface="Arial" panose="020B0604020202020204" pitchFamily="34" charset="0"/>
              </a:rPr>
              <a:t>(a)</a:t>
            </a:r>
          </a:p>
        </p:txBody>
      </p:sp>
      <p:sp>
        <p:nvSpPr>
          <p:cNvPr id="7" name="TextBox 6">
            <a:extLst>
              <a:ext uri="{FF2B5EF4-FFF2-40B4-BE49-F238E27FC236}">
                <a16:creationId xmlns:a16="http://schemas.microsoft.com/office/drawing/2014/main" id="{8AB70A3E-5012-11E1-7192-514A4D8B955A}"/>
              </a:ext>
            </a:extLst>
          </p:cNvPr>
          <p:cNvSpPr txBox="1"/>
          <p:nvPr/>
        </p:nvSpPr>
        <p:spPr>
          <a:xfrm>
            <a:off x="4717686" y="2673414"/>
            <a:ext cx="482824" cy="400110"/>
          </a:xfrm>
          <a:prstGeom prst="rect">
            <a:avLst/>
          </a:prstGeom>
          <a:noFill/>
        </p:spPr>
        <p:txBody>
          <a:bodyPr wrap="none" rtlCol="0">
            <a:spAutoFit/>
          </a:bodyPr>
          <a:lstStyle/>
          <a:p>
            <a:r>
              <a:rPr lang="en-GB" sz="2000" b="1" dirty="0">
                <a:solidFill>
                  <a:schemeClr val="bg1"/>
                </a:solidFill>
                <a:cs typeface="Arial" panose="020B0604020202020204" pitchFamily="34" charset="0"/>
              </a:rPr>
              <a:t>(b)</a:t>
            </a:r>
          </a:p>
        </p:txBody>
      </p:sp>
      <p:sp>
        <p:nvSpPr>
          <p:cNvPr id="9" name="TextBox 8">
            <a:extLst>
              <a:ext uri="{FF2B5EF4-FFF2-40B4-BE49-F238E27FC236}">
                <a16:creationId xmlns:a16="http://schemas.microsoft.com/office/drawing/2014/main" id="{067F9402-5B3D-B024-D681-50B60387AA7E}"/>
              </a:ext>
            </a:extLst>
          </p:cNvPr>
          <p:cNvSpPr txBox="1"/>
          <p:nvPr/>
        </p:nvSpPr>
        <p:spPr>
          <a:xfrm>
            <a:off x="196806" y="3505572"/>
            <a:ext cx="8646732" cy="923330"/>
          </a:xfrm>
          <a:prstGeom prst="rect">
            <a:avLst/>
          </a:prstGeom>
          <a:noFill/>
        </p:spPr>
        <p:txBody>
          <a:bodyPr wrap="square">
            <a:spAutoFit/>
          </a:bodyPr>
          <a:lstStyle/>
          <a:p>
            <a:r>
              <a:rPr lang="en-GB" dirty="0">
                <a:cs typeface="Arial" panose="020B0604020202020204" pitchFamily="34" charset="0"/>
              </a:rPr>
              <a:t>Figure 3.2.10 on page 113. Photographs showing the procedure of digging a pit with </a:t>
            </a:r>
            <a:r>
              <a:rPr lang="en-GB" b="1" dirty="0">
                <a:cs typeface="Arial" panose="020B0604020202020204" pitchFamily="34" charset="0"/>
              </a:rPr>
              <a:t>(a)</a:t>
            </a:r>
            <a:r>
              <a:rPr lang="en-GB" dirty="0">
                <a:cs typeface="Arial" panose="020B0604020202020204" pitchFamily="34" charset="0"/>
              </a:rPr>
              <a:t> Mattock cutter, and </a:t>
            </a:r>
            <a:r>
              <a:rPr lang="en-GB" b="1" dirty="0">
                <a:cs typeface="Arial" panose="020B0604020202020204" pitchFamily="34" charset="0"/>
              </a:rPr>
              <a:t>(b)</a:t>
            </a:r>
            <a:r>
              <a:rPr lang="en-GB" dirty="0">
                <a:cs typeface="Arial" panose="020B0604020202020204" pitchFamily="34" charset="0"/>
              </a:rPr>
              <a:t> Spade (Step (vi) of sampling procedure – see Section §3.2.4.2). Photographs: Alecos Demetriades (IGME/IUGS-CGGB).</a:t>
            </a:r>
          </a:p>
        </p:txBody>
      </p:sp>
    </p:spTree>
    <p:extLst>
      <p:ext uri="{BB962C8B-B14F-4D97-AF65-F5344CB8AC3E}">
        <p14:creationId xmlns:p14="http://schemas.microsoft.com/office/powerpoint/2010/main" val="40004198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35251F6-2A80-E028-4256-D9CA3D1B4C6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79512" y="193204"/>
            <a:ext cx="5747437" cy="3312368"/>
          </a:xfrm>
          <a:prstGeom prst="rect">
            <a:avLst/>
          </a:prstGeom>
        </p:spPr>
      </p:pic>
      <p:pic>
        <p:nvPicPr>
          <p:cNvPr id="5" name="Picture 4" descr="Map&#10;&#10;Description automatically generated">
            <a:extLst>
              <a:ext uri="{FF2B5EF4-FFF2-40B4-BE49-F238E27FC236}">
                <a16:creationId xmlns:a16="http://schemas.microsoft.com/office/drawing/2014/main" id="{8172B310-A7F6-4308-C9E6-57099E4724F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96092" y="92487"/>
            <a:ext cx="3036574" cy="5245223"/>
          </a:xfrm>
          <a:prstGeom prst="rect">
            <a:avLst/>
          </a:prstGeom>
        </p:spPr>
      </p:pic>
      <p:sp>
        <p:nvSpPr>
          <p:cNvPr id="7" name="TextBox 6">
            <a:extLst>
              <a:ext uri="{FF2B5EF4-FFF2-40B4-BE49-F238E27FC236}">
                <a16:creationId xmlns:a16="http://schemas.microsoft.com/office/drawing/2014/main" id="{80944E95-BA5E-5880-399A-D6F193A713FA}"/>
              </a:ext>
            </a:extLst>
          </p:cNvPr>
          <p:cNvSpPr txBox="1"/>
          <p:nvPr/>
        </p:nvSpPr>
        <p:spPr>
          <a:xfrm>
            <a:off x="111335" y="3937620"/>
            <a:ext cx="5900825" cy="1754326"/>
          </a:xfrm>
          <a:prstGeom prst="rect">
            <a:avLst/>
          </a:prstGeom>
          <a:noFill/>
        </p:spPr>
        <p:txBody>
          <a:bodyPr wrap="square">
            <a:spAutoFit/>
          </a:bodyPr>
          <a:lstStyle/>
          <a:p>
            <a:r>
              <a:rPr lang="en-GB" dirty="0"/>
              <a:t>Figure 3.2.11</a:t>
            </a:r>
            <a:r>
              <a:rPr lang="el-GR" dirty="0"/>
              <a:t> </a:t>
            </a:r>
            <a:r>
              <a:rPr lang="en-GB" dirty="0"/>
              <a:t>on page 113. Photographs showing </a:t>
            </a:r>
            <a:r>
              <a:rPr lang="en-GB" b="1" dirty="0"/>
              <a:t>(a)</a:t>
            </a:r>
            <a:r>
              <a:rPr lang="en-GB" dirty="0"/>
              <a:t> Marking of soil horizons with the stainless-steel knife (Step (vii) of</a:t>
            </a:r>
          </a:p>
          <a:p>
            <a:r>
              <a:rPr lang="en-GB" dirty="0"/>
              <a:t>sampling procedure − see Section §3.2.4.2). </a:t>
            </a:r>
            <a:r>
              <a:rPr lang="en-GB" b="1" dirty="0"/>
              <a:t>(b)</a:t>
            </a:r>
            <a:r>
              <a:rPr lang="en-GB" dirty="0"/>
              <a:t> Placing and securing of 2-m measure on vertical pit phase (Step (viii)). Photographs: Alecos</a:t>
            </a:r>
            <a:r>
              <a:rPr lang="el-GR" dirty="0"/>
              <a:t> </a:t>
            </a:r>
            <a:r>
              <a:rPr lang="en-GB" dirty="0"/>
              <a:t>Demetriades (IGME/IUGS-CGGB)</a:t>
            </a:r>
            <a:r>
              <a:rPr lang="en-GB" dirty="0">
                <a:solidFill>
                  <a:srgbClr val="FF0000"/>
                </a:solidFill>
              </a:rPr>
              <a:t>…..Continued…..</a:t>
            </a:r>
          </a:p>
        </p:txBody>
      </p:sp>
      <p:sp>
        <p:nvSpPr>
          <p:cNvPr id="8" name="TextBox 7">
            <a:extLst>
              <a:ext uri="{FF2B5EF4-FFF2-40B4-BE49-F238E27FC236}">
                <a16:creationId xmlns:a16="http://schemas.microsoft.com/office/drawing/2014/main" id="{1D989B2C-98C5-FADF-FD04-CD9D28E2A7F4}"/>
              </a:ext>
            </a:extLst>
          </p:cNvPr>
          <p:cNvSpPr txBox="1"/>
          <p:nvPr/>
        </p:nvSpPr>
        <p:spPr>
          <a:xfrm>
            <a:off x="2843808" y="3495499"/>
            <a:ext cx="471604" cy="400110"/>
          </a:xfrm>
          <a:prstGeom prst="rect">
            <a:avLst/>
          </a:prstGeom>
          <a:noFill/>
        </p:spPr>
        <p:txBody>
          <a:bodyPr wrap="none" rtlCol="0">
            <a:spAutoFit/>
          </a:bodyPr>
          <a:lstStyle/>
          <a:p>
            <a:r>
              <a:rPr lang="en-GB" sz="2000" b="1" dirty="0">
                <a:cs typeface="Arial" panose="020B0604020202020204" pitchFamily="34" charset="0"/>
              </a:rPr>
              <a:t>(a)</a:t>
            </a:r>
          </a:p>
        </p:txBody>
      </p:sp>
      <p:sp>
        <p:nvSpPr>
          <p:cNvPr id="9" name="TextBox 8">
            <a:extLst>
              <a:ext uri="{FF2B5EF4-FFF2-40B4-BE49-F238E27FC236}">
                <a16:creationId xmlns:a16="http://schemas.microsoft.com/office/drawing/2014/main" id="{F918699A-2CC6-5B39-A6BE-DEEF5FAEA519}"/>
              </a:ext>
            </a:extLst>
          </p:cNvPr>
          <p:cNvSpPr txBox="1"/>
          <p:nvPr/>
        </p:nvSpPr>
        <p:spPr>
          <a:xfrm>
            <a:off x="7236296" y="5337710"/>
            <a:ext cx="482824" cy="400110"/>
          </a:xfrm>
          <a:prstGeom prst="rect">
            <a:avLst/>
          </a:prstGeom>
          <a:noFill/>
        </p:spPr>
        <p:txBody>
          <a:bodyPr wrap="none" rtlCol="0">
            <a:spAutoFit/>
          </a:bodyPr>
          <a:lstStyle/>
          <a:p>
            <a:r>
              <a:rPr lang="en-GB" sz="2000" b="1" dirty="0">
                <a:cs typeface="Arial" panose="020B0604020202020204" pitchFamily="34" charset="0"/>
              </a:rPr>
              <a:t>(b)</a:t>
            </a:r>
          </a:p>
        </p:txBody>
      </p:sp>
    </p:spTree>
    <p:extLst>
      <p:ext uri="{BB962C8B-B14F-4D97-AF65-F5344CB8AC3E}">
        <p14:creationId xmlns:p14="http://schemas.microsoft.com/office/powerpoint/2010/main" val="18410287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8F5BB43-8BBE-3F31-B720-28E659F472E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504" y="139354"/>
            <a:ext cx="4387914" cy="2510424"/>
          </a:xfrm>
          <a:prstGeom prst="rect">
            <a:avLst/>
          </a:prstGeom>
        </p:spPr>
      </p:pic>
      <p:pic>
        <p:nvPicPr>
          <p:cNvPr id="5" name="Picture 4">
            <a:extLst>
              <a:ext uri="{FF2B5EF4-FFF2-40B4-BE49-F238E27FC236}">
                <a16:creationId xmlns:a16="http://schemas.microsoft.com/office/drawing/2014/main" id="{6132B1C1-C5ED-620F-2609-22FC6A4CFB2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648582" y="139354"/>
            <a:ext cx="4387914" cy="2515595"/>
          </a:xfrm>
          <a:prstGeom prst="rect">
            <a:avLst/>
          </a:prstGeom>
        </p:spPr>
      </p:pic>
      <p:sp>
        <p:nvSpPr>
          <p:cNvPr id="12" name="TextBox 11">
            <a:extLst>
              <a:ext uri="{FF2B5EF4-FFF2-40B4-BE49-F238E27FC236}">
                <a16:creationId xmlns:a16="http://schemas.microsoft.com/office/drawing/2014/main" id="{695B41B9-95C3-8117-84FE-D4DEF03B11C7}"/>
              </a:ext>
            </a:extLst>
          </p:cNvPr>
          <p:cNvSpPr txBox="1"/>
          <p:nvPr/>
        </p:nvSpPr>
        <p:spPr>
          <a:xfrm>
            <a:off x="107686" y="3145532"/>
            <a:ext cx="8784794" cy="1200329"/>
          </a:xfrm>
          <a:prstGeom prst="rect">
            <a:avLst/>
          </a:prstGeom>
          <a:noFill/>
        </p:spPr>
        <p:txBody>
          <a:bodyPr wrap="square">
            <a:spAutoFit/>
          </a:bodyPr>
          <a:lstStyle/>
          <a:p>
            <a:r>
              <a:rPr lang="en-GB" dirty="0">
                <a:solidFill>
                  <a:srgbClr val="0000CC"/>
                </a:solidFill>
              </a:rPr>
              <a:t>……Continued…..</a:t>
            </a:r>
            <a:r>
              <a:rPr lang="en-GB" dirty="0"/>
              <a:t>Figure 3.2.11 on page 113. Photographs </a:t>
            </a:r>
            <a:r>
              <a:rPr lang="en-GB" b="1" dirty="0"/>
              <a:t>(c)</a:t>
            </a:r>
            <a:r>
              <a:rPr lang="en-GB" dirty="0"/>
              <a:t> Sampling of Bottom residual soil sample using a geological hammer for excavating soil, which is then collected in a white plastic scoop (Step (xii)). </a:t>
            </a:r>
            <a:r>
              <a:rPr lang="en-GB" b="1" dirty="0"/>
              <a:t>(d)</a:t>
            </a:r>
            <a:r>
              <a:rPr lang="en-GB" dirty="0"/>
              <a:t> Bagging each Bottom soil aliquot in white Kraft bag (Step (xiii)). Photographs: Alecos Demetriades (IGME/IUGS-CGGB)</a:t>
            </a:r>
            <a:r>
              <a:rPr lang="en-GB" dirty="0">
                <a:solidFill>
                  <a:srgbClr val="FF0000"/>
                </a:solidFill>
              </a:rPr>
              <a:t>…..Continued…..</a:t>
            </a:r>
          </a:p>
        </p:txBody>
      </p:sp>
      <p:sp>
        <p:nvSpPr>
          <p:cNvPr id="13" name="TextBox 12">
            <a:extLst>
              <a:ext uri="{FF2B5EF4-FFF2-40B4-BE49-F238E27FC236}">
                <a16:creationId xmlns:a16="http://schemas.microsoft.com/office/drawing/2014/main" id="{2CB3DF59-DFE1-A0F8-2CA3-53164B2A4A70}"/>
              </a:ext>
            </a:extLst>
          </p:cNvPr>
          <p:cNvSpPr txBox="1"/>
          <p:nvPr/>
        </p:nvSpPr>
        <p:spPr>
          <a:xfrm>
            <a:off x="1878285" y="2661399"/>
            <a:ext cx="452368" cy="400110"/>
          </a:xfrm>
          <a:prstGeom prst="rect">
            <a:avLst/>
          </a:prstGeom>
          <a:noFill/>
        </p:spPr>
        <p:txBody>
          <a:bodyPr wrap="none" rtlCol="0">
            <a:spAutoFit/>
          </a:bodyPr>
          <a:lstStyle/>
          <a:p>
            <a:r>
              <a:rPr lang="en-GB" sz="2000" b="1" dirty="0">
                <a:cs typeface="Arial" panose="020B0604020202020204" pitchFamily="34" charset="0"/>
              </a:rPr>
              <a:t>(c)</a:t>
            </a:r>
          </a:p>
        </p:txBody>
      </p:sp>
      <p:sp>
        <p:nvSpPr>
          <p:cNvPr id="14" name="TextBox 13">
            <a:extLst>
              <a:ext uri="{FF2B5EF4-FFF2-40B4-BE49-F238E27FC236}">
                <a16:creationId xmlns:a16="http://schemas.microsoft.com/office/drawing/2014/main" id="{82C55DF8-C137-E5FD-A6B8-68D78F2AFBC2}"/>
              </a:ext>
            </a:extLst>
          </p:cNvPr>
          <p:cNvSpPr txBox="1"/>
          <p:nvPr/>
        </p:nvSpPr>
        <p:spPr>
          <a:xfrm>
            <a:off x="6586699" y="2649968"/>
            <a:ext cx="482824" cy="400110"/>
          </a:xfrm>
          <a:prstGeom prst="rect">
            <a:avLst/>
          </a:prstGeom>
          <a:noFill/>
        </p:spPr>
        <p:txBody>
          <a:bodyPr wrap="none" rtlCol="0">
            <a:spAutoFit/>
          </a:bodyPr>
          <a:lstStyle/>
          <a:p>
            <a:r>
              <a:rPr lang="en-GB" sz="2000" b="1" dirty="0">
                <a:cs typeface="Arial" panose="020B0604020202020204" pitchFamily="34" charset="0"/>
              </a:rPr>
              <a:t>(d)</a:t>
            </a:r>
          </a:p>
        </p:txBody>
      </p:sp>
    </p:spTree>
    <p:extLst>
      <p:ext uri="{BB962C8B-B14F-4D97-AF65-F5344CB8AC3E}">
        <p14:creationId xmlns:p14="http://schemas.microsoft.com/office/powerpoint/2010/main" val="10074612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person&#10;&#10;Description automatically generated">
            <a:extLst>
              <a:ext uri="{FF2B5EF4-FFF2-40B4-BE49-F238E27FC236}">
                <a16:creationId xmlns:a16="http://schemas.microsoft.com/office/drawing/2014/main" id="{DA18684B-66E8-0135-2332-E9954078ADF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097406" y="236428"/>
            <a:ext cx="4939090" cy="2837095"/>
          </a:xfrm>
          <a:prstGeom prst="rect">
            <a:avLst/>
          </a:prstGeom>
        </p:spPr>
      </p:pic>
      <p:pic>
        <p:nvPicPr>
          <p:cNvPr id="7" name="Picture 6" descr="A picture containing website&#10;&#10;Description automatically generated">
            <a:extLst>
              <a:ext uri="{FF2B5EF4-FFF2-40B4-BE49-F238E27FC236}">
                <a16:creationId xmlns:a16="http://schemas.microsoft.com/office/drawing/2014/main" id="{14777AF7-7D46-B165-639C-60C2D20EE5D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13048" y="236428"/>
            <a:ext cx="3782794" cy="2837095"/>
          </a:xfrm>
          <a:prstGeom prst="rect">
            <a:avLst/>
          </a:prstGeom>
        </p:spPr>
      </p:pic>
      <p:sp>
        <p:nvSpPr>
          <p:cNvPr id="12" name="TextBox 11">
            <a:extLst>
              <a:ext uri="{FF2B5EF4-FFF2-40B4-BE49-F238E27FC236}">
                <a16:creationId xmlns:a16="http://schemas.microsoft.com/office/drawing/2014/main" id="{695B41B9-95C3-8117-84FE-D4DEF03B11C7}"/>
              </a:ext>
            </a:extLst>
          </p:cNvPr>
          <p:cNvSpPr txBox="1"/>
          <p:nvPr/>
        </p:nvSpPr>
        <p:spPr>
          <a:xfrm>
            <a:off x="213048" y="3817411"/>
            <a:ext cx="8679432" cy="1200329"/>
          </a:xfrm>
          <a:prstGeom prst="rect">
            <a:avLst/>
          </a:prstGeom>
          <a:noFill/>
        </p:spPr>
        <p:txBody>
          <a:bodyPr wrap="square">
            <a:spAutoFit/>
          </a:bodyPr>
          <a:lstStyle/>
          <a:p>
            <a:r>
              <a:rPr lang="en-GB" dirty="0">
                <a:solidFill>
                  <a:srgbClr val="0000CC"/>
                </a:solidFill>
              </a:rPr>
              <a:t>…..Continued…..</a:t>
            </a:r>
            <a:r>
              <a:rPr lang="en-GB" dirty="0"/>
              <a:t>Figure 3.2.11 on page 113. Photographs </a:t>
            </a:r>
            <a:r>
              <a:rPr lang="en-GB" b="1" dirty="0"/>
              <a:t>(e)</a:t>
            </a:r>
            <a:r>
              <a:rPr lang="en-GB" dirty="0"/>
              <a:t> Small, numbered card in a plastic zip-lock bag is placed on top of Bottom soil sample in white Kraft bag (Step (xiii)), and </a:t>
            </a:r>
            <a:r>
              <a:rPr lang="en-GB" b="1" dirty="0"/>
              <a:t>(f)</a:t>
            </a:r>
            <a:r>
              <a:rPr lang="en-GB" dirty="0"/>
              <a:t> Sealing white Kraft bag by twisting the aluminium tin tie (Step (xiv)). Photographs: Alecos Demetriades (IGME/IUGS-CGGB).</a:t>
            </a:r>
          </a:p>
        </p:txBody>
      </p:sp>
      <p:sp>
        <p:nvSpPr>
          <p:cNvPr id="2" name="TextBox 1">
            <a:extLst>
              <a:ext uri="{FF2B5EF4-FFF2-40B4-BE49-F238E27FC236}">
                <a16:creationId xmlns:a16="http://schemas.microsoft.com/office/drawing/2014/main" id="{F5ECA66C-9186-5E90-F790-94B384D6CF9A}"/>
              </a:ext>
            </a:extLst>
          </p:cNvPr>
          <p:cNvSpPr txBox="1"/>
          <p:nvPr/>
        </p:nvSpPr>
        <p:spPr>
          <a:xfrm>
            <a:off x="1914508" y="3073524"/>
            <a:ext cx="474810" cy="400110"/>
          </a:xfrm>
          <a:prstGeom prst="rect">
            <a:avLst/>
          </a:prstGeom>
          <a:noFill/>
        </p:spPr>
        <p:txBody>
          <a:bodyPr wrap="none" rtlCol="0">
            <a:spAutoFit/>
          </a:bodyPr>
          <a:lstStyle/>
          <a:p>
            <a:r>
              <a:rPr lang="en-GB" sz="2000" b="1" dirty="0">
                <a:cs typeface="Arial" panose="020B0604020202020204" pitchFamily="34" charset="0"/>
              </a:rPr>
              <a:t>(e)</a:t>
            </a:r>
          </a:p>
        </p:txBody>
      </p:sp>
      <p:sp>
        <p:nvSpPr>
          <p:cNvPr id="4" name="TextBox 3">
            <a:extLst>
              <a:ext uri="{FF2B5EF4-FFF2-40B4-BE49-F238E27FC236}">
                <a16:creationId xmlns:a16="http://schemas.microsoft.com/office/drawing/2014/main" id="{03CBCCA7-7CE8-2EDD-FFC9-26B2582DD955}"/>
              </a:ext>
            </a:extLst>
          </p:cNvPr>
          <p:cNvSpPr txBox="1"/>
          <p:nvPr/>
        </p:nvSpPr>
        <p:spPr>
          <a:xfrm>
            <a:off x="6372200" y="3073524"/>
            <a:ext cx="439544" cy="400110"/>
          </a:xfrm>
          <a:prstGeom prst="rect">
            <a:avLst/>
          </a:prstGeom>
          <a:noFill/>
        </p:spPr>
        <p:txBody>
          <a:bodyPr wrap="none" rtlCol="0">
            <a:spAutoFit/>
          </a:bodyPr>
          <a:lstStyle/>
          <a:p>
            <a:r>
              <a:rPr lang="en-GB" sz="2000" b="1" dirty="0">
                <a:cs typeface="Arial" panose="020B0604020202020204" pitchFamily="34" charset="0"/>
              </a:rPr>
              <a:t>(f)</a:t>
            </a:r>
          </a:p>
        </p:txBody>
      </p:sp>
    </p:spTree>
    <p:extLst>
      <p:ext uri="{BB962C8B-B14F-4D97-AF65-F5344CB8AC3E}">
        <p14:creationId xmlns:p14="http://schemas.microsoft.com/office/powerpoint/2010/main" val="27795076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5ECA66C-9186-5E90-F790-94B384D6CF9A}"/>
              </a:ext>
            </a:extLst>
          </p:cNvPr>
          <p:cNvSpPr txBox="1"/>
          <p:nvPr/>
        </p:nvSpPr>
        <p:spPr>
          <a:xfrm>
            <a:off x="1701733" y="2797897"/>
            <a:ext cx="471604" cy="400110"/>
          </a:xfrm>
          <a:prstGeom prst="rect">
            <a:avLst/>
          </a:prstGeom>
          <a:noFill/>
        </p:spPr>
        <p:txBody>
          <a:bodyPr wrap="none" rtlCol="0">
            <a:spAutoFit/>
          </a:bodyPr>
          <a:lstStyle/>
          <a:p>
            <a:r>
              <a:rPr lang="en-GB" sz="2000" b="1" dirty="0">
                <a:cs typeface="Arial" panose="020B0604020202020204" pitchFamily="34" charset="0"/>
              </a:rPr>
              <a:t>(a)</a:t>
            </a:r>
          </a:p>
        </p:txBody>
      </p:sp>
      <p:sp>
        <p:nvSpPr>
          <p:cNvPr id="4" name="TextBox 3">
            <a:extLst>
              <a:ext uri="{FF2B5EF4-FFF2-40B4-BE49-F238E27FC236}">
                <a16:creationId xmlns:a16="http://schemas.microsoft.com/office/drawing/2014/main" id="{03CBCCA7-7CE8-2EDD-FFC9-26B2582DD955}"/>
              </a:ext>
            </a:extLst>
          </p:cNvPr>
          <p:cNvSpPr txBox="1"/>
          <p:nvPr/>
        </p:nvSpPr>
        <p:spPr>
          <a:xfrm>
            <a:off x="6536322" y="2817430"/>
            <a:ext cx="482824" cy="400110"/>
          </a:xfrm>
          <a:prstGeom prst="rect">
            <a:avLst/>
          </a:prstGeom>
          <a:noFill/>
        </p:spPr>
        <p:txBody>
          <a:bodyPr wrap="none" rtlCol="0">
            <a:spAutoFit/>
          </a:bodyPr>
          <a:lstStyle/>
          <a:p>
            <a:r>
              <a:rPr lang="en-GB" sz="2000" b="1" dirty="0">
                <a:cs typeface="Arial" panose="020B0604020202020204" pitchFamily="34" charset="0"/>
              </a:rPr>
              <a:t>(b)</a:t>
            </a:r>
          </a:p>
        </p:txBody>
      </p:sp>
      <p:pic>
        <p:nvPicPr>
          <p:cNvPr id="5" name="Picture 4" descr="A picture containing tool&#10;&#10;Description automatically generated">
            <a:extLst>
              <a:ext uri="{FF2B5EF4-FFF2-40B4-BE49-F238E27FC236}">
                <a16:creationId xmlns:a16="http://schemas.microsoft.com/office/drawing/2014/main" id="{102848D9-1915-9668-2701-6A0531F108F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4111" y="264909"/>
            <a:ext cx="4396018" cy="2543715"/>
          </a:xfrm>
          <a:prstGeom prst="rect">
            <a:avLst/>
          </a:prstGeom>
        </p:spPr>
      </p:pic>
      <p:pic>
        <p:nvPicPr>
          <p:cNvPr id="8" name="Picture 7" descr="A picture containing tool, ax, hammer&#10;&#10;Description automatically generated">
            <a:extLst>
              <a:ext uri="{FF2B5EF4-FFF2-40B4-BE49-F238E27FC236}">
                <a16:creationId xmlns:a16="http://schemas.microsoft.com/office/drawing/2014/main" id="{C061DC8D-0EF9-9B01-1ACE-E8859274DAC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94655" y="240993"/>
            <a:ext cx="4478680" cy="2567631"/>
          </a:xfrm>
          <a:prstGeom prst="rect">
            <a:avLst/>
          </a:prstGeom>
        </p:spPr>
      </p:pic>
      <p:sp>
        <p:nvSpPr>
          <p:cNvPr id="11" name="TextBox 10">
            <a:extLst>
              <a:ext uri="{FF2B5EF4-FFF2-40B4-BE49-F238E27FC236}">
                <a16:creationId xmlns:a16="http://schemas.microsoft.com/office/drawing/2014/main" id="{7983EDE3-F5D8-17AC-95E0-AA7DA7A9BE4C}"/>
              </a:ext>
            </a:extLst>
          </p:cNvPr>
          <p:cNvSpPr txBox="1"/>
          <p:nvPr/>
        </p:nvSpPr>
        <p:spPr>
          <a:xfrm>
            <a:off x="117557" y="3361556"/>
            <a:ext cx="8955778" cy="1200329"/>
          </a:xfrm>
          <a:prstGeom prst="rect">
            <a:avLst/>
          </a:prstGeom>
          <a:noFill/>
        </p:spPr>
        <p:txBody>
          <a:bodyPr wrap="square">
            <a:spAutoFit/>
          </a:bodyPr>
          <a:lstStyle/>
          <a:p>
            <a:r>
              <a:rPr lang="en-GB" dirty="0"/>
              <a:t>Figure 3.2.12 on page 114. Photographs showing </a:t>
            </a:r>
            <a:r>
              <a:rPr lang="en-GB" b="1" dirty="0"/>
              <a:t>(a)</a:t>
            </a:r>
            <a:r>
              <a:rPr lang="en-GB" dirty="0"/>
              <a:t> Removal of grass and litter with the aid of a spade. </a:t>
            </a:r>
            <a:r>
              <a:rPr lang="en-GB" b="1" dirty="0"/>
              <a:t>(b)</a:t>
            </a:r>
            <a:r>
              <a:rPr lang="en-GB" dirty="0"/>
              <a:t> Sampling of Topsoil sample using a geological hammer for excavating soil, which is then collected in a white plastic scoop (Step (xii) of sampling procedure – see Section §3.2.4.2). Photographs: Alecos Demetriades (IGME/IUGS-CGGB)</a:t>
            </a:r>
            <a:r>
              <a:rPr lang="en-GB" dirty="0">
                <a:solidFill>
                  <a:srgbClr val="FF0000"/>
                </a:solidFill>
              </a:rPr>
              <a:t>…..Continued…..</a:t>
            </a:r>
          </a:p>
        </p:txBody>
      </p:sp>
    </p:spTree>
    <p:extLst>
      <p:ext uri="{BB962C8B-B14F-4D97-AF65-F5344CB8AC3E}">
        <p14:creationId xmlns:p14="http://schemas.microsoft.com/office/powerpoint/2010/main" val="34162049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5ECA66C-9186-5E90-F790-94B384D6CF9A}"/>
              </a:ext>
            </a:extLst>
          </p:cNvPr>
          <p:cNvSpPr txBox="1"/>
          <p:nvPr/>
        </p:nvSpPr>
        <p:spPr>
          <a:xfrm>
            <a:off x="1701733" y="2797897"/>
            <a:ext cx="452368" cy="400110"/>
          </a:xfrm>
          <a:prstGeom prst="rect">
            <a:avLst/>
          </a:prstGeom>
          <a:noFill/>
        </p:spPr>
        <p:txBody>
          <a:bodyPr wrap="none" rtlCol="0">
            <a:spAutoFit/>
          </a:bodyPr>
          <a:lstStyle/>
          <a:p>
            <a:r>
              <a:rPr lang="en-GB" sz="2000" b="1" dirty="0">
                <a:cs typeface="Arial" panose="020B0604020202020204" pitchFamily="34" charset="0"/>
              </a:rPr>
              <a:t>(c)</a:t>
            </a:r>
          </a:p>
        </p:txBody>
      </p:sp>
      <p:sp>
        <p:nvSpPr>
          <p:cNvPr id="4" name="TextBox 3">
            <a:extLst>
              <a:ext uri="{FF2B5EF4-FFF2-40B4-BE49-F238E27FC236}">
                <a16:creationId xmlns:a16="http://schemas.microsoft.com/office/drawing/2014/main" id="{03CBCCA7-7CE8-2EDD-FFC9-26B2582DD955}"/>
              </a:ext>
            </a:extLst>
          </p:cNvPr>
          <p:cNvSpPr txBox="1"/>
          <p:nvPr/>
        </p:nvSpPr>
        <p:spPr>
          <a:xfrm>
            <a:off x="6536322" y="2817430"/>
            <a:ext cx="482824" cy="400110"/>
          </a:xfrm>
          <a:prstGeom prst="rect">
            <a:avLst/>
          </a:prstGeom>
          <a:noFill/>
        </p:spPr>
        <p:txBody>
          <a:bodyPr wrap="none" rtlCol="0">
            <a:spAutoFit/>
          </a:bodyPr>
          <a:lstStyle/>
          <a:p>
            <a:r>
              <a:rPr lang="en-GB" sz="2000" b="1" dirty="0">
                <a:cs typeface="Arial" panose="020B0604020202020204" pitchFamily="34" charset="0"/>
              </a:rPr>
              <a:t>(d)</a:t>
            </a:r>
          </a:p>
        </p:txBody>
      </p:sp>
      <p:pic>
        <p:nvPicPr>
          <p:cNvPr id="5" name="Picture 4">
            <a:extLst>
              <a:ext uri="{FF2B5EF4-FFF2-40B4-BE49-F238E27FC236}">
                <a16:creationId xmlns:a16="http://schemas.microsoft.com/office/drawing/2014/main" id="{102848D9-1915-9668-2701-6A0531F108FD}"/>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94111" y="273739"/>
            <a:ext cx="4396018" cy="2526054"/>
          </a:xfrm>
          <a:prstGeom prst="rect">
            <a:avLst/>
          </a:prstGeom>
        </p:spPr>
      </p:pic>
      <p:pic>
        <p:nvPicPr>
          <p:cNvPr id="8" name="Picture 7">
            <a:extLst>
              <a:ext uri="{FF2B5EF4-FFF2-40B4-BE49-F238E27FC236}">
                <a16:creationId xmlns:a16="http://schemas.microsoft.com/office/drawing/2014/main" id="{C061DC8D-0EF9-9B01-1ACE-E8859274DAC1}"/>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4595212" y="240993"/>
            <a:ext cx="4477565" cy="2567631"/>
          </a:xfrm>
          <a:prstGeom prst="rect">
            <a:avLst/>
          </a:prstGeom>
        </p:spPr>
      </p:pic>
      <p:sp>
        <p:nvSpPr>
          <p:cNvPr id="11" name="TextBox 10">
            <a:extLst>
              <a:ext uri="{FF2B5EF4-FFF2-40B4-BE49-F238E27FC236}">
                <a16:creationId xmlns:a16="http://schemas.microsoft.com/office/drawing/2014/main" id="{7983EDE3-F5D8-17AC-95E0-AA7DA7A9BE4C}"/>
              </a:ext>
            </a:extLst>
          </p:cNvPr>
          <p:cNvSpPr txBox="1"/>
          <p:nvPr/>
        </p:nvSpPr>
        <p:spPr>
          <a:xfrm>
            <a:off x="117557" y="3361556"/>
            <a:ext cx="8955778" cy="923330"/>
          </a:xfrm>
          <a:prstGeom prst="rect">
            <a:avLst/>
          </a:prstGeom>
          <a:noFill/>
        </p:spPr>
        <p:txBody>
          <a:bodyPr wrap="square">
            <a:spAutoFit/>
          </a:bodyPr>
          <a:lstStyle/>
          <a:p>
            <a:r>
              <a:rPr lang="en-GB" dirty="0">
                <a:solidFill>
                  <a:srgbClr val="0000CC"/>
                </a:solidFill>
              </a:rPr>
              <a:t>…..Continued…..</a:t>
            </a:r>
            <a:r>
              <a:rPr lang="en-GB" dirty="0"/>
              <a:t>Figure 3.2.12 on page 114. Photographs showing </a:t>
            </a:r>
            <a:r>
              <a:rPr lang="en-GB" b="1" dirty="0"/>
              <a:t>(c)</a:t>
            </a:r>
            <a:r>
              <a:rPr lang="en-GB" dirty="0"/>
              <a:t> Breaking-up soil lumps with the hammer. </a:t>
            </a:r>
            <a:r>
              <a:rPr lang="en-GB" b="1" dirty="0"/>
              <a:t>(d)</a:t>
            </a:r>
            <a:r>
              <a:rPr lang="en-GB" dirty="0"/>
              <a:t> Bagging each Topsoil aliquot in white Kraft bag (Step (xii)). Photographs: Alecos Demetriades (IGME/IUGS-CGGB).</a:t>
            </a:r>
            <a:r>
              <a:rPr lang="en-GB" dirty="0">
                <a:solidFill>
                  <a:srgbClr val="FF0000"/>
                </a:solidFill>
              </a:rPr>
              <a:t>…..Continued…..</a:t>
            </a:r>
          </a:p>
        </p:txBody>
      </p:sp>
    </p:spTree>
    <p:extLst>
      <p:ext uri="{BB962C8B-B14F-4D97-AF65-F5344CB8AC3E}">
        <p14:creationId xmlns:p14="http://schemas.microsoft.com/office/powerpoint/2010/main" val="8812298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5ECA66C-9186-5E90-F790-94B384D6CF9A}"/>
              </a:ext>
            </a:extLst>
          </p:cNvPr>
          <p:cNvSpPr txBox="1"/>
          <p:nvPr/>
        </p:nvSpPr>
        <p:spPr>
          <a:xfrm>
            <a:off x="1701733" y="2797897"/>
            <a:ext cx="474810" cy="400110"/>
          </a:xfrm>
          <a:prstGeom prst="rect">
            <a:avLst/>
          </a:prstGeom>
          <a:noFill/>
        </p:spPr>
        <p:txBody>
          <a:bodyPr wrap="none" rtlCol="0">
            <a:spAutoFit/>
          </a:bodyPr>
          <a:lstStyle/>
          <a:p>
            <a:r>
              <a:rPr lang="en-GB" sz="2000" b="1" dirty="0">
                <a:cs typeface="Arial" panose="020B0604020202020204" pitchFamily="34" charset="0"/>
              </a:rPr>
              <a:t>(e)</a:t>
            </a:r>
          </a:p>
        </p:txBody>
      </p:sp>
      <p:sp>
        <p:nvSpPr>
          <p:cNvPr id="4" name="TextBox 3">
            <a:extLst>
              <a:ext uri="{FF2B5EF4-FFF2-40B4-BE49-F238E27FC236}">
                <a16:creationId xmlns:a16="http://schemas.microsoft.com/office/drawing/2014/main" id="{03CBCCA7-7CE8-2EDD-FFC9-26B2582DD955}"/>
              </a:ext>
            </a:extLst>
          </p:cNvPr>
          <p:cNvSpPr txBox="1"/>
          <p:nvPr/>
        </p:nvSpPr>
        <p:spPr>
          <a:xfrm>
            <a:off x="6536322" y="2817430"/>
            <a:ext cx="439544" cy="400110"/>
          </a:xfrm>
          <a:prstGeom prst="rect">
            <a:avLst/>
          </a:prstGeom>
          <a:noFill/>
        </p:spPr>
        <p:txBody>
          <a:bodyPr wrap="none" rtlCol="0">
            <a:spAutoFit/>
          </a:bodyPr>
          <a:lstStyle/>
          <a:p>
            <a:r>
              <a:rPr lang="en-GB" sz="2000" b="1" dirty="0">
                <a:cs typeface="Arial" panose="020B0604020202020204" pitchFamily="34" charset="0"/>
              </a:rPr>
              <a:t>(f)</a:t>
            </a:r>
          </a:p>
        </p:txBody>
      </p:sp>
      <p:pic>
        <p:nvPicPr>
          <p:cNvPr id="8" name="Picture 7">
            <a:extLst>
              <a:ext uri="{FF2B5EF4-FFF2-40B4-BE49-F238E27FC236}">
                <a16:creationId xmlns:a16="http://schemas.microsoft.com/office/drawing/2014/main" id="{C061DC8D-0EF9-9B01-1ACE-E8859274DAC1}"/>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4595212" y="244729"/>
            <a:ext cx="4477565" cy="2560159"/>
          </a:xfrm>
          <a:prstGeom prst="rect">
            <a:avLst/>
          </a:prstGeom>
        </p:spPr>
      </p:pic>
      <p:sp>
        <p:nvSpPr>
          <p:cNvPr id="11" name="TextBox 10">
            <a:extLst>
              <a:ext uri="{FF2B5EF4-FFF2-40B4-BE49-F238E27FC236}">
                <a16:creationId xmlns:a16="http://schemas.microsoft.com/office/drawing/2014/main" id="{7983EDE3-F5D8-17AC-95E0-AA7DA7A9BE4C}"/>
              </a:ext>
            </a:extLst>
          </p:cNvPr>
          <p:cNvSpPr txBox="1"/>
          <p:nvPr/>
        </p:nvSpPr>
        <p:spPr>
          <a:xfrm>
            <a:off x="117557" y="3361556"/>
            <a:ext cx="8955778" cy="1200329"/>
          </a:xfrm>
          <a:prstGeom prst="rect">
            <a:avLst/>
          </a:prstGeom>
          <a:noFill/>
        </p:spPr>
        <p:txBody>
          <a:bodyPr wrap="square">
            <a:spAutoFit/>
          </a:bodyPr>
          <a:lstStyle/>
          <a:p>
            <a:r>
              <a:rPr lang="en-GB" dirty="0">
                <a:solidFill>
                  <a:srgbClr val="0000CC"/>
                </a:solidFill>
              </a:rPr>
              <a:t>…..Continued…..</a:t>
            </a:r>
            <a:r>
              <a:rPr lang="en-GB" dirty="0"/>
              <a:t>Figure 3.2.12 on page 114. Photographs showing </a:t>
            </a:r>
            <a:r>
              <a:rPr lang="en-GB" b="1" dirty="0"/>
              <a:t>(e)</a:t>
            </a:r>
            <a:r>
              <a:rPr lang="en-GB" dirty="0"/>
              <a:t> Small, numbered card in the plastic zip-lock bag is placed on top of Topsoil sample in white Kraft bag (Step (xiii)), and </a:t>
            </a:r>
            <a:r>
              <a:rPr lang="en-GB" b="1" dirty="0"/>
              <a:t>(f)</a:t>
            </a:r>
            <a:r>
              <a:rPr lang="en-GB" dirty="0"/>
              <a:t> Sealing white Kraft bag by twisting the aluminium tin tie (Step (xiv)). Photographs: Alecos Demetriades (IGME/IUGS-CGGB).</a:t>
            </a:r>
            <a:endParaRPr lang="en-GB" dirty="0">
              <a:solidFill>
                <a:srgbClr val="FF0000"/>
              </a:solidFill>
            </a:endParaRPr>
          </a:p>
        </p:txBody>
      </p:sp>
      <p:pic>
        <p:nvPicPr>
          <p:cNvPr id="6" name="Picture 5" descr="A picture containing text&#10;&#10;Description automatically generated">
            <a:extLst>
              <a:ext uri="{FF2B5EF4-FFF2-40B4-BE49-F238E27FC236}">
                <a16:creationId xmlns:a16="http://schemas.microsoft.com/office/drawing/2014/main" id="{2760FAC5-872D-0FAF-EC52-8B8FD6B45F5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5536" y="244730"/>
            <a:ext cx="3404223" cy="2553168"/>
          </a:xfrm>
          <a:prstGeom prst="rect">
            <a:avLst/>
          </a:prstGeom>
        </p:spPr>
      </p:pic>
    </p:spTree>
    <p:extLst>
      <p:ext uri="{BB962C8B-B14F-4D97-AF65-F5344CB8AC3E}">
        <p14:creationId xmlns:p14="http://schemas.microsoft.com/office/powerpoint/2010/main" val="28965041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8F5BB43-8BBE-3F31-B720-28E659F472E1}"/>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115990" y="139354"/>
            <a:ext cx="4370941" cy="2510424"/>
          </a:xfrm>
          <a:prstGeom prst="rect">
            <a:avLst/>
          </a:prstGeom>
        </p:spPr>
      </p:pic>
      <p:pic>
        <p:nvPicPr>
          <p:cNvPr id="5" name="Picture 4">
            <a:extLst>
              <a:ext uri="{FF2B5EF4-FFF2-40B4-BE49-F238E27FC236}">
                <a16:creationId xmlns:a16="http://schemas.microsoft.com/office/drawing/2014/main" id="{6132B1C1-C5ED-620F-2609-22FC6A4CFB21}"/>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4648582" y="141330"/>
            <a:ext cx="4387914" cy="2511643"/>
          </a:xfrm>
          <a:prstGeom prst="rect">
            <a:avLst/>
          </a:prstGeom>
        </p:spPr>
      </p:pic>
      <p:sp>
        <p:nvSpPr>
          <p:cNvPr id="13" name="TextBox 12">
            <a:extLst>
              <a:ext uri="{FF2B5EF4-FFF2-40B4-BE49-F238E27FC236}">
                <a16:creationId xmlns:a16="http://schemas.microsoft.com/office/drawing/2014/main" id="{2CB3DF59-DFE1-A0F8-2CA3-53164B2A4A70}"/>
              </a:ext>
            </a:extLst>
          </p:cNvPr>
          <p:cNvSpPr txBox="1"/>
          <p:nvPr/>
        </p:nvSpPr>
        <p:spPr>
          <a:xfrm>
            <a:off x="1878285" y="2661399"/>
            <a:ext cx="471604" cy="400110"/>
          </a:xfrm>
          <a:prstGeom prst="rect">
            <a:avLst/>
          </a:prstGeom>
          <a:noFill/>
        </p:spPr>
        <p:txBody>
          <a:bodyPr wrap="none" rtlCol="0">
            <a:spAutoFit/>
          </a:bodyPr>
          <a:lstStyle/>
          <a:p>
            <a:r>
              <a:rPr lang="en-GB" sz="2000" b="1" dirty="0">
                <a:cs typeface="Arial" panose="020B0604020202020204" pitchFamily="34" charset="0"/>
              </a:rPr>
              <a:t>(a)</a:t>
            </a:r>
          </a:p>
        </p:txBody>
      </p:sp>
      <p:sp>
        <p:nvSpPr>
          <p:cNvPr id="14" name="TextBox 13">
            <a:extLst>
              <a:ext uri="{FF2B5EF4-FFF2-40B4-BE49-F238E27FC236}">
                <a16:creationId xmlns:a16="http://schemas.microsoft.com/office/drawing/2014/main" id="{82C55DF8-C137-E5FD-A6B8-68D78F2AFBC2}"/>
              </a:ext>
            </a:extLst>
          </p:cNvPr>
          <p:cNvSpPr txBox="1"/>
          <p:nvPr/>
        </p:nvSpPr>
        <p:spPr>
          <a:xfrm>
            <a:off x="6586699" y="2649968"/>
            <a:ext cx="482824" cy="400110"/>
          </a:xfrm>
          <a:prstGeom prst="rect">
            <a:avLst/>
          </a:prstGeom>
          <a:noFill/>
        </p:spPr>
        <p:txBody>
          <a:bodyPr wrap="none" rtlCol="0">
            <a:spAutoFit/>
          </a:bodyPr>
          <a:lstStyle/>
          <a:p>
            <a:r>
              <a:rPr lang="en-GB" sz="2000" b="1" dirty="0">
                <a:cs typeface="Arial" panose="020B0604020202020204" pitchFamily="34" charset="0"/>
              </a:rPr>
              <a:t>(b)</a:t>
            </a:r>
          </a:p>
        </p:txBody>
      </p:sp>
      <p:sp>
        <p:nvSpPr>
          <p:cNvPr id="4" name="TextBox 3">
            <a:extLst>
              <a:ext uri="{FF2B5EF4-FFF2-40B4-BE49-F238E27FC236}">
                <a16:creationId xmlns:a16="http://schemas.microsoft.com/office/drawing/2014/main" id="{96BA9C82-CEC3-0524-1D46-F30551C99EDC}"/>
              </a:ext>
            </a:extLst>
          </p:cNvPr>
          <p:cNvSpPr txBox="1"/>
          <p:nvPr/>
        </p:nvSpPr>
        <p:spPr>
          <a:xfrm>
            <a:off x="251520" y="3217540"/>
            <a:ext cx="8640960" cy="1200329"/>
          </a:xfrm>
          <a:prstGeom prst="rect">
            <a:avLst/>
          </a:prstGeom>
          <a:noFill/>
        </p:spPr>
        <p:txBody>
          <a:bodyPr wrap="square">
            <a:spAutoFit/>
          </a:bodyPr>
          <a:lstStyle/>
          <a:p>
            <a:r>
              <a:rPr lang="en-GB" dirty="0"/>
              <a:t>Figure 3.2.13 on page 115. Photographs showing placement of </a:t>
            </a:r>
            <a:r>
              <a:rPr lang="en-GB" b="1" dirty="0"/>
              <a:t>(a)</a:t>
            </a:r>
            <a:r>
              <a:rPr lang="en-GB" dirty="0"/>
              <a:t> Topsoil and </a:t>
            </a:r>
            <a:r>
              <a:rPr lang="en-GB" b="1" dirty="0"/>
              <a:t>(b)</a:t>
            </a:r>
            <a:r>
              <a:rPr lang="en-GB" dirty="0"/>
              <a:t> Bottomsoil sample bags in a sturdy plastic bag for storage and transportation (Step (xv) of sampling procedure – see Section §3.2.4.2). Photographs: Alecos Demetriades (IGME/IUGS-CGGB).</a:t>
            </a:r>
          </a:p>
        </p:txBody>
      </p:sp>
    </p:spTree>
    <p:extLst>
      <p:ext uri="{BB962C8B-B14F-4D97-AF65-F5344CB8AC3E}">
        <p14:creationId xmlns:p14="http://schemas.microsoft.com/office/powerpoint/2010/main" val="35545195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8F5BB43-8BBE-3F31-B720-28E659F472E1}"/>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134324" y="139354"/>
            <a:ext cx="4334272" cy="2510424"/>
          </a:xfrm>
          <a:prstGeom prst="rect">
            <a:avLst/>
          </a:prstGeom>
        </p:spPr>
      </p:pic>
      <p:pic>
        <p:nvPicPr>
          <p:cNvPr id="5" name="Picture 4">
            <a:extLst>
              <a:ext uri="{FF2B5EF4-FFF2-40B4-BE49-F238E27FC236}">
                <a16:creationId xmlns:a16="http://schemas.microsoft.com/office/drawing/2014/main" id="{6132B1C1-C5ED-620F-2609-22FC6A4CFB21}"/>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4648582" y="143917"/>
            <a:ext cx="4387914" cy="2506468"/>
          </a:xfrm>
          <a:prstGeom prst="rect">
            <a:avLst/>
          </a:prstGeom>
        </p:spPr>
      </p:pic>
      <p:sp>
        <p:nvSpPr>
          <p:cNvPr id="13" name="TextBox 12">
            <a:extLst>
              <a:ext uri="{FF2B5EF4-FFF2-40B4-BE49-F238E27FC236}">
                <a16:creationId xmlns:a16="http://schemas.microsoft.com/office/drawing/2014/main" id="{2CB3DF59-DFE1-A0F8-2CA3-53164B2A4A70}"/>
              </a:ext>
            </a:extLst>
          </p:cNvPr>
          <p:cNvSpPr txBox="1"/>
          <p:nvPr/>
        </p:nvSpPr>
        <p:spPr>
          <a:xfrm>
            <a:off x="1878285" y="2661399"/>
            <a:ext cx="471604" cy="400110"/>
          </a:xfrm>
          <a:prstGeom prst="rect">
            <a:avLst/>
          </a:prstGeom>
          <a:noFill/>
        </p:spPr>
        <p:txBody>
          <a:bodyPr wrap="none" rtlCol="0">
            <a:spAutoFit/>
          </a:bodyPr>
          <a:lstStyle/>
          <a:p>
            <a:r>
              <a:rPr lang="en-GB" sz="2000" b="1" dirty="0">
                <a:cs typeface="Arial" panose="020B0604020202020204" pitchFamily="34" charset="0"/>
              </a:rPr>
              <a:t>(a)</a:t>
            </a:r>
          </a:p>
        </p:txBody>
      </p:sp>
      <p:sp>
        <p:nvSpPr>
          <p:cNvPr id="14" name="TextBox 13">
            <a:extLst>
              <a:ext uri="{FF2B5EF4-FFF2-40B4-BE49-F238E27FC236}">
                <a16:creationId xmlns:a16="http://schemas.microsoft.com/office/drawing/2014/main" id="{82C55DF8-C137-E5FD-A6B8-68D78F2AFBC2}"/>
              </a:ext>
            </a:extLst>
          </p:cNvPr>
          <p:cNvSpPr txBox="1"/>
          <p:nvPr/>
        </p:nvSpPr>
        <p:spPr>
          <a:xfrm>
            <a:off x="6586699" y="2649968"/>
            <a:ext cx="482824" cy="400110"/>
          </a:xfrm>
          <a:prstGeom prst="rect">
            <a:avLst/>
          </a:prstGeom>
          <a:noFill/>
        </p:spPr>
        <p:txBody>
          <a:bodyPr wrap="none" rtlCol="0">
            <a:spAutoFit/>
          </a:bodyPr>
          <a:lstStyle/>
          <a:p>
            <a:r>
              <a:rPr lang="en-GB" sz="2000" b="1" dirty="0">
                <a:cs typeface="Arial" panose="020B0604020202020204" pitchFamily="34" charset="0"/>
              </a:rPr>
              <a:t>(b)</a:t>
            </a:r>
          </a:p>
        </p:txBody>
      </p:sp>
      <p:sp>
        <p:nvSpPr>
          <p:cNvPr id="6" name="TextBox 5">
            <a:extLst>
              <a:ext uri="{FF2B5EF4-FFF2-40B4-BE49-F238E27FC236}">
                <a16:creationId xmlns:a16="http://schemas.microsoft.com/office/drawing/2014/main" id="{9B6B4671-1BE2-4495-D3A8-9D3D1755253B}"/>
              </a:ext>
            </a:extLst>
          </p:cNvPr>
          <p:cNvSpPr txBox="1"/>
          <p:nvPr/>
        </p:nvSpPr>
        <p:spPr>
          <a:xfrm>
            <a:off x="251520" y="3289548"/>
            <a:ext cx="8640960" cy="1200329"/>
          </a:xfrm>
          <a:prstGeom prst="rect">
            <a:avLst/>
          </a:prstGeom>
          <a:noFill/>
        </p:spPr>
        <p:txBody>
          <a:bodyPr wrap="square">
            <a:spAutoFit/>
          </a:bodyPr>
          <a:lstStyle/>
          <a:p>
            <a:r>
              <a:rPr lang="en-GB" dirty="0"/>
              <a:t>Figure 3.2.14 on page 115. </a:t>
            </a:r>
            <a:r>
              <a:rPr lang="en-GB" b="1" dirty="0"/>
              <a:t>(a)</a:t>
            </a:r>
            <a:r>
              <a:rPr lang="en-GB" dirty="0"/>
              <a:t> Taking scintillometer readings at knee height (Step (xix) of sampling procedure − see Section §3.2.4.2), and </a:t>
            </a:r>
            <a:r>
              <a:rPr lang="en-GB" b="1" dirty="0"/>
              <a:t>(b)</a:t>
            </a:r>
            <a:r>
              <a:rPr lang="en-GB" dirty="0"/>
              <a:t> Recording field observations on the field observations sheet (Steps (xi, xix &amp; xx)). Photographs: Alecos Demetriades (IGME/IUGS-CGGB).</a:t>
            </a:r>
          </a:p>
        </p:txBody>
      </p:sp>
    </p:spTree>
    <p:extLst>
      <p:ext uri="{BB962C8B-B14F-4D97-AF65-F5344CB8AC3E}">
        <p14:creationId xmlns:p14="http://schemas.microsoft.com/office/powerpoint/2010/main" val="23208669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1201316"/>
            <a:ext cx="8640960" cy="646331"/>
          </a:xfrm>
          <a:prstGeom prst="rect">
            <a:avLst/>
          </a:prstGeom>
        </p:spPr>
        <p:txBody>
          <a:bodyPr wrap="square">
            <a:spAutoFit/>
          </a:bodyPr>
          <a:lstStyle/>
          <a:p>
            <a:r>
              <a:rPr lang="en-GB" dirty="0">
                <a:cs typeface="Arial" pitchFamily="34" charset="0"/>
              </a:rPr>
              <a:t>It is recommended that reference to this part of the Manual should be made in the following way:</a:t>
            </a:r>
          </a:p>
        </p:txBody>
      </p:sp>
      <p:sp>
        <p:nvSpPr>
          <p:cNvPr id="8" name="Rectangle 7"/>
          <p:cNvSpPr/>
          <p:nvPr/>
        </p:nvSpPr>
        <p:spPr>
          <a:xfrm>
            <a:off x="251520" y="2144385"/>
            <a:ext cx="8640960" cy="2308324"/>
          </a:xfrm>
          <a:prstGeom prst="rect">
            <a:avLst/>
          </a:prstGeom>
        </p:spPr>
        <p:txBody>
          <a:bodyPr wrap="square">
            <a:spAutoFit/>
          </a:bodyPr>
          <a:lstStyle/>
          <a:p>
            <a:r>
              <a:rPr lang="lt-LT" dirty="0">
                <a:cs typeface="Arial" pitchFamily="34" charset="0"/>
              </a:rPr>
              <a:t>Batista, M.J., Demetriades, A., Johnson, C.C., Tarvainen, T., Savin, I., Smith, D.B., Haslinger, E., Salminen, R., Gregorauskienė, V., Zomeni, Z., Lacassie Reyes, J.P., Astudillo, F. &amp; Oliva Vicentelo, P.S, 2022. </a:t>
            </a:r>
            <a:r>
              <a:rPr lang="lt-LT" i="1" dirty="0">
                <a:cs typeface="Arial" pitchFamily="34" charset="0"/>
              </a:rPr>
              <a:t>Residual Soil and Humus Sampling</a:t>
            </a:r>
            <a:r>
              <a:rPr lang="lt-LT" dirty="0">
                <a:cs typeface="Arial" pitchFamily="34" charset="0"/>
              </a:rPr>
              <a:t>. Chapter 3.2 In: Demetriades, A., Johnson, C.C., Smith, D.B., Ladenberger, A., </a:t>
            </a:r>
            <a:r>
              <a:rPr lang="en-GB" dirty="0" err="1">
                <a:cs typeface="Arial" pitchFamily="34" charset="0"/>
              </a:rPr>
              <a:t>Adánez</a:t>
            </a:r>
            <a:r>
              <a:rPr lang="en-GB" dirty="0">
                <a:cs typeface="Arial" pitchFamily="34" charset="0"/>
              </a:rPr>
              <a:t> </a:t>
            </a:r>
            <a:r>
              <a:rPr lang="lt-LT" dirty="0">
                <a:cs typeface="Arial" pitchFamily="34" charset="0"/>
              </a:rPr>
              <a:t>Sanjuan, P., Argyraki, A., Stouraiti, C., Caritat, P. de, Knights, K.V., Prieto Rincón, G. &amp; Simubali, G.N. (Editors), International Union of Geological Sciences Manual of Standard Methods for Establishing the Global Geochemical Reference Network. IUGS Commission on Global Geochemical Baselines, Athens, Hellenic Republic, Special Publication, 2, 91−119.</a:t>
            </a:r>
            <a:endParaRPr lang="en-GB" dirty="0">
              <a:cs typeface="Arial"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F8384EC-8F2C-8C0D-A4CF-DFDEB078B6FC}"/>
              </a:ext>
            </a:extLst>
          </p:cNvPr>
          <p:cNvSpPr txBox="1"/>
          <p:nvPr/>
        </p:nvSpPr>
        <p:spPr>
          <a:xfrm>
            <a:off x="251520" y="754167"/>
            <a:ext cx="8640960" cy="2031325"/>
          </a:xfrm>
          <a:prstGeom prst="rect">
            <a:avLst/>
          </a:prstGeom>
          <a:solidFill>
            <a:schemeClr val="accent5">
              <a:lumMod val="20000"/>
              <a:lumOff val="80000"/>
            </a:schemeClr>
          </a:solidFill>
          <a:ln w="25400">
            <a:solidFill>
              <a:schemeClr val="accent1"/>
            </a:solidFill>
          </a:ln>
        </p:spPr>
        <p:txBody>
          <a:bodyPr wrap="square" rtlCol="0">
            <a:spAutoFit/>
          </a:bodyPr>
          <a:lstStyle/>
          <a:p>
            <a:r>
              <a:rPr lang="en-GB" sz="1800" b="1" i="0" u="none" strike="noStrike" baseline="0" dirty="0">
                <a:solidFill>
                  <a:srgbClr val="000000"/>
                </a:solidFill>
              </a:rPr>
              <a:t>Duplicate field samples: </a:t>
            </a:r>
            <a:r>
              <a:rPr lang="en-GB" sz="1800" b="0" i="0" u="none" strike="noStrike" baseline="0" dirty="0">
                <a:solidFill>
                  <a:srgbClr val="000000"/>
                </a:solidFill>
              </a:rPr>
              <a:t>Duplicate </a:t>
            </a:r>
            <a:r>
              <a:rPr lang="en-GB" sz="1800" b="0" i="1" u="none" strike="noStrike" baseline="0" dirty="0">
                <a:solidFill>
                  <a:srgbClr val="000000"/>
                </a:solidFill>
              </a:rPr>
              <a:t>Top </a:t>
            </a:r>
            <a:r>
              <a:rPr lang="en-GB" sz="1800" b="0" i="0" u="none" strike="noStrike" baseline="0" dirty="0">
                <a:solidFill>
                  <a:srgbClr val="000000"/>
                </a:solidFill>
              </a:rPr>
              <a:t>and </a:t>
            </a:r>
            <a:r>
              <a:rPr lang="en-GB" sz="1800" b="0" i="1" u="none" strike="noStrike" baseline="0" dirty="0">
                <a:solidFill>
                  <a:srgbClr val="000000"/>
                </a:solidFill>
              </a:rPr>
              <a:t>Bottom </a:t>
            </a:r>
            <a:r>
              <a:rPr lang="en-GB" sz="1800" b="0" i="0" u="none" strike="noStrike" baseline="0" dirty="0">
                <a:solidFill>
                  <a:srgbClr val="000000"/>
                </a:solidFill>
              </a:rPr>
              <a:t>residual soil samples are collected randomly at least at every 20</a:t>
            </a:r>
            <a:r>
              <a:rPr lang="en-GB" sz="1800" b="0" i="0" u="none" strike="noStrike" baseline="30000" dirty="0">
                <a:solidFill>
                  <a:srgbClr val="000000"/>
                </a:solidFill>
              </a:rPr>
              <a:t>th</a:t>
            </a:r>
            <a:r>
              <a:rPr lang="en-GB" sz="1800" b="0" i="0" u="none" strike="noStrike" baseline="0" dirty="0">
                <a:solidFill>
                  <a:srgbClr val="000000"/>
                </a:solidFill>
              </a:rPr>
              <a:t> sampling site (</a:t>
            </a:r>
            <a:r>
              <a:rPr lang="en-GB" sz="1800" b="0" i="1" u="none" strike="noStrike" baseline="0" dirty="0">
                <a:solidFill>
                  <a:srgbClr val="000000"/>
                </a:solidFill>
              </a:rPr>
              <a:t>i.e.</a:t>
            </a:r>
            <a:r>
              <a:rPr lang="en-GB" sz="1800" b="0" i="0" u="none" strike="noStrike" baseline="0" dirty="0">
                <a:solidFill>
                  <a:srgbClr val="000000"/>
                </a:solidFill>
              </a:rPr>
              <a:t>, ≈5% duplication of the sample sites) in each country. However, countries with less than 20 GTN grid cells should collect duplicate </a:t>
            </a:r>
            <a:r>
              <a:rPr lang="en-GB" sz="1800" b="0" i="1" u="none" strike="noStrike" baseline="0" dirty="0">
                <a:solidFill>
                  <a:srgbClr val="000000"/>
                </a:solidFill>
              </a:rPr>
              <a:t>Top </a:t>
            </a:r>
            <a:r>
              <a:rPr lang="en-GB" sz="1800" b="0" i="0" u="none" strike="noStrike" baseline="0" dirty="0">
                <a:solidFill>
                  <a:srgbClr val="000000"/>
                </a:solidFill>
              </a:rPr>
              <a:t>and </a:t>
            </a:r>
            <a:r>
              <a:rPr lang="en-GB" sz="1800" b="0" i="1" u="none" strike="noStrike" baseline="0" dirty="0">
                <a:solidFill>
                  <a:srgbClr val="000000"/>
                </a:solidFill>
              </a:rPr>
              <a:t>Bottom </a:t>
            </a:r>
            <a:r>
              <a:rPr lang="en-GB" sz="1800" b="0" i="0" u="none" strike="noStrike" baseline="0" dirty="0">
                <a:solidFill>
                  <a:srgbClr val="000000"/>
                </a:solidFill>
              </a:rPr>
              <a:t>residual soil samples from at least one random site. The duplicate sample site is selected at a distance of 5 to 50 metres away from the routine sampling site following the same procedure as for collecting the routine </a:t>
            </a:r>
            <a:r>
              <a:rPr lang="en-GB" sz="1800" b="0" i="1" u="none" strike="noStrike" baseline="0" dirty="0">
                <a:solidFill>
                  <a:srgbClr val="000000"/>
                </a:solidFill>
              </a:rPr>
              <a:t>Top </a:t>
            </a:r>
            <a:r>
              <a:rPr lang="en-GB" sz="1800" b="0" i="0" u="none" strike="noStrike" baseline="0" dirty="0">
                <a:solidFill>
                  <a:srgbClr val="000000"/>
                </a:solidFill>
              </a:rPr>
              <a:t>and </a:t>
            </a:r>
            <a:r>
              <a:rPr lang="en-GB" sz="1800" b="0" i="1" u="none" strike="noStrike" baseline="0" dirty="0">
                <a:solidFill>
                  <a:srgbClr val="000000"/>
                </a:solidFill>
              </a:rPr>
              <a:t>Bottom </a:t>
            </a:r>
            <a:r>
              <a:rPr lang="en-GB" sz="1800" b="0" i="0" u="none" strike="noStrike" baseline="0" dirty="0">
                <a:solidFill>
                  <a:srgbClr val="000000"/>
                </a:solidFill>
              </a:rPr>
              <a:t>residual soil samples.</a:t>
            </a:r>
            <a:endParaRPr lang="en-GB" dirty="0"/>
          </a:p>
        </p:txBody>
      </p:sp>
      <p:sp>
        <p:nvSpPr>
          <p:cNvPr id="3" name="TextBox 2">
            <a:extLst>
              <a:ext uri="{FF2B5EF4-FFF2-40B4-BE49-F238E27FC236}">
                <a16:creationId xmlns:a16="http://schemas.microsoft.com/office/drawing/2014/main" id="{0949AD42-F5C6-E142-61A1-2713931D4908}"/>
              </a:ext>
            </a:extLst>
          </p:cNvPr>
          <p:cNvSpPr txBox="1"/>
          <p:nvPr/>
        </p:nvSpPr>
        <p:spPr>
          <a:xfrm>
            <a:off x="251520" y="3217540"/>
            <a:ext cx="8640960" cy="1477328"/>
          </a:xfrm>
          <a:prstGeom prst="rect">
            <a:avLst/>
          </a:prstGeom>
          <a:solidFill>
            <a:schemeClr val="accent2">
              <a:lumMod val="20000"/>
              <a:lumOff val="80000"/>
            </a:schemeClr>
          </a:solidFill>
          <a:ln w="25400">
            <a:solidFill>
              <a:schemeClr val="accent1"/>
            </a:solidFill>
          </a:ln>
        </p:spPr>
        <p:txBody>
          <a:bodyPr wrap="square" rtlCol="0">
            <a:spAutoFit/>
          </a:bodyPr>
          <a:lstStyle/>
          <a:p>
            <a:r>
              <a:rPr lang="en-GB" sz="1800" b="1" i="0" u="none" strike="noStrike" baseline="0" dirty="0">
                <a:solidFill>
                  <a:srgbClr val="000000"/>
                </a:solidFill>
              </a:rPr>
              <a:t>Important Note 1: </a:t>
            </a:r>
            <a:r>
              <a:rPr lang="en-GB" sz="1800" b="0" i="0" u="none" strike="noStrike" baseline="0" dirty="0">
                <a:solidFill>
                  <a:srgbClr val="000000"/>
                </a:solidFill>
              </a:rPr>
              <a:t>After collecting the </a:t>
            </a:r>
            <a:r>
              <a:rPr lang="en-GB" sz="1800" b="0" i="1" u="none" strike="noStrike" baseline="0" dirty="0">
                <a:solidFill>
                  <a:srgbClr val="000000"/>
                </a:solidFill>
              </a:rPr>
              <a:t>Top </a:t>
            </a:r>
            <a:r>
              <a:rPr lang="en-GB" sz="1800" b="0" i="0" u="none" strike="noStrike" baseline="0" dirty="0">
                <a:solidFill>
                  <a:srgbClr val="000000"/>
                </a:solidFill>
              </a:rPr>
              <a:t>and </a:t>
            </a:r>
            <a:r>
              <a:rPr lang="en-GB" sz="1800" b="0" i="1" u="none" strike="noStrike" baseline="0" dirty="0">
                <a:solidFill>
                  <a:srgbClr val="000000"/>
                </a:solidFill>
              </a:rPr>
              <a:t>Bottom </a:t>
            </a:r>
            <a:r>
              <a:rPr lang="en-GB" sz="1800" b="0" i="0" u="none" strike="noStrike" baseline="0" dirty="0">
                <a:solidFill>
                  <a:srgbClr val="000000"/>
                </a:solidFill>
              </a:rPr>
              <a:t>residual soil samples, using the procedure described above, the dug-up soil is returned to the pit, the two samples are placed on the surface together with the sample number and GPS, and the last site digital photograph is taken to show that the pit was filled-in, and the landscape returned to its original state (Fig. 3.2.7g).</a:t>
            </a:r>
            <a:endParaRPr lang="en-GB" dirty="0"/>
          </a:p>
        </p:txBody>
      </p:sp>
    </p:spTree>
    <p:extLst>
      <p:ext uri="{BB962C8B-B14F-4D97-AF65-F5344CB8AC3E}">
        <p14:creationId xmlns:p14="http://schemas.microsoft.com/office/powerpoint/2010/main" val="374742918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F8384EC-8F2C-8C0D-A4CF-DFDEB078B6FC}"/>
              </a:ext>
            </a:extLst>
          </p:cNvPr>
          <p:cNvSpPr txBox="1"/>
          <p:nvPr/>
        </p:nvSpPr>
        <p:spPr>
          <a:xfrm>
            <a:off x="251520" y="121196"/>
            <a:ext cx="8640960" cy="4524315"/>
          </a:xfrm>
          <a:prstGeom prst="rect">
            <a:avLst/>
          </a:prstGeom>
          <a:solidFill>
            <a:srgbClr val="FFFFCC"/>
          </a:solidFill>
          <a:ln w="25400">
            <a:solidFill>
              <a:schemeClr val="accent1"/>
            </a:solidFill>
          </a:ln>
        </p:spPr>
        <p:txBody>
          <a:bodyPr wrap="square" rtlCol="0">
            <a:spAutoFit/>
          </a:bodyPr>
          <a:lstStyle/>
          <a:p>
            <a:r>
              <a:rPr lang="en-GB" sz="1800" b="1" i="0" u="none" strike="noStrike" baseline="0" dirty="0">
                <a:solidFill>
                  <a:srgbClr val="000000"/>
                </a:solidFill>
              </a:rPr>
              <a:t>Important Note 2: </a:t>
            </a:r>
            <a:r>
              <a:rPr lang="en-GB" sz="1800" b="0" i="0" u="none" strike="noStrike" baseline="0" dirty="0">
                <a:solidFill>
                  <a:srgbClr val="000000"/>
                </a:solidFill>
              </a:rPr>
              <a:t>The soil C horizon is especially important, and must be reached at all sampling sites because it is the reference horizon, </a:t>
            </a:r>
            <a:r>
              <a:rPr lang="en-GB" sz="1800" b="0" i="1" u="none" strike="noStrike" baseline="0" dirty="0">
                <a:solidFill>
                  <a:srgbClr val="000000"/>
                </a:solidFill>
              </a:rPr>
              <a:t>i.e</a:t>
            </a:r>
            <a:r>
              <a:rPr lang="en-GB" sz="1800" b="0" i="0" u="none" strike="noStrike" baseline="0" dirty="0">
                <a:solidFill>
                  <a:srgbClr val="000000"/>
                </a:solidFill>
              </a:rPr>
              <a:t>., the C horizon is composed of unconsolidated parent material, which may be either relatively unweathered or deeply weathered. Samples collected at sites where the C horizon is unweathered or only slightly weathered represent very closely the chemical composition of the parent material. </a:t>
            </a:r>
          </a:p>
          <a:p>
            <a:r>
              <a:rPr lang="en-GB" sz="1800" b="0" i="0" u="none" strike="noStrike" baseline="0" dirty="0">
                <a:solidFill>
                  <a:srgbClr val="000000"/>
                </a:solidFill>
              </a:rPr>
              <a:t>The upper 20-cm thick section of the C horizon is sampled, and the depth range is noted on the field observations sheet. </a:t>
            </a:r>
            <a:r>
              <a:rPr lang="en-GB" sz="1800" b="0" i="1" u="none" strike="noStrike" baseline="0" dirty="0">
                <a:solidFill>
                  <a:srgbClr val="000000"/>
                </a:solidFill>
              </a:rPr>
              <a:t>In case the C horizon has a thickness of less than 20 cm, then the entire horizon is sampled, and the thickness range is recorded on the field observations shee</a:t>
            </a:r>
            <a:r>
              <a:rPr lang="en-GB" sz="1800" b="0" i="0" u="none" strike="noStrike" baseline="0" dirty="0">
                <a:solidFill>
                  <a:srgbClr val="000000"/>
                </a:solidFill>
              </a:rPr>
              <a:t>t. </a:t>
            </a:r>
          </a:p>
          <a:p>
            <a:r>
              <a:rPr lang="en-GB" sz="1800" b="0" i="0" u="none" strike="noStrike" baseline="0" dirty="0">
                <a:solidFill>
                  <a:srgbClr val="000000"/>
                </a:solidFill>
              </a:rPr>
              <a:t>     It is anticipated that the C horizon will be reached in most cases at a depth of less than 100 cm, or in the worst-case scenario is less than 200 cm. If it is deeper, then the pit should be dug until the C horizon is reached. </a:t>
            </a:r>
            <a:r>
              <a:rPr lang="en-GB" sz="1800" b="0" i="1" u="none" strike="noStrike" baseline="0" dirty="0">
                <a:solidFill>
                  <a:srgbClr val="000000"/>
                </a:solidFill>
              </a:rPr>
              <a:t>In extreme cases, where the C horizon is deeper than 200 cm, the Bottom sample is collected from a depth range of 200 to 220 cm, and </a:t>
            </a:r>
            <a:r>
              <a:rPr lang="en-GB" sz="1800" b="1" i="1" u="none" strike="noStrike" baseline="0" dirty="0">
                <a:solidFill>
                  <a:srgbClr val="000000"/>
                </a:solidFill>
              </a:rPr>
              <a:t>always from the same horizon</a:t>
            </a:r>
            <a:r>
              <a:rPr lang="en-GB" sz="1800" b="0" i="1" u="none" strike="noStrike" baseline="0" dirty="0">
                <a:solidFill>
                  <a:srgbClr val="000000"/>
                </a:solidFill>
              </a:rPr>
              <a:t>, which means that this depth range, depending on local conditions, maybe slightly changed to either 180 to 200 cm or 190 to 210 cm or similar thickness variants below a depth of 180 cm (e.g., 185-205 cm)</a:t>
            </a:r>
            <a:r>
              <a:rPr lang="en-GB" sz="1800" b="0" i="0" u="none" strike="noStrike" baseline="0" dirty="0">
                <a:solidFill>
                  <a:srgbClr val="000000"/>
                </a:solidFill>
              </a:rPr>
              <a:t>. </a:t>
            </a:r>
            <a:endParaRPr lang="en-GB" dirty="0"/>
          </a:p>
        </p:txBody>
      </p:sp>
      <p:sp>
        <p:nvSpPr>
          <p:cNvPr id="4" name="TextBox 3">
            <a:extLst>
              <a:ext uri="{FF2B5EF4-FFF2-40B4-BE49-F238E27FC236}">
                <a16:creationId xmlns:a16="http://schemas.microsoft.com/office/drawing/2014/main" id="{95DE98D9-A7EF-E083-2152-4A741A507C74}"/>
              </a:ext>
            </a:extLst>
          </p:cNvPr>
          <p:cNvSpPr txBox="1"/>
          <p:nvPr/>
        </p:nvSpPr>
        <p:spPr>
          <a:xfrm>
            <a:off x="233264" y="4855140"/>
            <a:ext cx="8640960" cy="646331"/>
          </a:xfrm>
          <a:prstGeom prst="rect">
            <a:avLst/>
          </a:prstGeom>
          <a:solidFill>
            <a:schemeClr val="accent1">
              <a:lumMod val="20000"/>
              <a:lumOff val="80000"/>
            </a:schemeClr>
          </a:solidFill>
          <a:ln w="25400">
            <a:solidFill>
              <a:schemeClr val="accent1"/>
            </a:solidFill>
          </a:ln>
        </p:spPr>
        <p:txBody>
          <a:bodyPr wrap="square" rtlCol="0">
            <a:spAutoFit/>
          </a:bodyPr>
          <a:lstStyle/>
          <a:p>
            <a:r>
              <a:rPr lang="en-GB" sz="1800" b="1" i="0" u="none" strike="noStrike" baseline="0" dirty="0">
                <a:solidFill>
                  <a:srgbClr val="000000"/>
                </a:solidFill>
              </a:rPr>
              <a:t>Important Note 3: </a:t>
            </a:r>
            <a:r>
              <a:rPr lang="en-GB" sz="1800" b="0" i="0" u="none" strike="noStrike" baseline="0" dirty="0">
                <a:solidFill>
                  <a:srgbClr val="000000"/>
                </a:solidFill>
              </a:rPr>
              <a:t>The </a:t>
            </a:r>
            <a:r>
              <a:rPr lang="en-GB" sz="1800" b="0" i="1" u="none" strike="noStrike" baseline="0" dirty="0">
                <a:solidFill>
                  <a:srgbClr val="000000"/>
                </a:solidFill>
              </a:rPr>
              <a:t>Top </a:t>
            </a:r>
            <a:r>
              <a:rPr lang="en-GB" sz="1800" b="0" i="0" u="none" strike="noStrike" baseline="0" dirty="0">
                <a:solidFill>
                  <a:srgbClr val="000000"/>
                </a:solidFill>
              </a:rPr>
              <a:t>and </a:t>
            </a:r>
            <a:r>
              <a:rPr lang="en-GB" sz="1800" b="0" i="1" u="none" strike="noStrike" baseline="0" dirty="0">
                <a:solidFill>
                  <a:srgbClr val="000000"/>
                </a:solidFill>
              </a:rPr>
              <a:t>Bottom </a:t>
            </a:r>
            <a:r>
              <a:rPr lang="en-GB" sz="1800" b="0" i="0" u="none" strike="noStrike" baseline="0" dirty="0">
                <a:solidFill>
                  <a:srgbClr val="000000"/>
                </a:solidFill>
              </a:rPr>
              <a:t>residual soil samples are always collected from a SINGLE site, and a SINGLE soil profile. </a:t>
            </a:r>
            <a:endParaRPr lang="en-GB" dirty="0"/>
          </a:p>
        </p:txBody>
      </p:sp>
    </p:spTree>
    <p:extLst>
      <p:ext uri="{BB962C8B-B14F-4D97-AF65-F5344CB8AC3E}">
        <p14:creationId xmlns:p14="http://schemas.microsoft.com/office/powerpoint/2010/main" val="35493890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3A5E2B0-9AB1-ECA2-32C6-5C5FFAFE8037}"/>
              </a:ext>
            </a:extLst>
          </p:cNvPr>
          <p:cNvSpPr txBox="1"/>
          <p:nvPr/>
        </p:nvSpPr>
        <p:spPr>
          <a:xfrm>
            <a:off x="251520" y="193204"/>
            <a:ext cx="8640960" cy="461665"/>
          </a:xfrm>
          <a:prstGeom prst="rect">
            <a:avLst/>
          </a:prstGeom>
          <a:noFill/>
        </p:spPr>
        <p:txBody>
          <a:bodyPr wrap="square">
            <a:spAutoFit/>
          </a:bodyPr>
          <a:lstStyle/>
          <a:p>
            <a:r>
              <a:rPr lang="en-GB" sz="2400" b="1" i="0" u="none" strike="noStrike" baseline="0" dirty="0">
                <a:solidFill>
                  <a:srgbClr val="000000"/>
                </a:solidFill>
              </a:rPr>
              <a:t>3.2.4.3. Sampling procedure for humus </a:t>
            </a:r>
            <a:endParaRPr lang="en-GB" sz="2400" dirty="0"/>
          </a:p>
        </p:txBody>
      </p:sp>
      <p:sp>
        <p:nvSpPr>
          <p:cNvPr id="7" name="TextBox 6">
            <a:extLst>
              <a:ext uri="{FF2B5EF4-FFF2-40B4-BE49-F238E27FC236}">
                <a16:creationId xmlns:a16="http://schemas.microsoft.com/office/drawing/2014/main" id="{4DEBCA9E-E3DB-ACA2-E19D-987002E9F264}"/>
              </a:ext>
            </a:extLst>
          </p:cNvPr>
          <p:cNvSpPr txBox="1"/>
          <p:nvPr/>
        </p:nvSpPr>
        <p:spPr>
          <a:xfrm>
            <a:off x="263987" y="913284"/>
            <a:ext cx="8640960" cy="3416320"/>
          </a:xfrm>
          <a:prstGeom prst="rect">
            <a:avLst/>
          </a:prstGeom>
          <a:noFill/>
        </p:spPr>
        <p:txBody>
          <a:bodyPr wrap="square">
            <a:spAutoFit/>
          </a:bodyPr>
          <a:lstStyle/>
          <a:p>
            <a:r>
              <a:rPr lang="en-GB" sz="1800" b="0" i="0" u="none" strike="noStrike" baseline="0" dirty="0">
                <a:solidFill>
                  <a:srgbClr val="000000"/>
                </a:solidFill>
              </a:rPr>
              <a:t>If there is a recognisable well-developed highly decomposed organic material (</a:t>
            </a:r>
            <a:r>
              <a:rPr lang="en-GB" sz="1800" b="0" i="1" u="none" strike="noStrike" baseline="0" dirty="0">
                <a:solidFill>
                  <a:srgbClr val="000000"/>
                </a:solidFill>
              </a:rPr>
              <a:t>humus</a:t>
            </a:r>
            <a:r>
              <a:rPr lang="en-GB" sz="1800" b="0" i="0" u="none" strike="noStrike" baseline="0" dirty="0">
                <a:solidFill>
                  <a:srgbClr val="000000"/>
                </a:solidFill>
              </a:rPr>
              <a:t>) above the A humic residual mineral soil horizon, collect this sample first by using either a cylindrical steel sampler or a spade (</a:t>
            </a:r>
            <a:r>
              <a:rPr lang="en-GB" sz="1800" b="0" i="0" u="none" strike="noStrike" baseline="0" dirty="0" err="1">
                <a:solidFill>
                  <a:srgbClr val="000000"/>
                </a:solidFill>
              </a:rPr>
              <a:t>Salminen</a:t>
            </a:r>
            <a:r>
              <a:rPr lang="en-GB" sz="1800" b="0" i="0" u="none" strike="noStrike" baseline="0" dirty="0">
                <a:solidFill>
                  <a:srgbClr val="000000"/>
                </a:solidFill>
              </a:rPr>
              <a:t>, </a:t>
            </a:r>
            <a:r>
              <a:rPr lang="en-GB" sz="1800" b="0" i="0" u="none" strike="noStrike" baseline="0" dirty="0" err="1">
                <a:solidFill>
                  <a:srgbClr val="000000"/>
                </a:solidFill>
              </a:rPr>
              <a:t>Tarvainen</a:t>
            </a:r>
            <a:r>
              <a:rPr lang="en-GB" sz="1800" b="0" i="0" u="none" strike="noStrike" baseline="0" dirty="0">
                <a:solidFill>
                  <a:srgbClr val="000000"/>
                </a:solidFill>
              </a:rPr>
              <a:t> </a:t>
            </a:r>
            <a:r>
              <a:rPr lang="en-GB" sz="1800" b="0" i="1" u="none" strike="noStrike" baseline="0" dirty="0">
                <a:solidFill>
                  <a:srgbClr val="000000"/>
                </a:solidFill>
              </a:rPr>
              <a:t>et al</a:t>
            </a:r>
            <a:r>
              <a:rPr lang="en-GB" sz="1800" b="0" i="0" u="none" strike="noStrike" baseline="0" dirty="0">
                <a:solidFill>
                  <a:srgbClr val="000000"/>
                </a:solidFill>
              </a:rPr>
              <a:t>., 1998), and before digging the pit deeper to expose the other horizons. Each humus sample should be a composite sample from at least five (5) locations within a 50x50 m area around the residual soil sampling site, and the uppermost three (3) cm of humus should be sampled. The reason for collecting a composite humus sample is that from a single site it is not possible to collect the required 1 to 2 litres. Hence, the first humus sub-sample is collected from the site of the pit that will be dug for the collection of the </a:t>
            </a:r>
            <a:r>
              <a:rPr lang="en-GB" sz="1800" b="0" i="1" u="none" strike="noStrike" baseline="0" dirty="0">
                <a:solidFill>
                  <a:srgbClr val="000000"/>
                </a:solidFill>
              </a:rPr>
              <a:t>Top </a:t>
            </a:r>
            <a:r>
              <a:rPr lang="en-GB" sz="1800" b="0" i="0" u="none" strike="noStrike" baseline="0" dirty="0">
                <a:solidFill>
                  <a:srgbClr val="000000"/>
                </a:solidFill>
              </a:rPr>
              <a:t>and </a:t>
            </a:r>
            <a:r>
              <a:rPr lang="en-GB" sz="1800" b="0" i="1" u="none" strike="noStrike" baseline="0" dirty="0">
                <a:solidFill>
                  <a:srgbClr val="000000"/>
                </a:solidFill>
              </a:rPr>
              <a:t>Bottom </a:t>
            </a:r>
            <a:r>
              <a:rPr lang="en-GB" sz="1800" b="0" i="0" u="none" strike="noStrike" baseline="0" dirty="0">
                <a:solidFill>
                  <a:srgbClr val="000000"/>
                </a:solidFill>
              </a:rPr>
              <a:t>residual soil samples. The additional four sub-sites (at least) are located around this location. Refer to “</a:t>
            </a:r>
            <a:r>
              <a:rPr lang="en-GB" sz="1800" b="0" i="1" u="none" strike="noStrike" baseline="0" dirty="0">
                <a:solidFill>
                  <a:srgbClr val="000000"/>
                </a:solidFill>
              </a:rPr>
              <a:t>Important note for selecting sampling site with recent highly decomposed organic material (humus)</a:t>
            </a:r>
            <a:r>
              <a:rPr lang="en-GB" sz="1800" b="0" i="0" u="none" strike="noStrike" baseline="0" dirty="0">
                <a:solidFill>
                  <a:srgbClr val="000000"/>
                </a:solidFill>
              </a:rPr>
              <a:t>” (Section §3.2.4.1) before starting the sampling of humus. </a:t>
            </a:r>
            <a:endParaRPr lang="en-GB" dirty="0"/>
          </a:p>
        </p:txBody>
      </p:sp>
    </p:spTree>
    <p:extLst>
      <p:ext uri="{BB962C8B-B14F-4D97-AF65-F5344CB8AC3E}">
        <p14:creationId xmlns:p14="http://schemas.microsoft.com/office/powerpoint/2010/main" val="36409967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6FAED077-5413-E6D7-29EA-1ABB95EF7B2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5400000">
            <a:off x="-345357" y="595000"/>
            <a:ext cx="4198956" cy="3149217"/>
          </a:xfrm>
          <a:prstGeom prst="rect">
            <a:avLst/>
          </a:prstGeom>
        </p:spPr>
      </p:pic>
      <p:pic>
        <p:nvPicPr>
          <p:cNvPr id="8" name="Picture 7" descr="Text&#10;&#10;Description automatically generated">
            <a:extLst>
              <a:ext uri="{FF2B5EF4-FFF2-40B4-BE49-F238E27FC236}">
                <a16:creationId xmlns:a16="http://schemas.microsoft.com/office/drawing/2014/main" id="{8009F6CA-740C-022D-DBDE-727F5C3B14A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491880" y="70130"/>
            <a:ext cx="5598609" cy="4198956"/>
          </a:xfrm>
          <a:prstGeom prst="rect">
            <a:avLst/>
          </a:prstGeom>
        </p:spPr>
      </p:pic>
      <p:sp>
        <p:nvSpPr>
          <p:cNvPr id="10" name="TextBox 9">
            <a:extLst>
              <a:ext uri="{FF2B5EF4-FFF2-40B4-BE49-F238E27FC236}">
                <a16:creationId xmlns:a16="http://schemas.microsoft.com/office/drawing/2014/main" id="{1B722E95-523A-2BCE-95EB-E67C695EF105}"/>
              </a:ext>
            </a:extLst>
          </p:cNvPr>
          <p:cNvSpPr txBox="1"/>
          <p:nvPr/>
        </p:nvSpPr>
        <p:spPr>
          <a:xfrm>
            <a:off x="179512" y="4297660"/>
            <a:ext cx="8712968" cy="1477328"/>
          </a:xfrm>
          <a:prstGeom prst="rect">
            <a:avLst/>
          </a:prstGeom>
          <a:noFill/>
        </p:spPr>
        <p:txBody>
          <a:bodyPr wrap="square">
            <a:spAutoFit/>
          </a:bodyPr>
          <a:lstStyle/>
          <a:p>
            <a:r>
              <a:rPr lang="en-GB" dirty="0"/>
              <a:t>Figure 3.2.15 on page 116. Photographs showing numbered </a:t>
            </a:r>
            <a:r>
              <a:rPr lang="en-GB" b="1" dirty="0"/>
              <a:t>(a)</a:t>
            </a:r>
            <a:r>
              <a:rPr lang="en-GB" dirty="0"/>
              <a:t> Certified trace-element free plastic Rilsan® bag with a plastic strip lock for packing the humus sample (Step (</a:t>
            </a:r>
            <a:r>
              <a:rPr lang="en-GB" dirty="0" err="1"/>
              <a:t>i</a:t>
            </a:r>
            <a:r>
              <a:rPr lang="en-GB" dirty="0"/>
              <a:t>) of humus sampling procedure – see Section §3.2.4.3), and </a:t>
            </a:r>
            <a:r>
              <a:rPr lang="en-GB" b="1" dirty="0"/>
              <a:t>(b)</a:t>
            </a:r>
            <a:r>
              <a:rPr lang="en-GB" dirty="0"/>
              <a:t> Small card in a plastic zip-lock bag (Step (ii) of the sampling procedure for Humus, see Section §3.2.4.3). Photographs: Alecos Demetriades (IGME/IUGS-CGGB).</a:t>
            </a:r>
          </a:p>
        </p:txBody>
      </p:sp>
      <p:sp>
        <p:nvSpPr>
          <p:cNvPr id="13" name="TextBox 12">
            <a:extLst>
              <a:ext uri="{FF2B5EF4-FFF2-40B4-BE49-F238E27FC236}">
                <a16:creationId xmlns:a16="http://schemas.microsoft.com/office/drawing/2014/main" id="{2CB3DF59-DFE1-A0F8-2CA3-53164B2A4A70}"/>
              </a:ext>
            </a:extLst>
          </p:cNvPr>
          <p:cNvSpPr txBox="1"/>
          <p:nvPr/>
        </p:nvSpPr>
        <p:spPr>
          <a:xfrm>
            <a:off x="1403648" y="3849313"/>
            <a:ext cx="471604" cy="400110"/>
          </a:xfrm>
          <a:prstGeom prst="rect">
            <a:avLst/>
          </a:prstGeom>
          <a:noFill/>
        </p:spPr>
        <p:txBody>
          <a:bodyPr wrap="none" rtlCol="0">
            <a:spAutoFit/>
          </a:bodyPr>
          <a:lstStyle/>
          <a:p>
            <a:r>
              <a:rPr lang="en-GB" sz="2000" b="1" dirty="0">
                <a:solidFill>
                  <a:schemeClr val="bg1"/>
                </a:solidFill>
                <a:cs typeface="Arial" panose="020B0604020202020204" pitchFamily="34" charset="0"/>
              </a:rPr>
              <a:t>(a)</a:t>
            </a:r>
          </a:p>
        </p:txBody>
      </p:sp>
      <p:sp>
        <p:nvSpPr>
          <p:cNvPr id="14" name="TextBox 13">
            <a:extLst>
              <a:ext uri="{FF2B5EF4-FFF2-40B4-BE49-F238E27FC236}">
                <a16:creationId xmlns:a16="http://schemas.microsoft.com/office/drawing/2014/main" id="{82C55DF8-C137-E5FD-A6B8-68D78F2AFBC2}"/>
              </a:ext>
            </a:extLst>
          </p:cNvPr>
          <p:cNvSpPr txBox="1"/>
          <p:nvPr/>
        </p:nvSpPr>
        <p:spPr>
          <a:xfrm>
            <a:off x="5940152" y="3865612"/>
            <a:ext cx="482824" cy="400110"/>
          </a:xfrm>
          <a:prstGeom prst="rect">
            <a:avLst/>
          </a:prstGeom>
          <a:noFill/>
        </p:spPr>
        <p:txBody>
          <a:bodyPr wrap="none" rtlCol="0">
            <a:spAutoFit/>
          </a:bodyPr>
          <a:lstStyle/>
          <a:p>
            <a:r>
              <a:rPr lang="en-GB" sz="2000" b="1" dirty="0">
                <a:solidFill>
                  <a:schemeClr val="bg1"/>
                </a:solidFill>
                <a:cs typeface="Arial" panose="020B0604020202020204" pitchFamily="34" charset="0"/>
              </a:rPr>
              <a:t>(b)</a:t>
            </a:r>
          </a:p>
        </p:txBody>
      </p:sp>
    </p:spTree>
    <p:extLst>
      <p:ext uri="{BB962C8B-B14F-4D97-AF65-F5344CB8AC3E}">
        <p14:creationId xmlns:p14="http://schemas.microsoft.com/office/powerpoint/2010/main" val="211723029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ree, outdoor, person, hand&#10;&#10;Description automatically generated">
            <a:extLst>
              <a:ext uri="{FF2B5EF4-FFF2-40B4-BE49-F238E27FC236}">
                <a16:creationId xmlns:a16="http://schemas.microsoft.com/office/drawing/2014/main" id="{2514D3FE-1D16-5236-AC66-5EB89031809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324" y="162934"/>
            <a:ext cx="4477579" cy="3039543"/>
          </a:xfrm>
          <a:prstGeom prst="rect">
            <a:avLst/>
          </a:prstGeom>
        </p:spPr>
      </p:pic>
      <p:pic>
        <p:nvPicPr>
          <p:cNvPr id="5" name="Picture 4" descr="A picture containing grass, person, outdoor, piece&#10;&#10;Description automatically generated">
            <a:extLst>
              <a:ext uri="{FF2B5EF4-FFF2-40B4-BE49-F238E27FC236}">
                <a16:creationId xmlns:a16="http://schemas.microsoft.com/office/drawing/2014/main" id="{64FBF47B-78EC-3FFF-5983-3C6F7E0C679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623864" y="139488"/>
            <a:ext cx="4477579" cy="3049760"/>
          </a:xfrm>
          <a:prstGeom prst="rect">
            <a:avLst/>
          </a:prstGeom>
        </p:spPr>
      </p:pic>
      <p:sp>
        <p:nvSpPr>
          <p:cNvPr id="6" name="TextBox 5">
            <a:extLst>
              <a:ext uri="{FF2B5EF4-FFF2-40B4-BE49-F238E27FC236}">
                <a16:creationId xmlns:a16="http://schemas.microsoft.com/office/drawing/2014/main" id="{52720A8E-D5D6-88BD-F6D7-29DEB05362EA}"/>
              </a:ext>
            </a:extLst>
          </p:cNvPr>
          <p:cNvSpPr txBox="1"/>
          <p:nvPr/>
        </p:nvSpPr>
        <p:spPr>
          <a:xfrm>
            <a:off x="2030684" y="3200916"/>
            <a:ext cx="471604" cy="400110"/>
          </a:xfrm>
          <a:prstGeom prst="rect">
            <a:avLst/>
          </a:prstGeom>
          <a:noFill/>
        </p:spPr>
        <p:txBody>
          <a:bodyPr wrap="none" rtlCol="0">
            <a:spAutoFit/>
          </a:bodyPr>
          <a:lstStyle/>
          <a:p>
            <a:r>
              <a:rPr lang="en-GB" sz="2000" b="1" dirty="0">
                <a:cs typeface="Arial" panose="020B0604020202020204" pitchFamily="34" charset="0"/>
              </a:rPr>
              <a:t>(a)</a:t>
            </a:r>
          </a:p>
        </p:txBody>
      </p:sp>
      <p:sp>
        <p:nvSpPr>
          <p:cNvPr id="7" name="TextBox 6">
            <a:extLst>
              <a:ext uri="{FF2B5EF4-FFF2-40B4-BE49-F238E27FC236}">
                <a16:creationId xmlns:a16="http://schemas.microsoft.com/office/drawing/2014/main" id="{EC839D9C-A670-FBA6-E671-8B1C20C73C19}"/>
              </a:ext>
            </a:extLst>
          </p:cNvPr>
          <p:cNvSpPr txBox="1"/>
          <p:nvPr/>
        </p:nvSpPr>
        <p:spPr>
          <a:xfrm>
            <a:off x="6574976" y="3205817"/>
            <a:ext cx="482824" cy="400110"/>
          </a:xfrm>
          <a:prstGeom prst="rect">
            <a:avLst/>
          </a:prstGeom>
          <a:noFill/>
        </p:spPr>
        <p:txBody>
          <a:bodyPr wrap="none" rtlCol="0">
            <a:spAutoFit/>
          </a:bodyPr>
          <a:lstStyle/>
          <a:p>
            <a:r>
              <a:rPr lang="en-GB" sz="2000" b="1">
                <a:cs typeface="Arial" panose="020B0604020202020204" pitchFamily="34" charset="0"/>
              </a:rPr>
              <a:t>(b)</a:t>
            </a:r>
            <a:endParaRPr lang="en-GB" sz="2000" b="1" dirty="0">
              <a:cs typeface="Arial" panose="020B0604020202020204" pitchFamily="34" charset="0"/>
            </a:endParaRPr>
          </a:p>
        </p:txBody>
      </p:sp>
      <p:sp>
        <p:nvSpPr>
          <p:cNvPr id="9" name="TextBox 8">
            <a:extLst>
              <a:ext uri="{FF2B5EF4-FFF2-40B4-BE49-F238E27FC236}">
                <a16:creationId xmlns:a16="http://schemas.microsoft.com/office/drawing/2014/main" id="{48ECD0FA-030F-1E0C-F065-5F0194AE26B8}"/>
              </a:ext>
            </a:extLst>
          </p:cNvPr>
          <p:cNvSpPr txBox="1"/>
          <p:nvPr/>
        </p:nvSpPr>
        <p:spPr>
          <a:xfrm>
            <a:off x="59324" y="3574901"/>
            <a:ext cx="9025352" cy="1200329"/>
          </a:xfrm>
          <a:prstGeom prst="rect">
            <a:avLst/>
          </a:prstGeom>
          <a:noFill/>
        </p:spPr>
        <p:txBody>
          <a:bodyPr wrap="square">
            <a:spAutoFit/>
          </a:bodyPr>
          <a:lstStyle/>
          <a:p>
            <a:r>
              <a:rPr lang="en-GB" dirty="0"/>
              <a:t>Figure 3.2.16 on page 118. </a:t>
            </a:r>
            <a:r>
              <a:rPr lang="en-GB" b="1" dirty="0"/>
              <a:t>(a)</a:t>
            </a:r>
            <a:r>
              <a:rPr lang="en-GB" dirty="0"/>
              <a:t> Humus sampling in Finland using cylindrical sampler. </a:t>
            </a:r>
            <a:r>
              <a:rPr lang="en-GB" b="1" dirty="0"/>
              <a:t>(b)</a:t>
            </a:r>
            <a:r>
              <a:rPr lang="en-GB" dirty="0"/>
              <a:t> Removal of all mineral soil with a plastic scoop. (c) Pull apart Humus (on left) and roots (on right). Photographs: Timo </a:t>
            </a:r>
            <a:r>
              <a:rPr lang="en-GB" dirty="0" err="1"/>
              <a:t>Tarvainen</a:t>
            </a:r>
            <a:r>
              <a:rPr lang="en-GB" dirty="0"/>
              <a:t>, Geological Survey of Finland (</a:t>
            </a:r>
            <a:r>
              <a:rPr lang="en-GB" dirty="0" err="1"/>
              <a:t>Salminen</a:t>
            </a:r>
            <a:r>
              <a:rPr lang="en-GB" dirty="0"/>
              <a:t>, </a:t>
            </a:r>
            <a:r>
              <a:rPr lang="en-GB" dirty="0" err="1"/>
              <a:t>Tarvainen</a:t>
            </a:r>
            <a:r>
              <a:rPr lang="en-GB" dirty="0"/>
              <a:t> </a:t>
            </a:r>
            <a:r>
              <a:rPr lang="en-GB" i="1" dirty="0"/>
              <a:t>et al., </a:t>
            </a:r>
            <a:r>
              <a:rPr lang="en-GB" dirty="0"/>
              <a:t>1998, Figs. 8a to 8d, p.23-24).</a:t>
            </a:r>
          </a:p>
        </p:txBody>
      </p:sp>
    </p:spTree>
    <p:extLst>
      <p:ext uri="{BB962C8B-B14F-4D97-AF65-F5344CB8AC3E}">
        <p14:creationId xmlns:p14="http://schemas.microsoft.com/office/powerpoint/2010/main" val="405547210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514D3FE-1D16-5236-AC66-5EB890318094}"/>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70486" y="162934"/>
            <a:ext cx="4455255" cy="3039543"/>
          </a:xfrm>
          <a:prstGeom prst="rect">
            <a:avLst/>
          </a:prstGeom>
        </p:spPr>
      </p:pic>
      <p:pic>
        <p:nvPicPr>
          <p:cNvPr id="5" name="Picture 4">
            <a:extLst>
              <a:ext uri="{FF2B5EF4-FFF2-40B4-BE49-F238E27FC236}">
                <a16:creationId xmlns:a16="http://schemas.microsoft.com/office/drawing/2014/main" id="{64FBF47B-78EC-3FFF-5983-3C6F7E0C679F}"/>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4623864" y="139488"/>
            <a:ext cx="4477578" cy="3049760"/>
          </a:xfrm>
          <a:prstGeom prst="rect">
            <a:avLst/>
          </a:prstGeom>
        </p:spPr>
      </p:pic>
      <p:sp>
        <p:nvSpPr>
          <p:cNvPr id="6" name="TextBox 5">
            <a:extLst>
              <a:ext uri="{FF2B5EF4-FFF2-40B4-BE49-F238E27FC236}">
                <a16:creationId xmlns:a16="http://schemas.microsoft.com/office/drawing/2014/main" id="{52720A8E-D5D6-88BD-F6D7-29DEB05362EA}"/>
              </a:ext>
            </a:extLst>
          </p:cNvPr>
          <p:cNvSpPr txBox="1"/>
          <p:nvPr/>
        </p:nvSpPr>
        <p:spPr>
          <a:xfrm>
            <a:off x="2030684" y="3200916"/>
            <a:ext cx="452368" cy="400110"/>
          </a:xfrm>
          <a:prstGeom prst="rect">
            <a:avLst/>
          </a:prstGeom>
          <a:noFill/>
        </p:spPr>
        <p:txBody>
          <a:bodyPr wrap="none" rtlCol="0">
            <a:spAutoFit/>
          </a:bodyPr>
          <a:lstStyle/>
          <a:p>
            <a:r>
              <a:rPr lang="en-GB" sz="2000" b="1" dirty="0">
                <a:cs typeface="Arial" panose="020B0604020202020204" pitchFamily="34" charset="0"/>
              </a:rPr>
              <a:t>(c)</a:t>
            </a:r>
          </a:p>
        </p:txBody>
      </p:sp>
      <p:sp>
        <p:nvSpPr>
          <p:cNvPr id="7" name="TextBox 6">
            <a:extLst>
              <a:ext uri="{FF2B5EF4-FFF2-40B4-BE49-F238E27FC236}">
                <a16:creationId xmlns:a16="http://schemas.microsoft.com/office/drawing/2014/main" id="{EC839D9C-A670-FBA6-E671-8B1C20C73C19}"/>
              </a:ext>
            </a:extLst>
          </p:cNvPr>
          <p:cNvSpPr txBox="1"/>
          <p:nvPr/>
        </p:nvSpPr>
        <p:spPr>
          <a:xfrm>
            <a:off x="6574976" y="3205817"/>
            <a:ext cx="482824" cy="400110"/>
          </a:xfrm>
          <a:prstGeom prst="rect">
            <a:avLst/>
          </a:prstGeom>
          <a:noFill/>
        </p:spPr>
        <p:txBody>
          <a:bodyPr wrap="none" rtlCol="0">
            <a:spAutoFit/>
          </a:bodyPr>
          <a:lstStyle/>
          <a:p>
            <a:r>
              <a:rPr lang="en-GB" sz="2000" b="1" dirty="0">
                <a:cs typeface="Arial" panose="020B0604020202020204" pitchFamily="34" charset="0"/>
              </a:rPr>
              <a:t>(d)</a:t>
            </a:r>
          </a:p>
        </p:txBody>
      </p:sp>
      <p:sp>
        <p:nvSpPr>
          <p:cNvPr id="9" name="TextBox 8">
            <a:extLst>
              <a:ext uri="{FF2B5EF4-FFF2-40B4-BE49-F238E27FC236}">
                <a16:creationId xmlns:a16="http://schemas.microsoft.com/office/drawing/2014/main" id="{48ECD0FA-030F-1E0C-F065-5F0194AE26B8}"/>
              </a:ext>
            </a:extLst>
          </p:cNvPr>
          <p:cNvSpPr txBox="1"/>
          <p:nvPr/>
        </p:nvSpPr>
        <p:spPr>
          <a:xfrm>
            <a:off x="59324" y="3574901"/>
            <a:ext cx="9025352" cy="1754326"/>
          </a:xfrm>
          <a:prstGeom prst="rect">
            <a:avLst/>
          </a:prstGeom>
          <a:noFill/>
        </p:spPr>
        <p:txBody>
          <a:bodyPr wrap="square">
            <a:spAutoFit/>
          </a:bodyPr>
          <a:lstStyle/>
          <a:p>
            <a:r>
              <a:rPr lang="en-GB" dirty="0"/>
              <a:t>Figure 3.2.16 on page 118. </a:t>
            </a:r>
            <a:r>
              <a:rPr lang="en-GB" b="1" dirty="0"/>
              <a:t>(c)</a:t>
            </a:r>
            <a:r>
              <a:rPr lang="en-GB" dirty="0"/>
              <a:t> Pull apart Humus (on left) and roots (on right), and </a:t>
            </a:r>
            <a:r>
              <a:rPr lang="en-GB" b="1" dirty="0"/>
              <a:t>(d)</a:t>
            </a:r>
            <a:r>
              <a:rPr lang="en-GB" dirty="0"/>
              <a:t> Final Humus sample for bagging in either certified trace element free Rilsan® bag or white cotton bag free of chemical impregnation; when full the small-numbered card in a plastic zip-lock bag is placed on top, and the plastic bag is secured with the plastic strip lock or the cotton bag is securely tied with the drawstring. Photographs: Timo </a:t>
            </a:r>
            <a:r>
              <a:rPr lang="en-GB" dirty="0" err="1"/>
              <a:t>Tarvainen</a:t>
            </a:r>
            <a:r>
              <a:rPr lang="en-GB" dirty="0"/>
              <a:t>, Geological Survey of Finland (</a:t>
            </a:r>
            <a:r>
              <a:rPr lang="en-GB" dirty="0" err="1"/>
              <a:t>Salminen</a:t>
            </a:r>
            <a:r>
              <a:rPr lang="en-GB" dirty="0"/>
              <a:t>, </a:t>
            </a:r>
            <a:r>
              <a:rPr lang="en-GB" dirty="0" err="1"/>
              <a:t>Tarvainen</a:t>
            </a:r>
            <a:r>
              <a:rPr lang="en-GB" dirty="0"/>
              <a:t> </a:t>
            </a:r>
            <a:r>
              <a:rPr lang="en-GB" i="1" dirty="0"/>
              <a:t>et al</a:t>
            </a:r>
            <a:r>
              <a:rPr lang="en-GB" dirty="0"/>
              <a:t>., 1998, Figs. 8a to 8d, p.23-24).</a:t>
            </a:r>
          </a:p>
        </p:txBody>
      </p:sp>
    </p:spTree>
    <p:extLst>
      <p:ext uri="{BB962C8B-B14F-4D97-AF65-F5344CB8AC3E}">
        <p14:creationId xmlns:p14="http://schemas.microsoft.com/office/powerpoint/2010/main" val="7972938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g_3.2.1_Climate-effects-soil-variation-cross-section-types.jpg"/>
          <p:cNvPicPr>
            <a:picLocks noChangeAspect="1"/>
          </p:cNvPicPr>
          <p:nvPr/>
        </p:nvPicPr>
        <p:blipFill>
          <a:blip r:embed="rId2" cstate="print"/>
          <a:stretch>
            <a:fillRect/>
          </a:stretch>
        </p:blipFill>
        <p:spPr>
          <a:xfrm>
            <a:off x="683568" y="190882"/>
            <a:ext cx="7704855" cy="4970874"/>
          </a:xfrm>
          <a:prstGeom prst="rect">
            <a:avLst/>
          </a:prstGeom>
        </p:spPr>
      </p:pic>
      <p:sp>
        <p:nvSpPr>
          <p:cNvPr id="5" name="Rectangle 4"/>
          <p:cNvSpPr/>
          <p:nvPr/>
        </p:nvSpPr>
        <p:spPr>
          <a:xfrm>
            <a:off x="179512" y="5224472"/>
            <a:ext cx="8892480" cy="369332"/>
          </a:xfrm>
          <a:prstGeom prst="rect">
            <a:avLst/>
          </a:prstGeom>
        </p:spPr>
        <p:txBody>
          <a:bodyPr wrap="square">
            <a:spAutoFit/>
          </a:bodyPr>
          <a:lstStyle/>
          <a:p>
            <a:r>
              <a:rPr lang="en-GB" dirty="0">
                <a:cs typeface="Arial" pitchFamily="34" charset="0"/>
              </a:rPr>
              <a:t>Figure 3.2.1 on page 95. The effects of climate on soil worldwide (Britannica, 2012).</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3721596"/>
            <a:ext cx="8640960" cy="1754326"/>
          </a:xfrm>
          <a:prstGeom prst="rect">
            <a:avLst/>
          </a:prstGeom>
        </p:spPr>
        <p:txBody>
          <a:bodyPr wrap="square">
            <a:spAutoFit/>
          </a:bodyPr>
          <a:lstStyle/>
          <a:p>
            <a:r>
              <a:rPr lang="en-GB" dirty="0">
                <a:cs typeface="Arial" pitchFamily="34" charset="0"/>
              </a:rPr>
              <a:t>Figure 3.2.2 on page 95. Schematic diagram showing the gradation of soil types from a dry steppe-climate basin (left) to a cool, humid climate (right) as one ascends the west slope of the Bighorn Mountains, Wyoming, USA (after </a:t>
            </a:r>
            <a:r>
              <a:rPr lang="en-GB" dirty="0" err="1">
                <a:cs typeface="Arial" pitchFamily="34" charset="0"/>
              </a:rPr>
              <a:t>Strahler</a:t>
            </a:r>
            <a:r>
              <a:rPr lang="en-GB" dirty="0">
                <a:cs typeface="Arial" pitchFamily="34" charset="0"/>
              </a:rPr>
              <a:t>, 1969, Fig. 19.6, p.317; redrawn with minor modifications by Alecos Demetriades, Hellenic Institute of Geology and Mineral Exploration (IGME) &amp; IUGS Commission on Global Geochemical Baselines (IUGS-CGGB) with Golden Software’s </a:t>
            </a:r>
            <a:r>
              <a:rPr lang="en-GB" dirty="0" err="1">
                <a:cs typeface="Arial" pitchFamily="34" charset="0"/>
              </a:rPr>
              <a:t>MapViewer</a:t>
            </a:r>
            <a:r>
              <a:rPr lang="en-GB" baseline="30000" dirty="0" err="1">
                <a:cs typeface="Arial" pitchFamily="34" charset="0"/>
              </a:rPr>
              <a:t>TM</a:t>
            </a:r>
            <a:r>
              <a:rPr lang="en-GB" dirty="0">
                <a:cs typeface="Arial" pitchFamily="34" charset="0"/>
              </a:rPr>
              <a:t> v8).</a:t>
            </a:r>
          </a:p>
        </p:txBody>
      </p:sp>
      <p:pic>
        <p:nvPicPr>
          <p:cNvPr id="4" name="Picture 3">
            <a:extLst>
              <a:ext uri="{FF2B5EF4-FFF2-40B4-BE49-F238E27FC236}">
                <a16:creationId xmlns:a16="http://schemas.microsoft.com/office/drawing/2014/main" id="{AB01FBE5-A565-EE97-9D86-701DE946B5F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597" y="-22820"/>
            <a:ext cx="9144000" cy="379218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g_3.2.3_World_morphoclimatic_zones.jpg"/>
          <p:cNvPicPr>
            <a:picLocks noChangeAspect="1"/>
          </p:cNvPicPr>
          <p:nvPr/>
        </p:nvPicPr>
        <p:blipFill>
          <a:blip r:embed="rId2" cstate="print"/>
          <a:stretch>
            <a:fillRect/>
          </a:stretch>
        </p:blipFill>
        <p:spPr>
          <a:xfrm>
            <a:off x="1259632" y="121196"/>
            <a:ext cx="6624736" cy="4747728"/>
          </a:xfrm>
          <a:prstGeom prst="rect">
            <a:avLst/>
          </a:prstGeom>
        </p:spPr>
      </p:pic>
      <p:sp>
        <p:nvSpPr>
          <p:cNvPr id="3" name="Rectangle 2"/>
          <p:cNvSpPr/>
          <p:nvPr/>
        </p:nvSpPr>
        <p:spPr>
          <a:xfrm>
            <a:off x="251520" y="4927148"/>
            <a:ext cx="8712968" cy="738664"/>
          </a:xfrm>
          <a:prstGeom prst="rect">
            <a:avLst/>
          </a:prstGeom>
        </p:spPr>
        <p:txBody>
          <a:bodyPr wrap="square">
            <a:spAutoFit/>
          </a:bodyPr>
          <a:lstStyle/>
          <a:p>
            <a:r>
              <a:rPr lang="en-GB" sz="1400" dirty="0">
                <a:cs typeface="Arial" pitchFamily="34" charset="0"/>
              </a:rPr>
              <a:t>Figure 3.2.3 on page 96. World </a:t>
            </a:r>
            <a:r>
              <a:rPr lang="en-GB" sz="1400" dirty="0" err="1">
                <a:cs typeface="Arial" pitchFamily="34" charset="0"/>
              </a:rPr>
              <a:t>morphoclimatic</a:t>
            </a:r>
            <a:r>
              <a:rPr lang="en-GB" sz="1400" dirty="0">
                <a:cs typeface="Arial" pitchFamily="34" charset="0"/>
              </a:rPr>
              <a:t> regions, present climatic zones, and simple geomorphology (From Giles </a:t>
            </a:r>
            <a:r>
              <a:rPr lang="en-GB" sz="1400" i="1" dirty="0">
                <a:cs typeface="Arial" pitchFamily="34" charset="0"/>
              </a:rPr>
              <a:t>et al</a:t>
            </a:r>
            <a:r>
              <a:rPr lang="en-GB" sz="1400" dirty="0">
                <a:cs typeface="Arial" pitchFamily="34" charset="0"/>
              </a:rPr>
              <a:t>., 2017, Fig. 4, p.371; after </a:t>
            </a:r>
            <a:r>
              <a:rPr lang="en-GB" sz="1400" dirty="0" err="1">
                <a:cs typeface="Arial" pitchFamily="34" charset="0"/>
              </a:rPr>
              <a:t>Fookes</a:t>
            </a:r>
            <a:r>
              <a:rPr lang="en-GB" sz="1400" dirty="0">
                <a:cs typeface="Arial" pitchFamily="34" charset="0"/>
              </a:rPr>
              <a:t>, 1991, 1997). Note: The map is similar to that of </a:t>
            </a:r>
            <a:r>
              <a:rPr lang="en-GB" sz="1400" dirty="0" err="1">
                <a:cs typeface="Arial" pitchFamily="34" charset="0"/>
              </a:rPr>
              <a:t>Büdel</a:t>
            </a:r>
            <a:r>
              <a:rPr lang="en-GB" sz="1400" dirty="0">
                <a:cs typeface="Arial" pitchFamily="34" charset="0"/>
              </a:rPr>
              <a:t> (1982), which is displayed by Darnley </a:t>
            </a:r>
            <a:r>
              <a:rPr lang="en-GB" sz="1400" i="1" dirty="0">
                <a:cs typeface="Arial" pitchFamily="34" charset="0"/>
              </a:rPr>
              <a:t>et al. </a:t>
            </a:r>
            <a:r>
              <a:rPr lang="en-GB" sz="1400" dirty="0">
                <a:cs typeface="Arial" pitchFamily="34" charset="0"/>
              </a:rPr>
              <a:t>(1995, Fig. 5-2, p.47).</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4537491"/>
            <a:ext cx="8640960" cy="1200329"/>
          </a:xfrm>
          <a:prstGeom prst="rect">
            <a:avLst/>
          </a:prstGeom>
        </p:spPr>
        <p:txBody>
          <a:bodyPr wrap="square">
            <a:spAutoFit/>
          </a:bodyPr>
          <a:lstStyle/>
          <a:p>
            <a:r>
              <a:rPr lang="en-GB" dirty="0">
                <a:cs typeface="Arial" pitchFamily="34" charset="0"/>
              </a:rPr>
              <a:t>Figure 3.2.4 on page 97. Generalised relationships between surface/groundwater chemistry and climate (From Darnley et al., 1995, Fig. 5-3, p. 48, based on </a:t>
            </a:r>
            <a:r>
              <a:rPr lang="en-GB" dirty="0" err="1">
                <a:cs typeface="Arial" pitchFamily="34" charset="0"/>
              </a:rPr>
              <a:t>Pédro</a:t>
            </a:r>
            <a:r>
              <a:rPr lang="en-GB" dirty="0">
                <a:cs typeface="Arial" pitchFamily="34" charset="0"/>
              </a:rPr>
              <a:t>, 1984). Notation: TM = Transition metals. Redrawn with minor modifications by Alecos Demetriades (IGME/IUGS-CGGB) with Golden Software’s </a:t>
            </a:r>
            <a:r>
              <a:rPr lang="en-GB" dirty="0" err="1">
                <a:cs typeface="Arial" pitchFamily="34" charset="0"/>
              </a:rPr>
              <a:t>Grapher</a:t>
            </a:r>
            <a:r>
              <a:rPr lang="en-GB" dirty="0">
                <a:cs typeface="Arial" pitchFamily="34" charset="0"/>
              </a:rPr>
              <a:t>™ v20.</a:t>
            </a:r>
          </a:p>
        </p:txBody>
      </p:sp>
      <p:pic>
        <p:nvPicPr>
          <p:cNvPr id="5" name="Picture 4" descr="Fig_3.2.4_Generalised relationships between surface-groundwater chemistry and climate (Darnley et al., 1995, Fig. 5-3, p. 48,.emf"/>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51412" y="144016"/>
            <a:ext cx="7845859" cy="429766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g_3.2.5_Defining criteria of the two residual soil samples for the horizon-based sampling method.png"/>
          <p:cNvPicPr>
            <a:picLocks noChangeAspect="1"/>
          </p:cNvPicPr>
          <p:nvPr/>
        </p:nvPicPr>
        <p:blipFill>
          <a:blip r:embed="rId2" cstate="print"/>
          <a:stretch>
            <a:fillRect/>
          </a:stretch>
        </p:blipFill>
        <p:spPr>
          <a:xfrm>
            <a:off x="0" y="-22820"/>
            <a:ext cx="9144000" cy="5143500"/>
          </a:xfrm>
          <a:prstGeom prst="rect">
            <a:avLst/>
          </a:prstGeom>
        </p:spPr>
      </p:pic>
      <p:sp>
        <p:nvSpPr>
          <p:cNvPr id="5" name="Rectangle 4"/>
          <p:cNvSpPr/>
          <p:nvPr/>
        </p:nvSpPr>
        <p:spPr>
          <a:xfrm>
            <a:off x="251520" y="5070584"/>
            <a:ext cx="8712968" cy="523220"/>
          </a:xfrm>
          <a:prstGeom prst="rect">
            <a:avLst/>
          </a:prstGeom>
        </p:spPr>
        <p:txBody>
          <a:bodyPr wrap="square">
            <a:spAutoFit/>
          </a:bodyPr>
          <a:lstStyle/>
          <a:p>
            <a:r>
              <a:rPr lang="en-GB" sz="1400" dirty="0">
                <a:cs typeface="Arial" pitchFamily="34" charset="0"/>
              </a:rPr>
              <a:t>Figure 3.2.5 on page 98. Defining criteria of the two residual soil samples for the horizon-based sampling method. Drawn by Christopher C. Johnson, </a:t>
            </a:r>
            <a:r>
              <a:rPr lang="en-GB" sz="1400" dirty="0" err="1">
                <a:cs typeface="Arial" pitchFamily="34" charset="0"/>
              </a:rPr>
              <a:t>GeoElementary</a:t>
            </a:r>
            <a:r>
              <a:rPr lang="en-GB" sz="1400" dirty="0">
                <a:cs typeface="Arial" pitchFamily="34" charset="0"/>
              </a:rPr>
              <a:t>, Derby, United Kingdom, with Microsoft’s PowerPoint.</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1495</TotalTime>
  <Words>5078</Words>
  <Application>Microsoft Office PowerPoint</Application>
  <PresentationFormat>On-screen Show (16:10)</PresentationFormat>
  <Paragraphs>173</Paragraphs>
  <Slides>45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45</vt:i4>
      </vt:variant>
    </vt:vector>
  </HeadingPairs>
  <TitlesOfParts>
    <vt:vector size="50" baseType="lpstr">
      <vt:lpstr>Arial</vt:lpstr>
      <vt:lpstr>Calibri</vt:lpstr>
      <vt:lpstr>Symbol</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Alecos Demetriades</dc:creator>
  <cp:lastModifiedBy>Alecos Demetriades</cp:lastModifiedBy>
  <cp:revision>94</cp:revision>
  <dcterms:created xsi:type="dcterms:W3CDTF">2022-06-25T09:26:52Z</dcterms:created>
  <dcterms:modified xsi:type="dcterms:W3CDTF">2022-08-25T15:44:00Z</dcterms:modified>
</cp:coreProperties>
</file>