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1" r:id="rId2"/>
    <p:sldId id="257" r:id="rId3"/>
    <p:sldId id="264" r:id="rId4"/>
    <p:sldId id="265" r:id="rId5"/>
    <p:sldId id="302" r:id="rId6"/>
    <p:sldId id="351" r:id="rId7"/>
    <p:sldId id="309" r:id="rId8"/>
    <p:sldId id="303" r:id="rId9"/>
    <p:sldId id="304" r:id="rId10"/>
    <p:sldId id="306" r:id="rId11"/>
    <p:sldId id="339" r:id="rId12"/>
    <p:sldId id="311" r:id="rId13"/>
    <p:sldId id="312" r:id="rId14"/>
    <p:sldId id="340" r:id="rId15"/>
    <p:sldId id="342" r:id="rId16"/>
    <p:sldId id="313" r:id="rId17"/>
    <p:sldId id="343" r:id="rId18"/>
    <p:sldId id="314" r:id="rId19"/>
    <p:sldId id="344" r:id="rId20"/>
    <p:sldId id="341" r:id="rId21"/>
    <p:sldId id="315" r:id="rId22"/>
    <p:sldId id="345" r:id="rId23"/>
    <p:sldId id="346" r:id="rId24"/>
    <p:sldId id="347" r:id="rId25"/>
    <p:sldId id="348" r:id="rId26"/>
    <p:sldId id="349" r:id="rId27"/>
    <p:sldId id="316" r:id="rId28"/>
    <p:sldId id="317" r:id="rId29"/>
    <p:sldId id="318" r:id="rId30"/>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0" d="100"/>
          <a:sy n="80" d="100"/>
        </p:scale>
        <p:origin x="90" y="810"/>
      </p:cViewPr>
      <p:guideLst>
        <p:guide orient="horz" pos="180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pPr/>
              <a:t>25/08/2022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pPr/>
              <a:t>25/08/2022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7.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2.xml"/><Relationship Id="rId4" Type="http://schemas.openxmlformats.org/officeDocument/2006/relationships/image" Target="../media/image32.JPG"/></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2E59A459-F302-E5DD-27ED-EDF6357FC6C4}"/>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13278086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2B96D6-091D-B8DC-7FB3-64CEDE59A77B}"/>
              </a:ext>
            </a:extLst>
          </p:cNvPr>
          <p:cNvSpPr txBox="1"/>
          <p:nvPr/>
        </p:nvSpPr>
        <p:spPr>
          <a:xfrm>
            <a:off x="251520" y="2158899"/>
            <a:ext cx="8640960" cy="1815882"/>
          </a:xfrm>
          <a:prstGeom prst="rect">
            <a:avLst/>
          </a:prstGeom>
          <a:solidFill>
            <a:srgbClr val="FFFFCC"/>
          </a:solidFill>
          <a:ln>
            <a:solidFill>
              <a:schemeClr val="accent1"/>
            </a:solidFill>
          </a:ln>
        </p:spPr>
        <p:txBody>
          <a:bodyPr wrap="square" rtlCol="0">
            <a:spAutoFit/>
          </a:bodyPr>
          <a:lstStyle/>
          <a:p>
            <a:r>
              <a:rPr lang="en-GB" sz="2800" b="1" i="0" u="none" strike="noStrike" baseline="0" dirty="0">
                <a:solidFill>
                  <a:srgbClr val="000000"/>
                </a:solidFill>
              </a:rPr>
              <a:t>Important note: </a:t>
            </a:r>
            <a:r>
              <a:rPr lang="en-GB" sz="2800" b="0" i="0" u="none" strike="noStrike" baseline="0" dirty="0">
                <a:solidFill>
                  <a:srgbClr val="000000"/>
                </a:solidFill>
              </a:rPr>
              <a:t>The volume of stream water samples needed for analysis should be confirmed with the laboratory before purchasing the bottles. This is an issue that must be examined by the Laboratory Committee. </a:t>
            </a:r>
          </a:p>
        </p:txBody>
      </p:sp>
    </p:spTree>
    <p:extLst>
      <p:ext uri="{BB962C8B-B14F-4D97-AF65-F5344CB8AC3E}">
        <p14:creationId xmlns:p14="http://schemas.microsoft.com/office/powerpoint/2010/main" val="3272966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A7E1BA5-50E2-18E5-3D09-BB7307B18BA8}"/>
              </a:ext>
            </a:extLst>
          </p:cNvPr>
          <p:cNvSpPr txBox="1"/>
          <p:nvPr/>
        </p:nvSpPr>
        <p:spPr>
          <a:xfrm>
            <a:off x="251520" y="193204"/>
            <a:ext cx="8640960" cy="5016758"/>
          </a:xfrm>
          <a:prstGeom prst="rect">
            <a:avLst/>
          </a:prstGeom>
          <a:noFill/>
        </p:spPr>
        <p:txBody>
          <a:bodyPr wrap="square">
            <a:spAutoFit/>
          </a:bodyPr>
          <a:lstStyle/>
          <a:p>
            <a:r>
              <a:rPr lang="en-GB" sz="2400" b="1" i="0" u="none" strike="noStrike" baseline="0" dirty="0">
                <a:solidFill>
                  <a:srgbClr val="000000"/>
                </a:solidFill>
              </a:rPr>
              <a:t>3.3.3. Equipment for strea</a:t>
            </a:r>
            <a:r>
              <a:rPr lang="en-GB" sz="2400" b="1" dirty="0">
                <a:solidFill>
                  <a:srgbClr val="000000"/>
                </a:solidFill>
              </a:rPr>
              <a:t>m water </a:t>
            </a:r>
            <a:r>
              <a:rPr lang="en-GB" sz="2400" b="1" i="0" u="none" strike="noStrike" baseline="0" dirty="0">
                <a:solidFill>
                  <a:srgbClr val="000000"/>
                </a:solidFill>
              </a:rPr>
              <a:t>sampling </a:t>
            </a:r>
            <a:endParaRPr lang="en-GB" sz="2400" b="0" i="0" u="none" strike="noStrike" baseline="0" dirty="0">
              <a:solidFill>
                <a:srgbClr val="000000"/>
              </a:solidFill>
            </a:endParaRPr>
          </a:p>
          <a:p>
            <a:endParaRPr lang="en-GB" dirty="0">
              <a:solidFill>
                <a:srgbClr val="000000"/>
              </a:solidFill>
            </a:endParaRPr>
          </a:p>
          <a:p>
            <a:r>
              <a:rPr lang="en-GB" sz="2000" dirty="0">
                <a:solidFill>
                  <a:srgbClr val="000000"/>
                </a:solidFill>
              </a:rPr>
              <a:t>As standardisation is very important in the project for the Establishment of the Global Geochemical Reference Network, the same equipment must be used by all countries and by all national sampling teams.</a:t>
            </a:r>
          </a:p>
          <a:p>
            <a:endParaRPr lang="en-GB" sz="2000" dirty="0">
              <a:solidFill>
                <a:srgbClr val="000000"/>
              </a:solidFill>
            </a:endParaRPr>
          </a:p>
          <a:p>
            <a:r>
              <a:rPr lang="en-GB" sz="1800" b="1" i="0" u="none" strike="noStrike" baseline="0" dirty="0">
                <a:solidFill>
                  <a:srgbClr val="000000"/>
                </a:solidFill>
              </a:rPr>
              <a:t>3.3.3.1. Equipment to be provided by the Project Coordinator</a:t>
            </a:r>
          </a:p>
          <a:p>
            <a:endParaRPr lang="en-GB" b="1" dirty="0">
              <a:solidFill>
                <a:srgbClr val="000000"/>
              </a:solidFill>
            </a:endParaRPr>
          </a:p>
          <a:p>
            <a:r>
              <a:rPr lang="en-GB" dirty="0">
                <a:solidFill>
                  <a:srgbClr val="000000"/>
                </a:solidFill>
              </a:rPr>
              <a:t>Certified trace element free bottles, disposable white-colour powder free vinyl gloves, disposable syringes, disposable syringe filters, droplet bottles, and black permanent drawing ink markers MUST be purchased centrally by the Project Coordinator and distributed to all participating countries.</a:t>
            </a:r>
          </a:p>
          <a:p>
            <a:endParaRPr lang="en-GB" b="1" dirty="0">
              <a:solidFill>
                <a:srgbClr val="000000"/>
              </a:solidFill>
            </a:endParaRPr>
          </a:p>
          <a:p>
            <a:r>
              <a:rPr lang="en-GB" b="1">
                <a:solidFill>
                  <a:srgbClr val="000000"/>
                </a:solidFill>
              </a:rPr>
              <a:t>3.3.3.2</a:t>
            </a:r>
            <a:r>
              <a:rPr lang="en-GB" b="1" dirty="0">
                <a:solidFill>
                  <a:srgbClr val="000000"/>
                </a:solidFill>
              </a:rPr>
              <a:t>. Equipment to be purchased by each participating country </a:t>
            </a:r>
            <a:endParaRPr lang="en-GB" dirty="0">
              <a:solidFill>
                <a:srgbClr val="000000"/>
              </a:solidFill>
            </a:endParaRPr>
          </a:p>
          <a:p>
            <a:endParaRPr lang="en-GB" dirty="0"/>
          </a:p>
          <a:p>
            <a:r>
              <a:rPr lang="en-GB" dirty="0"/>
              <a:t>Each country must purchase the equipment that will be used in stream water sampling, and all sampling teams must have the same equipment.</a:t>
            </a:r>
          </a:p>
        </p:txBody>
      </p:sp>
      <p:sp>
        <p:nvSpPr>
          <p:cNvPr id="6" name="TextBox 5">
            <a:extLst>
              <a:ext uri="{FF2B5EF4-FFF2-40B4-BE49-F238E27FC236}">
                <a16:creationId xmlns:a16="http://schemas.microsoft.com/office/drawing/2014/main" id="{780A2868-0FCA-35A3-094E-390EF6843D8D}"/>
              </a:ext>
            </a:extLst>
          </p:cNvPr>
          <p:cNvSpPr txBox="1"/>
          <p:nvPr/>
        </p:nvSpPr>
        <p:spPr>
          <a:xfrm>
            <a:off x="251520" y="5260568"/>
            <a:ext cx="8640960" cy="369332"/>
          </a:xfrm>
          <a:prstGeom prst="rect">
            <a:avLst/>
          </a:prstGeom>
          <a:solidFill>
            <a:srgbClr val="FFFFCC"/>
          </a:solidFill>
          <a:ln w="12700">
            <a:solidFill>
              <a:schemeClr val="accent1"/>
            </a:solidFill>
          </a:ln>
        </p:spPr>
        <p:txBody>
          <a:bodyPr wrap="square" rtlCol="0">
            <a:spAutoFit/>
          </a:bodyPr>
          <a:lstStyle/>
          <a:p>
            <a:pPr algn="ctr"/>
            <a:r>
              <a:rPr lang="en-GB" dirty="0"/>
              <a:t>Consult the Manual for the equipment needed for Stream Water Sampling.</a:t>
            </a:r>
          </a:p>
        </p:txBody>
      </p:sp>
    </p:spTree>
    <p:extLst>
      <p:ext uri="{BB962C8B-B14F-4D97-AF65-F5344CB8AC3E}">
        <p14:creationId xmlns:p14="http://schemas.microsoft.com/office/powerpoint/2010/main" val="150211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6A5F4D7-9C96-BD8C-CBBA-1D6B9A4C7C32}"/>
              </a:ext>
            </a:extLst>
          </p:cNvPr>
          <p:cNvSpPr txBox="1"/>
          <p:nvPr/>
        </p:nvSpPr>
        <p:spPr>
          <a:xfrm>
            <a:off x="179512" y="193204"/>
            <a:ext cx="8712968" cy="461665"/>
          </a:xfrm>
          <a:prstGeom prst="rect">
            <a:avLst/>
          </a:prstGeom>
          <a:noFill/>
        </p:spPr>
        <p:txBody>
          <a:bodyPr wrap="square">
            <a:spAutoFit/>
          </a:bodyPr>
          <a:lstStyle/>
          <a:p>
            <a:r>
              <a:rPr lang="en-GB" sz="2400" b="1" i="0" u="none" strike="noStrike" baseline="0" dirty="0">
                <a:solidFill>
                  <a:srgbClr val="000000"/>
                </a:solidFill>
              </a:rPr>
              <a:t>3.3.4. Stream water sampling procedure </a:t>
            </a:r>
            <a:endParaRPr lang="en-GB" sz="2400" dirty="0"/>
          </a:p>
        </p:txBody>
      </p:sp>
      <p:sp>
        <p:nvSpPr>
          <p:cNvPr id="4" name="TextBox 3">
            <a:extLst>
              <a:ext uri="{FF2B5EF4-FFF2-40B4-BE49-F238E27FC236}">
                <a16:creationId xmlns:a16="http://schemas.microsoft.com/office/drawing/2014/main" id="{65F95F55-AC2E-1046-0454-83A4B0636FD1}"/>
              </a:ext>
            </a:extLst>
          </p:cNvPr>
          <p:cNvSpPr txBox="1"/>
          <p:nvPr/>
        </p:nvSpPr>
        <p:spPr>
          <a:xfrm>
            <a:off x="251520" y="1129308"/>
            <a:ext cx="8640960" cy="1200329"/>
          </a:xfrm>
          <a:prstGeom prst="rect">
            <a:avLst/>
          </a:prstGeom>
          <a:solidFill>
            <a:srgbClr val="FFFFCC"/>
          </a:solidFill>
          <a:ln>
            <a:solidFill>
              <a:schemeClr val="accent1"/>
            </a:solidFill>
          </a:ln>
        </p:spPr>
        <p:txBody>
          <a:bodyPr wrap="square" rtlCol="0">
            <a:spAutoFit/>
          </a:bodyPr>
          <a:lstStyle/>
          <a:p>
            <a:r>
              <a:rPr lang="en-GB" sz="1800" b="0" i="0" u="none" strike="noStrike" baseline="0" dirty="0">
                <a:solidFill>
                  <a:srgbClr val="000000"/>
                </a:solidFill>
                <a:latin typeface="Times New Roman" panose="02020603050405020304" pitchFamily="18" charset="0"/>
              </a:rPr>
              <a:t>It would be best if water sampling is carried out by persons who have practical experience in this procedure. Individuals, who are inexperienced in stream water sampling, should be trained for one to two weeks, and closely supervised for at least 10 days after the training programme to ensure that they follow the field sampling procedure, and safety precautions. </a:t>
            </a:r>
          </a:p>
        </p:txBody>
      </p:sp>
      <p:sp>
        <p:nvSpPr>
          <p:cNvPr id="6" name="TextBox 5">
            <a:extLst>
              <a:ext uri="{FF2B5EF4-FFF2-40B4-BE49-F238E27FC236}">
                <a16:creationId xmlns:a16="http://schemas.microsoft.com/office/drawing/2014/main" id="{FEBDFE57-49B7-BE11-52B5-9B416B98C885}"/>
              </a:ext>
            </a:extLst>
          </p:cNvPr>
          <p:cNvSpPr txBox="1"/>
          <p:nvPr/>
        </p:nvSpPr>
        <p:spPr>
          <a:xfrm>
            <a:off x="251520" y="2813863"/>
            <a:ext cx="8640960" cy="1754326"/>
          </a:xfrm>
          <a:prstGeom prst="rect">
            <a:avLst/>
          </a:prstGeom>
          <a:noFill/>
        </p:spPr>
        <p:txBody>
          <a:bodyPr wrap="square">
            <a:spAutoFit/>
          </a:bodyPr>
          <a:lstStyle/>
          <a:p>
            <a:r>
              <a:rPr lang="en-GB" sz="1800" b="1" i="0" u="none" strike="noStrike" baseline="0" dirty="0">
                <a:solidFill>
                  <a:srgbClr val="000000"/>
                </a:solidFill>
              </a:rPr>
              <a:t>Calibration: </a:t>
            </a:r>
            <a:r>
              <a:rPr lang="en-GB" sz="1800" b="0" i="0" u="none" strike="noStrike" baseline="0" dirty="0">
                <a:solidFill>
                  <a:srgbClr val="000000"/>
                </a:solidFill>
              </a:rPr>
              <a:t>The pH and electrical conductivity meters must be calibrated, according to the manufacturer’s instructions, at the start of each day. </a:t>
            </a:r>
          </a:p>
          <a:p>
            <a:endParaRPr lang="en-GB" sz="1800" b="0" i="0" u="none" strike="noStrike" baseline="0" dirty="0">
              <a:solidFill>
                <a:srgbClr val="000000"/>
              </a:solidFill>
            </a:endParaRPr>
          </a:p>
          <a:p>
            <a:r>
              <a:rPr lang="en-GB" sz="1800" b="1" i="0" u="none" strike="noStrike" baseline="0" dirty="0">
                <a:solidFill>
                  <a:srgbClr val="000000"/>
                </a:solidFill>
              </a:rPr>
              <a:t>Location of stream water sample: </a:t>
            </a:r>
            <a:r>
              <a:rPr lang="en-GB" sz="1800" b="0" i="0" u="none" strike="noStrike" baseline="0" dirty="0">
                <a:solidFill>
                  <a:srgbClr val="000000"/>
                </a:solidFill>
              </a:rPr>
              <a:t>As the stream sediment sample is composited from 5 to 10 subsamples in the field (see Chapter 3.4), the stream water sample should be taken from the first, lowermost stream sediment sampling point. </a:t>
            </a:r>
            <a:endParaRPr lang="en-GB" dirty="0"/>
          </a:p>
        </p:txBody>
      </p:sp>
    </p:spTree>
    <p:extLst>
      <p:ext uri="{BB962C8B-B14F-4D97-AF65-F5344CB8AC3E}">
        <p14:creationId xmlns:p14="http://schemas.microsoft.com/office/powerpoint/2010/main" val="25529434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A07326F-F24F-EE52-EE0B-C2B73FCFC1D5}"/>
              </a:ext>
            </a:extLst>
          </p:cNvPr>
          <p:cNvSpPr txBox="1"/>
          <p:nvPr/>
        </p:nvSpPr>
        <p:spPr>
          <a:xfrm>
            <a:off x="251520" y="481236"/>
            <a:ext cx="8640960" cy="4524315"/>
          </a:xfrm>
          <a:prstGeom prst="rect">
            <a:avLst/>
          </a:prstGeom>
          <a:solidFill>
            <a:schemeClr val="accent6">
              <a:lumMod val="20000"/>
              <a:lumOff val="80000"/>
            </a:schemeClr>
          </a:solidFill>
          <a:ln>
            <a:solidFill>
              <a:schemeClr val="accent1"/>
            </a:solidFill>
          </a:ln>
        </p:spPr>
        <p:txBody>
          <a:bodyPr wrap="square" rtlCol="0">
            <a:spAutoFit/>
          </a:bodyPr>
          <a:lstStyle/>
          <a:p>
            <a:r>
              <a:rPr lang="en-GB" sz="1800" b="1" dirty="0">
                <a:effectLst/>
                <a:ea typeface="Calibri" panose="020F0502020204030204" pitchFamily="34" charset="0"/>
              </a:rPr>
              <a:t>CAUTIONS:</a:t>
            </a:r>
          </a:p>
          <a:p>
            <a:endParaRPr lang="en-GB" sz="1800"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rPr>
              <a:t>All hand jewellery must be removed.</a:t>
            </a:r>
            <a:endParaRPr lang="en-GB" sz="1800" dirty="0">
              <a:effectLst/>
              <a:ea typeface="Calibri" panose="020F0502020204030204" pitchFamily="34" charset="0"/>
            </a:endParaRPr>
          </a:p>
          <a:p>
            <a:pPr marL="990600"/>
            <a:r>
              <a:rPr lang="en-GB" sz="1800" b="1" dirty="0">
                <a:effectLst/>
                <a:ea typeface="Calibri" panose="020F0502020204030204" pitchFamily="34" charset="0"/>
              </a:rPr>
              <a:t> </a:t>
            </a:r>
            <a:endParaRPr lang="en-GB" sz="1800"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rPr>
              <a:t>Samplers must not use insect repellent before sampling even when wearing gloves.</a:t>
            </a:r>
            <a:endParaRPr lang="en-GB" sz="1800" dirty="0">
              <a:effectLst/>
              <a:ea typeface="Calibri" panose="020F0502020204030204" pitchFamily="34" charset="0"/>
            </a:endParaRPr>
          </a:p>
          <a:p>
            <a:r>
              <a:rPr lang="en-GB" sz="1800" b="1" dirty="0">
                <a:effectLst/>
                <a:ea typeface="Calibri" panose="020F0502020204030204" pitchFamily="34" charset="0"/>
              </a:rPr>
              <a:t> </a:t>
            </a:r>
            <a:endParaRPr lang="en-GB" sz="1800"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rPr>
              <a:t>All tools and containers must be free of contaminants.</a:t>
            </a:r>
            <a:endParaRPr lang="en-GB" sz="1800" dirty="0">
              <a:effectLst/>
              <a:ea typeface="Calibri" panose="020F0502020204030204" pitchFamily="34" charset="0"/>
            </a:endParaRPr>
          </a:p>
          <a:p>
            <a:pPr marL="990600"/>
            <a:r>
              <a:rPr lang="en-GB" sz="1800" b="1" dirty="0">
                <a:effectLst/>
                <a:ea typeface="Calibri" panose="020F0502020204030204" pitchFamily="34" charset="0"/>
              </a:rPr>
              <a:t> </a:t>
            </a:r>
            <a:endParaRPr lang="en-GB" sz="1800"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rPr>
              <a:t>Note that the samplers are not allowed to smoke, or have the vehicle running when stream water samples are taken.</a:t>
            </a:r>
            <a:endParaRPr lang="en-GB" sz="1800" dirty="0">
              <a:effectLst/>
              <a:ea typeface="Calibri" panose="020F0502020204030204" pitchFamily="34" charset="0"/>
            </a:endParaRPr>
          </a:p>
          <a:p>
            <a:pPr marL="990600"/>
            <a:r>
              <a:rPr lang="en-GB" sz="1800" b="1" dirty="0">
                <a:effectLst/>
                <a:ea typeface="Calibri" panose="020F0502020204030204" pitchFamily="34" charset="0"/>
              </a:rPr>
              <a:t> </a:t>
            </a:r>
            <a:endParaRPr lang="en-GB" sz="1800"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rPr>
              <a:t>Avoid sampling during rainy periods and flood events.</a:t>
            </a:r>
          </a:p>
          <a:p>
            <a:pPr lvl="0"/>
            <a:endParaRPr lang="en-GB" sz="1800" b="1" dirty="0">
              <a:effectLst/>
              <a:ea typeface="Calibri" panose="020F0502020204030204" pitchFamily="34" charset="0"/>
            </a:endParaRPr>
          </a:p>
          <a:p>
            <a:pPr marL="342900" lvl="0" indent="-342900">
              <a:buFont typeface="Wingdings" panose="05000000000000000000" pitchFamily="2" charset="2"/>
              <a:buChar char=""/>
            </a:pPr>
            <a:r>
              <a:rPr lang="en-GB" sz="1800" b="1" dirty="0">
                <a:effectLst/>
                <a:ea typeface="Calibri" panose="020F0502020204030204" pitchFamily="34" charset="0"/>
                <a:cs typeface="Arial" panose="020B0604020202020204" pitchFamily="34" charset="0"/>
              </a:rPr>
              <a:t>The stream water sample must be taken before the stream sediment sample, for obvious reasons, </a:t>
            </a:r>
            <a:r>
              <a:rPr lang="en-GB" sz="1800" b="1" i="1" dirty="0">
                <a:effectLst/>
                <a:ea typeface="Calibri" panose="020F0502020204030204" pitchFamily="34" charset="0"/>
                <a:cs typeface="Arial" panose="020B0604020202020204" pitchFamily="34" charset="0"/>
              </a:rPr>
              <a:t>i.e.</a:t>
            </a:r>
            <a:r>
              <a:rPr lang="en-GB" sz="1800" b="1" dirty="0">
                <a:effectLst/>
                <a:ea typeface="Calibri" panose="020F0502020204030204" pitchFamily="34" charset="0"/>
                <a:cs typeface="Arial" panose="020B0604020202020204" pitchFamily="34" charset="0"/>
              </a:rPr>
              <a:t>, during the collection of the stream sediment, fine-grained material is agitated and transported in suspension.</a:t>
            </a:r>
            <a:endParaRPr lang="en-GB" dirty="0"/>
          </a:p>
        </p:txBody>
      </p:sp>
    </p:spTree>
    <p:extLst>
      <p:ext uri="{BB962C8B-B14F-4D97-AF65-F5344CB8AC3E}">
        <p14:creationId xmlns:p14="http://schemas.microsoft.com/office/powerpoint/2010/main" val="30314429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2B96D6-091D-B8DC-7FB3-64CEDE59A77B}"/>
              </a:ext>
            </a:extLst>
          </p:cNvPr>
          <p:cNvSpPr txBox="1"/>
          <p:nvPr/>
        </p:nvSpPr>
        <p:spPr>
          <a:xfrm>
            <a:off x="251520" y="1417340"/>
            <a:ext cx="8640960" cy="3046988"/>
          </a:xfrm>
          <a:prstGeom prst="rect">
            <a:avLst/>
          </a:prstGeom>
          <a:solidFill>
            <a:srgbClr val="FFFFCC"/>
          </a:solidFill>
          <a:ln>
            <a:solidFill>
              <a:schemeClr val="accent1"/>
            </a:solidFill>
          </a:ln>
        </p:spPr>
        <p:txBody>
          <a:bodyPr wrap="square" rtlCol="0">
            <a:spAutoFit/>
          </a:bodyPr>
          <a:lstStyle/>
          <a:p>
            <a:r>
              <a:rPr lang="en-GB" sz="2400" b="1" i="0" u="none" strike="noStrike" baseline="0" dirty="0">
                <a:solidFill>
                  <a:srgbClr val="000000"/>
                </a:solidFill>
              </a:rPr>
              <a:t>Important caution during stream water sampling: </a:t>
            </a:r>
          </a:p>
          <a:p>
            <a:endParaRPr lang="en-GB" sz="2400" b="1" dirty="0">
              <a:solidFill>
                <a:srgbClr val="000000"/>
              </a:solidFill>
              <a:effectLst/>
              <a:ea typeface="Calibri" panose="020F0502020204030204" pitchFamily="34" charset="0"/>
            </a:endParaRPr>
          </a:p>
          <a:p>
            <a:r>
              <a:rPr lang="en-GB" sz="2400" dirty="0">
                <a:effectLst/>
                <a:ea typeface="Calibri" panose="020F0502020204030204" pitchFamily="34" charset="0"/>
              </a:rPr>
              <a:t>Do not touch anything except the stream water sample bottles upon wearing the powder-free disposable gloves. </a:t>
            </a:r>
          </a:p>
          <a:p>
            <a:endParaRPr lang="en-GB" sz="2400" dirty="0">
              <a:ea typeface="Calibri" panose="020F0502020204030204" pitchFamily="34" charset="0"/>
            </a:endParaRPr>
          </a:p>
          <a:p>
            <a:r>
              <a:rPr lang="en-GB" sz="2400" dirty="0">
                <a:effectLst/>
                <a:ea typeface="Calibri" panose="020F0502020204030204" pitchFamily="34" charset="0"/>
              </a:rPr>
              <a:t>Avoid glove and sample bottle contact with the ground or with human skin or clothing, and avoid breathing directly in the bottle or cap during sample collection.</a:t>
            </a:r>
            <a:endParaRPr lang="en-GB" sz="2400" b="0" i="0" u="none" strike="noStrike" baseline="0" dirty="0">
              <a:solidFill>
                <a:srgbClr val="000000"/>
              </a:solidFill>
            </a:endParaRPr>
          </a:p>
        </p:txBody>
      </p:sp>
    </p:spTree>
    <p:extLst>
      <p:ext uri="{BB962C8B-B14F-4D97-AF65-F5344CB8AC3E}">
        <p14:creationId xmlns:p14="http://schemas.microsoft.com/office/powerpoint/2010/main" val="11276469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2B96D6-091D-B8DC-7FB3-64CEDE59A77B}"/>
              </a:ext>
            </a:extLst>
          </p:cNvPr>
          <p:cNvSpPr txBox="1"/>
          <p:nvPr/>
        </p:nvSpPr>
        <p:spPr>
          <a:xfrm>
            <a:off x="251520" y="1586786"/>
            <a:ext cx="8640960" cy="2494850"/>
          </a:xfrm>
          <a:prstGeom prst="rect">
            <a:avLst/>
          </a:prstGeom>
          <a:solidFill>
            <a:srgbClr val="FFFFCC"/>
          </a:solidFill>
          <a:ln>
            <a:solidFill>
              <a:schemeClr val="accent1"/>
            </a:solidFill>
          </a:ln>
        </p:spPr>
        <p:txBody>
          <a:bodyPr wrap="square" rtlCol="0">
            <a:spAutoFit/>
          </a:bodyPr>
          <a:lstStyle/>
          <a:p>
            <a:r>
              <a:rPr lang="en-GB" sz="2400" b="1" i="0" u="none" strike="noStrike" baseline="0">
                <a:solidFill>
                  <a:srgbClr val="000000"/>
                </a:solidFill>
              </a:rPr>
              <a:t>Important cautions:</a:t>
            </a:r>
          </a:p>
          <a:p>
            <a:endParaRPr lang="en-GB" sz="2400" b="1">
              <a:solidFill>
                <a:srgbClr val="000000"/>
              </a:solidFill>
            </a:endParaRPr>
          </a:p>
          <a:p>
            <a:pPr marL="342900" lvl="0" indent="-342900">
              <a:lnSpc>
                <a:spcPct val="107000"/>
              </a:lnSpc>
              <a:spcAft>
                <a:spcPts val="800"/>
              </a:spcAft>
              <a:buFont typeface="Wingdings" panose="05000000000000000000" pitchFamily="2" charset="2"/>
              <a:buChar char=""/>
            </a:pPr>
            <a:r>
              <a:rPr lang="en-GB" sz="2400">
                <a:effectLst/>
                <a:latin typeface="Times New Roman" panose="02020603050405020304" pitchFamily="18" charset="0"/>
                <a:ea typeface="Calibri" panose="020F0502020204030204" pitchFamily="34" charset="0"/>
                <a:cs typeface="Arial" panose="020B0604020202020204" pitchFamily="34" charset="0"/>
              </a:rPr>
              <a:t>Use disposable clean powder-free vinyl gloves and wear safety glasses, because the acid is very corrosive.</a:t>
            </a:r>
          </a:p>
          <a:p>
            <a:pPr marL="342900" lvl="0" indent="-342900">
              <a:lnSpc>
                <a:spcPct val="107000"/>
              </a:lnSpc>
              <a:spcAft>
                <a:spcPts val="800"/>
              </a:spcAft>
              <a:buFont typeface="Wingdings" panose="05000000000000000000" pitchFamily="2" charset="2"/>
              <a:buChar char=""/>
            </a:pPr>
            <a:r>
              <a:rPr lang="en-GB" sz="2400">
                <a:effectLst/>
                <a:latin typeface="Times New Roman" panose="02020603050405020304" pitchFamily="18" charset="0"/>
                <a:ea typeface="Calibri" panose="020F0502020204030204" pitchFamily="34" charset="0"/>
              </a:rPr>
              <a:t>Do not let the droplet bottle or the tip of the pipette touch the sample of stream water in the bottle.</a:t>
            </a:r>
            <a:endParaRPr lang="en-GB" sz="2400" b="1" dirty="0">
              <a:solidFill>
                <a:srgbClr val="000000"/>
              </a:solidFill>
            </a:endParaRPr>
          </a:p>
        </p:txBody>
      </p:sp>
      <p:sp>
        <p:nvSpPr>
          <p:cNvPr id="4" name="TextBox 3">
            <a:extLst>
              <a:ext uri="{FF2B5EF4-FFF2-40B4-BE49-F238E27FC236}">
                <a16:creationId xmlns:a16="http://schemas.microsoft.com/office/drawing/2014/main" id="{3C15C9C6-C7BD-BFE3-C3A7-23F3060DD44C}"/>
              </a:ext>
            </a:extLst>
          </p:cNvPr>
          <p:cNvSpPr txBox="1"/>
          <p:nvPr/>
        </p:nvSpPr>
        <p:spPr>
          <a:xfrm>
            <a:off x="251520" y="121196"/>
            <a:ext cx="8640960" cy="671851"/>
          </a:xfrm>
          <a:prstGeom prst="rect">
            <a:avLst/>
          </a:prstGeom>
          <a:noFill/>
        </p:spPr>
        <p:txBody>
          <a:bodyPr wrap="square">
            <a:spAutoFit/>
          </a:bodyPr>
          <a:lstStyle/>
          <a:p>
            <a:pPr marL="269875" indent="-269875">
              <a:lnSpc>
                <a:spcPct val="150000"/>
              </a:lnSpc>
              <a:spcBef>
                <a:spcPts val="1500"/>
              </a:spcBef>
              <a:spcAft>
                <a:spcPts val="300"/>
              </a:spcAft>
            </a:pPr>
            <a:r>
              <a:rPr lang="en-GB" sz="2800" b="1" dirty="0">
                <a:effectLst/>
                <a:ea typeface="Times New Roman" panose="02020603050405020304" pitchFamily="18" charset="0"/>
              </a:rPr>
              <a:t>3.3.5. Treatment of stream water samples</a:t>
            </a:r>
          </a:p>
        </p:txBody>
      </p:sp>
    </p:spTree>
    <p:extLst>
      <p:ext uri="{BB962C8B-B14F-4D97-AF65-F5344CB8AC3E}">
        <p14:creationId xmlns:p14="http://schemas.microsoft.com/office/powerpoint/2010/main" val="33545141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B76F71-39E2-E7B1-E253-015F1869D2DD}"/>
              </a:ext>
            </a:extLst>
          </p:cNvPr>
          <p:cNvSpPr txBox="1"/>
          <p:nvPr/>
        </p:nvSpPr>
        <p:spPr>
          <a:xfrm>
            <a:off x="323528" y="121196"/>
            <a:ext cx="8568952" cy="369332"/>
          </a:xfrm>
          <a:prstGeom prst="rect">
            <a:avLst/>
          </a:prstGeom>
          <a:noFill/>
        </p:spPr>
        <p:txBody>
          <a:bodyPr wrap="square">
            <a:spAutoFit/>
          </a:bodyPr>
          <a:lstStyle/>
          <a:p>
            <a:r>
              <a:rPr lang="en-GB" sz="1800" b="1" i="0" u="none" strike="noStrike" baseline="0" dirty="0">
                <a:solidFill>
                  <a:srgbClr val="000000"/>
                </a:solidFill>
              </a:rPr>
              <a:t>3.3.8. Photographic documentation of stream water sampling procedure </a:t>
            </a:r>
            <a:endParaRPr lang="en-GB" dirty="0"/>
          </a:p>
        </p:txBody>
      </p:sp>
      <p:pic>
        <p:nvPicPr>
          <p:cNvPr id="5" name="Picture 4" descr="A picture containing text, hand&#10;&#10;Description automatically generated">
            <a:extLst>
              <a:ext uri="{FF2B5EF4-FFF2-40B4-BE49-F238E27FC236}">
                <a16:creationId xmlns:a16="http://schemas.microsoft.com/office/drawing/2014/main" id="{2F295232-3F29-17F3-5AA7-6ED4FE72B15F}"/>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7504" y="584800"/>
            <a:ext cx="4392488" cy="2825867"/>
          </a:xfrm>
          <a:prstGeom prst="rect">
            <a:avLst/>
          </a:prstGeom>
        </p:spPr>
      </p:pic>
      <p:pic>
        <p:nvPicPr>
          <p:cNvPr id="7" name="Picture 6" descr="Diagram&#10;&#10;Description automatically generated">
            <a:extLst>
              <a:ext uri="{FF2B5EF4-FFF2-40B4-BE49-F238E27FC236}">
                <a16:creationId xmlns:a16="http://schemas.microsoft.com/office/drawing/2014/main" id="{CA6230DF-F7B1-20E7-41F4-5CE873829BC5}"/>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44008" y="584800"/>
            <a:ext cx="4392488" cy="2815952"/>
          </a:xfrm>
          <a:prstGeom prst="rect">
            <a:avLst/>
          </a:prstGeom>
        </p:spPr>
      </p:pic>
      <p:sp>
        <p:nvSpPr>
          <p:cNvPr id="9" name="TextBox 8">
            <a:extLst>
              <a:ext uri="{FF2B5EF4-FFF2-40B4-BE49-F238E27FC236}">
                <a16:creationId xmlns:a16="http://schemas.microsoft.com/office/drawing/2014/main" id="{5EDBCB18-B772-CAFB-B63D-1855D9FF6E04}"/>
              </a:ext>
            </a:extLst>
          </p:cNvPr>
          <p:cNvSpPr txBox="1"/>
          <p:nvPr/>
        </p:nvSpPr>
        <p:spPr>
          <a:xfrm>
            <a:off x="14572" y="3495024"/>
            <a:ext cx="8784976" cy="2031325"/>
          </a:xfrm>
          <a:prstGeom prst="rect">
            <a:avLst/>
          </a:prstGeom>
          <a:noFill/>
        </p:spPr>
        <p:txBody>
          <a:bodyPr wrap="square">
            <a:spAutoFit/>
          </a:bodyPr>
          <a:lstStyle/>
          <a:p>
            <a:r>
              <a:rPr lang="en-GB" sz="1800" b="0" u="none" strike="noStrike" baseline="0" dirty="0">
                <a:solidFill>
                  <a:srgbClr val="000000"/>
                </a:solidFill>
              </a:rPr>
              <a:t>Figure 3.3.1 on page 222. Labelling bottles for stream water sampling by writing the sample number on each bottle with a black permanent ink marker, e.g., </a:t>
            </a:r>
          </a:p>
          <a:p>
            <a:pPr marL="1071563"/>
            <a:r>
              <a:rPr lang="en-GB" sz="1800" b="1" u="none" strike="noStrike" baseline="0" dirty="0">
                <a:solidFill>
                  <a:srgbClr val="000000"/>
                </a:solidFill>
              </a:rPr>
              <a:t>(a) </a:t>
            </a:r>
            <a:r>
              <a:rPr lang="en-GB" sz="1800" b="0" u="none" strike="noStrike" baseline="0" dirty="0">
                <a:solidFill>
                  <a:srgbClr val="000000"/>
                </a:solidFill>
              </a:rPr>
              <a:t>Bottle for ICP-MS and ICP-AES analysis, and </a:t>
            </a:r>
          </a:p>
          <a:p>
            <a:pPr marL="1071563"/>
            <a:r>
              <a:rPr lang="en-GB" sz="1800" b="1" u="none" strike="noStrike" baseline="0" dirty="0">
                <a:solidFill>
                  <a:srgbClr val="000000"/>
                </a:solidFill>
              </a:rPr>
              <a:t>(b) </a:t>
            </a:r>
            <a:r>
              <a:rPr lang="en-GB" sz="1800" b="0" u="none" strike="noStrike" baseline="0" dirty="0">
                <a:solidFill>
                  <a:srgbClr val="000000"/>
                </a:solidFill>
              </a:rPr>
              <a:t>bottle for Hg analysis; similarly, the DOC is marked. </a:t>
            </a:r>
          </a:p>
          <a:p>
            <a:r>
              <a:rPr lang="en-GB" sz="1800" b="0" u="none" strike="noStrike" baseline="0" dirty="0">
                <a:solidFill>
                  <a:srgbClr val="000000"/>
                </a:solidFill>
              </a:rPr>
              <a:t>As the labels with permanent ink may be damaged during transport, it is recommended to be covered by transparent waterproof adhesive tape. </a:t>
            </a:r>
          </a:p>
          <a:p>
            <a:r>
              <a:rPr lang="pt-BR" sz="1800" b="0" u="none" strike="noStrike" baseline="0" dirty="0">
                <a:solidFill>
                  <a:srgbClr val="000000"/>
                </a:solidFill>
              </a:rPr>
              <a:t>Photographs: Alecos Demetriades (IGME/IUGS-CGGB). 	</a:t>
            </a:r>
          </a:p>
        </p:txBody>
      </p:sp>
    </p:spTree>
    <p:extLst>
      <p:ext uri="{BB962C8B-B14F-4D97-AF65-F5344CB8AC3E}">
        <p14:creationId xmlns:p14="http://schemas.microsoft.com/office/powerpoint/2010/main" val="35793205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B76F71-39E2-E7B1-E253-015F1869D2DD}"/>
              </a:ext>
            </a:extLst>
          </p:cNvPr>
          <p:cNvSpPr txBox="1"/>
          <p:nvPr/>
        </p:nvSpPr>
        <p:spPr>
          <a:xfrm>
            <a:off x="323528" y="121196"/>
            <a:ext cx="8568952" cy="369332"/>
          </a:xfrm>
          <a:prstGeom prst="rect">
            <a:avLst/>
          </a:prstGeom>
          <a:noFill/>
        </p:spPr>
        <p:txBody>
          <a:bodyPr wrap="square">
            <a:spAutoFit/>
          </a:bodyPr>
          <a:lstStyle/>
          <a:p>
            <a:r>
              <a:rPr lang="en-GB" sz="1800" b="1" i="0" u="none" strike="noStrike" baseline="0" dirty="0">
                <a:solidFill>
                  <a:srgbClr val="000000"/>
                </a:solidFill>
              </a:rPr>
              <a:t>3.3.8. Photographic documentation of stream water sampling procedure </a:t>
            </a:r>
            <a:endParaRPr lang="en-GB" dirty="0"/>
          </a:p>
        </p:txBody>
      </p:sp>
      <p:pic>
        <p:nvPicPr>
          <p:cNvPr id="5" name="Picture 4">
            <a:extLst>
              <a:ext uri="{FF2B5EF4-FFF2-40B4-BE49-F238E27FC236}">
                <a16:creationId xmlns:a16="http://schemas.microsoft.com/office/drawing/2014/main" id="{2F295232-3F29-17F3-5AA7-6ED4FE72B15F}"/>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4214" y="1281778"/>
            <a:ext cx="4497786" cy="2583834"/>
          </a:xfrm>
          <a:prstGeom prst="rect">
            <a:avLst/>
          </a:prstGeom>
        </p:spPr>
      </p:pic>
      <p:pic>
        <p:nvPicPr>
          <p:cNvPr id="7" name="Picture 6">
            <a:extLst>
              <a:ext uri="{FF2B5EF4-FFF2-40B4-BE49-F238E27FC236}">
                <a16:creationId xmlns:a16="http://schemas.microsoft.com/office/drawing/2014/main" id="{CA6230DF-F7B1-20E7-41F4-5CE873829BC5}"/>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16016" y="1264912"/>
            <a:ext cx="4392488" cy="2600700"/>
          </a:xfrm>
          <a:prstGeom prst="rect">
            <a:avLst/>
          </a:prstGeom>
        </p:spPr>
      </p:pic>
      <p:sp>
        <p:nvSpPr>
          <p:cNvPr id="9" name="TextBox 8">
            <a:extLst>
              <a:ext uri="{FF2B5EF4-FFF2-40B4-BE49-F238E27FC236}">
                <a16:creationId xmlns:a16="http://schemas.microsoft.com/office/drawing/2014/main" id="{5EDBCB18-B772-CAFB-B63D-1855D9FF6E04}"/>
              </a:ext>
            </a:extLst>
          </p:cNvPr>
          <p:cNvSpPr txBox="1"/>
          <p:nvPr/>
        </p:nvSpPr>
        <p:spPr>
          <a:xfrm>
            <a:off x="179512" y="4299401"/>
            <a:ext cx="8784976" cy="646331"/>
          </a:xfrm>
          <a:prstGeom prst="rect">
            <a:avLst/>
          </a:prstGeom>
          <a:noFill/>
        </p:spPr>
        <p:txBody>
          <a:bodyPr wrap="square">
            <a:spAutoFit/>
          </a:bodyPr>
          <a:lstStyle/>
          <a:p>
            <a:r>
              <a:rPr lang="en-GB" sz="1800" b="0" u="none" strike="noStrike" baseline="0" dirty="0">
                <a:solidFill>
                  <a:srgbClr val="000000"/>
                </a:solidFill>
              </a:rPr>
              <a:t>Figure 3.3.2 on page 222. Wearing disposable powder-free gloves on both hands before the start of stream water sampling. Photographs: Alecos Demetriades (IGME/IUGS-CGGB).</a:t>
            </a:r>
            <a:endParaRPr lang="pt-BR" sz="1800" b="0" u="none" strike="noStrike" baseline="0" dirty="0">
              <a:solidFill>
                <a:srgbClr val="000000"/>
              </a:solidFill>
            </a:endParaRPr>
          </a:p>
        </p:txBody>
      </p:sp>
    </p:spTree>
    <p:extLst>
      <p:ext uri="{BB962C8B-B14F-4D97-AF65-F5344CB8AC3E}">
        <p14:creationId xmlns:p14="http://schemas.microsoft.com/office/powerpoint/2010/main" val="16513532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rotWithShape="1">
          <a:blip r:embed="rId2">
            <a:extLst>
              <a:ext uri="{28A0092B-C50C-407E-A947-70E740481C1C}">
                <a14:useLocalDpi xmlns:a14="http://schemas.microsoft.com/office/drawing/2010/main"/>
              </a:ext>
            </a:extLst>
          </a:blip>
          <a:srcRect/>
          <a:stretch/>
        </p:blipFill>
        <p:spPr>
          <a:xfrm>
            <a:off x="179512" y="1092140"/>
            <a:ext cx="4320480" cy="2421583"/>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62936" y="1109910"/>
            <a:ext cx="4320480" cy="2419138"/>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3052058"/>
            <a:ext cx="529312" cy="461665"/>
          </a:xfrm>
          <a:prstGeom prst="rect">
            <a:avLst/>
          </a:prstGeom>
          <a:noFill/>
        </p:spPr>
        <p:txBody>
          <a:bodyPr wrap="none" rtlCol="0">
            <a:spAutoFit/>
          </a:bodyPr>
          <a:lstStyle/>
          <a:p>
            <a:r>
              <a:rPr lang="en-GB" sz="2400" b="1" dirty="0">
                <a:solidFill>
                  <a:schemeClr val="bg1"/>
                </a:solidFill>
              </a:rPr>
              <a:t>(a)</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3060420"/>
            <a:ext cx="542136" cy="461665"/>
          </a:xfrm>
          <a:prstGeom prst="rect">
            <a:avLst/>
          </a:prstGeom>
          <a:noFill/>
        </p:spPr>
        <p:txBody>
          <a:bodyPr wrap="none" rtlCol="0">
            <a:spAutoFit/>
          </a:bodyPr>
          <a:lstStyle/>
          <a:p>
            <a:r>
              <a:rPr lang="en-GB" sz="2400" b="1" dirty="0">
                <a:solidFill>
                  <a:schemeClr val="bg1"/>
                </a:solidFill>
              </a:rPr>
              <a:t>(b)</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684428"/>
            <a:ext cx="8752000" cy="1477328"/>
          </a:xfrm>
          <a:prstGeom prst="rect">
            <a:avLst/>
          </a:prstGeom>
          <a:noFill/>
        </p:spPr>
        <p:txBody>
          <a:bodyPr wrap="square">
            <a:spAutoFit/>
          </a:bodyPr>
          <a:lstStyle/>
          <a:p>
            <a:r>
              <a:rPr lang="en-GB" sz="1800" b="0" u="none" strike="noStrike" baseline="0" dirty="0">
                <a:solidFill>
                  <a:srgbClr val="000000"/>
                </a:solidFill>
              </a:rPr>
              <a:t>Figure 3.3.3 on page 223. Sampling unfiltered stream water sample for major IC ion analysis:</a:t>
            </a:r>
          </a:p>
          <a:p>
            <a:r>
              <a:rPr lang="en-GB" sz="1800" b="0" u="none" strike="noStrike" baseline="0" dirty="0">
                <a:solidFill>
                  <a:srgbClr val="000000"/>
                </a:solidFill>
              </a:rPr>
              <a:t> </a:t>
            </a:r>
          </a:p>
          <a:p>
            <a:pPr marL="360363" indent="-360363"/>
            <a:r>
              <a:rPr lang="en-GB" sz="1800" b="1" u="none" strike="noStrike" baseline="0" dirty="0">
                <a:solidFill>
                  <a:srgbClr val="000000"/>
                </a:solidFill>
              </a:rPr>
              <a:t>(a) </a:t>
            </a:r>
            <a:r>
              <a:rPr lang="en-GB" sz="1800" b="0" u="none" strike="noStrike" baseline="0" dirty="0">
                <a:solidFill>
                  <a:srgbClr val="000000"/>
                </a:solidFill>
              </a:rPr>
              <a:t>Rinse 500 ml bottle with 50 to 100 ml of stream water, cap it and shake it, and </a:t>
            </a:r>
          </a:p>
          <a:p>
            <a:pPr marL="360363" indent="-360363"/>
            <a:r>
              <a:rPr lang="en-GB" sz="1800" b="1" u="none" strike="noStrike" baseline="0" dirty="0">
                <a:solidFill>
                  <a:srgbClr val="000000"/>
                </a:solidFill>
              </a:rPr>
              <a:t>(b) </a:t>
            </a:r>
            <a:r>
              <a:rPr lang="en-GB" sz="1800" b="0" u="none" strike="noStrike" baseline="0" dirty="0">
                <a:solidFill>
                  <a:srgbClr val="000000"/>
                </a:solidFill>
              </a:rPr>
              <a:t>Decant the stream water downstream of the sampling point; repeat the rinsing procedure a second time. 	</a:t>
            </a:r>
          </a:p>
        </p:txBody>
      </p:sp>
      <p:sp>
        <p:nvSpPr>
          <p:cNvPr id="11" name="TextBox 10">
            <a:extLst>
              <a:ext uri="{FF2B5EF4-FFF2-40B4-BE49-F238E27FC236}">
                <a16:creationId xmlns:a16="http://schemas.microsoft.com/office/drawing/2014/main" id="{06C0285B-A65A-228F-39CB-E4EC31260D42}"/>
              </a:ext>
            </a:extLst>
          </p:cNvPr>
          <p:cNvSpPr txBox="1"/>
          <p:nvPr/>
        </p:nvSpPr>
        <p:spPr>
          <a:xfrm>
            <a:off x="179512" y="62724"/>
            <a:ext cx="8712968" cy="461665"/>
          </a:xfrm>
          <a:prstGeom prst="rect">
            <a:avLst/>
          </a:prstGeom>
          <a:noFill/>
        </p:spPr>
        <p:txBody>
          <a:bodyPr wrap="square">
            <a:spAutoFit/>
          </a:bodyPr>
          <a:lstStyle/>
          <a:p>
            <a:r>
              <a:rPr lang="en-GB" sz="2400" b="1" u="none" strike="noStrike" baseline="0" dirty="0">
                <a:solidFill>
                  <a:srgbClr val="000000"/>
                </a:solidFill>
              </a:rPr>
              <a:t>Sampling unfiltered stream water sample for major IC ion analysis</a:t>
            </a:r>
            <a:endParaRPr lang="en-GB" sz="2400" b="1" dirty="0"/>
          </a:p>
        </p:txBody>
      </p:sp>
      <p:sp>
        <p:nvSpPr>
          <p:cNvPr id="14" name="TextBox 13">
            <a:extLst>
              <a:ext uri="{FF2B5EF4-FFF2-40B4-BE49-F238E27FC236}">
                <a16:creationId xmlns:a16="http://schemas.microsoft.com/office/drawing/2014/main" id="{BB22B874-F8EF-B658-EA56-D9EFAD59B2E0}"/>
              </a:ext>
            </a:extLst>
          </p:cNvPr>
          <p:cNvSpPr txBox="1"/>
          <p:nvPr/>
        </p:nvSpPr>
        <p:spPr>
          <a:xfrm>
            <a:off x="7668344" y="5305772"/>
            <a:ext cx="1434495"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20713055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79512" y="625252"/>
            <a:ext cx="4320480" cy="2421583"/>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15332" y="643022"/>
            <a:ext cx="4215688" cy="2419138"/>
          </a:xfrm>
          <a:prstGeom prst="rect">
            <a:avLst/>
          </a:prstGeom>
        </p:spPr>
      </p:pic>
      <p:sp>
        <p:nvSpPr>
          <p:cNvPr id="4" name="TextBox 3">
            <a:extLst>
              <a:ext uri="{FF2B5EF4-FFF2-40B4-BE49-F238E27FC236}">
                <a16:creationId xmlns:a16="http://schemas.microsoft.com/office/drawing/2014/main" id="{CA3485B0-1B8C-1FAB-5A21-B14924E0A9CA}"/>
              </a:ext>
            </a:extLst>
          </p:cNvPr>
          <p:cNvSpPr txBox="1"/>
          <p:nvPr/>
        </p:nvSpPr>
        <p:spPr>
          <a:xfrm>
            <a:off x="72008" y="121196"/>
            <a:ext cx="8964488" cy="461665"/>
          </a:xfrm>
          <a:prstGeom prst="rect">
            <a:avLst/>
          </a:prstGeom>
          <a:noFill/>
        </p:spPr>
        <p:txBody>
          <a:bodyPr wrap="square">
            <a:spAutoFit/>
          </a:bodyPr>
          <a:lstStyle/>
          <a:p>
            <a:r>
              <a:rPr lang="en-GB" sz="2400" b="1" u="none" strike="noStrike" baseline="0" dirty="0">
                <a:solidFill>
                  <a:srgbClr val="000000"/>
                </a:solidFill>
              </a:rPr>
              <a:t>…..Sampling unfiltered stream water sample for major IC ion analysis</a:t>
            </a:r>
            <a:endParaRPr lang="en-GB" sz="2400" b="1" dirty="0"/>
          </a:p>
        </p:txBody>
      </p:sp>
      <p:sp>
        <p:nvSpPr>
          <p:cNvPr id="6" name="TextBox 5">
            <a:extLst>
              <a:ext uri="{FF2B5EF4-FFF2-40B4-BE49-F238E27FC236}">
                <a16:creationId xmlns:a16="http://schemas.microsoft.com/office/drawing/2014/main" id="{AD15E618-D21A-3185-7ED4-A47FF16DC16A}"/>
              </a:ext>
            </a:extLst>
          </p:cNvPr>
          <p:cNvSpPr txBox="1"/>
          <p:nvPr/>
        </p:nvSpPr>
        <p:spPr>
          <a:xfrm>
            <a:off x="187497" y="2581984"/>
            <a:ext cx="505267" cy="461665"/>
          </a:xfrm>
          <a:prstGeom prst="rect">
            <a:avLst/>
          </a:prstGeom>
          <a:noFill/>
        </p:spPr>
        <p:txBody>
          <a:bodyPr wrap="none" rtlCol="0">
            <a:spAutoFit/>
          </a:bodyPr>
          <a:lstStyle/>
          <a:p>
            <a:r>
              <a:rPr lang="en-GB" sz="2400" b="1" dirty="0">
                <a:solidFill>
                  <a:schemeClr val="bg1"/>
                </a:solidFill>
              </a:rPr>
              <a:t>(c)</a:t>
            </a:r>
          </a:p>
        </p:txBody>
      </p:sp>
      <p:sp>
        <p:nvSpPr>
          <p:cNvPr id="7" name="TextBox 6">
            <a:extLst>
              <a:ext uri="{FF2B5EF4-FFF2-40B4-BE49-F238E27FC236}">
                <a16:creationId xmlns:a16="http://schemas.microsoft.com/office/drawing/2014/main" id="{C769CA1E-D1CB-C60F-9139-4A6C864D22FD}"/>
              </a:ext>
            </a:extLst>
          </p:cNvPr>
          <p:cNvSpPr txBox="1"/>
          <p:nvPr/>
        </p:nvSpPr>
        <p:spPr>
          <a:xfrm>
            <a:off x="4695730" y="2590346"/>
            <a:ext cx="542136" cy="461665"/>
          </a:xfrm>
          <a:prstGeom prst="rect">
            <a:avLst/>
          </a:prstGeom>
          <a:noFill/>
        </p:spPr>
        <p:txBody>
          <a:bodyPr wrap="none" rtlCol="0">
            <a:spAutoFit/>
          </a:bodyPr>
          <a:lstStyle/>
          <a:p>
            <a:r>
              <a:rPr lang="en-GB" sz="2400" b="1" dirty="0">
                <a:solidFill>
                  <a:schemeClr val="bg1"/>
                </a:solidFill>
              </a:rPr>
              <a:t>(d)</a:t>
            </a:r>
          </a:p>
        </p:txBody>
      </p:sp>
      <p:sp>
        <p:nvSpPr>
          <p:cNvPr id="9" name="TextBox 8">
            <a:extLst>
              <a:ext uri="{FF2B5EF4-FFF2-40B4-BE49-F238E27FC236}">
                <a16:creationId xmlns:a16="http://schemas.microsoft.com/office/drawing/2014/main" id="{EC650B43-1617-47A4-04E0-F6ECBA966755}"/>
              </a:ext>
            </a:extLst>
          </p:cNvPr>
          <p:cNvSpPr txBox="1"/>
          <p:nvPr/>
        </p:nvSpPr>
        <p:spPr>
          <a:xfrm>
            <a:off x="187497" y="3134168"/>
            <a:ext cx="8751508" cy="2585323"/>
          </a:xfrm>
          <a:prstGeom prst="rect">
            <a:avLst/>
          </a:prstGeom>
          <a:noFill/>
        </p:spPr>
        <p:txBody>
          <a:bodyPr wrap="square">
            <a:spAutoFit/>
          </a:bodyPr>
          <a:lstStyle/>
          <a:p>
            <a:r>
              <a:rPr lang="en-GB" sz="1800" b="1" u="none" strike="noStrike" baseline="0" dirty="0">
                <a:solidFill>
                  <a:srgbClr val="000000"/>
                </a:solidFill>
              </a:rPr>
              <a:t>(c) </a:t>
            </a:r>
            <a:r>
              <a:rPr lang="en-GB" sz="1800" b="0" u="none" strike="noStrike" baseline="0" dirty="0">
                <a:solidFill>
                  <a:srgbClr val="000000"/>
                </a:solidFill>
              </a:rPr>
              <a:t>Submerge a 500 ml sample bottle completely, with its mouth facing upstream, and fill it up to its brim (i.e., completely full) with stream water in such a way that no air bubbles are left in the bottle, and </a:t>
            </a:r>
          </a:p>
          <a:p>
            <a:r>
              <a:rPr lang="en-GB" sz="1800" b="1" u="none" strike="noStrike" baseline="0" dirty="0">
                <a:solidFill>
                  <a:srgbClr val="000000"/>
                </a:solidFill>
              </a:rPr>
              <a:t>(d) </a:t>
            </a:r>
            <a:r>
              <a:rPr lang="en-GB" sz="1800" b="0" u="none" strike="noStrike" baseline="0" dirty="0">
                <a:solidFill>
                  <a:srgbClr val="000000"/>
                </a:solidFill>
              </a:rPr>
              <a:t>Close the bottle by screwing the cap tightly below stream water level. </a:t>
            </a:r>
          </a:p>
          <a:p>
            <a:endParaRPr lang="en-GB" sz="1800" b="0" u="none" strike="noStrike" baseline="0" dirty="0">
              <a:solidFill>
                <a:srgbClr val="000000"/>
              </a:solidFill>
            </a:endParaRPr>
          </a:p>
          <a:p>
            <a:r>
              <a:rPr lang="en-GB" sz="1800" b="0" i="1" u="none" strike="noStrike" baseline="0" dirty="0">
                <a:solidFill>
                  <a:srgbClr val="000000"/>
                </a:solidFill>
              </a:rPr>
              <a:t>Almost the same procedure is followed by rinsing and filling up with unfiltered stream water the 100 ml bottle for Hg analysis, except that in this case the bottle is filled up to its neck leaving space for the addition of 5 ml HNO</a:t>
            </a:r>
            <a:r>
              <a:rPr lang="en-GB" sz="800" b="0" i="1" u="none" strike="noStrike" baseline="0" dirty="0">
                <a:solidFill>
                  <a:srgbClr val="000000"/>
                </a:solidFill>
              </a:rPr>
              <a:t>3</a:t>
            </a:r>
            <a:r>
              <a:rPr lang="en-GB" sz="1800" b="0" i="1" u="none" strike="noStrike" baseline="0" dirty="0">
                <a:solidFill>
                  <a:srgbClr val="000000"/>
                </a:solidFill>
              </a:rPr>
              <a:t>-K</a:t>
            </a:r>
            <a:r>
              <a:rPr lang="en-GB" sz="800" b="0" i="1" u="none" strike="noStrike" baseline="0" dirty="0">
                <a:solidFill>
                  <a:srgbClr val="000000"/>
                </a:solidFill>
              </a:rPr>
              <a:t>2</a:t>
            </a:r>
            <a:r>
              <a:rPr lang="en-GB" sz="1800" b="0" i="1" u="none" strike="noStrike" baseline="0" dirty="0">
                <a:solidFill>
                  <a:srgbClr val="000000"/>
                </a:solidFill>
              </a:rPr>
              <a:t>Cr</a:t>
            </a:r>
            <a:r>
              <a:rPr lang="en-GB" sz="800" b="0" i="1" u="none" strike="noStrike" baseline="0" dirty="0">
                <a:solidFill>
                  <a:srgbClr val="000000"/>
                </a:solidFill>
              </a:rPr>
              <a:t>2</a:t>
            </a:r>
            <a:r>
              <a:rPr lang="en-GB" sz="1800" b="0" i="1" u="none" strike="noStrike" baseline="0" dirty="0">
                <a:solidFill>
                  <a:srgbClr val="000000"/>
                </a:solidFill>
              </a:rPr>
              <a:t>O</a:t>
            </a:r>
            <a:r>
              <a:rPr lang="en-GB" sz="800" b="0" i="1" u="none" strike="noStrike" baseline="0" dirty="0">
                <a:solidFill>
                  <a:srgbClr val="000000"/>
                </a:solidFill>
              </a:rPr>
              <a:t>7 </a:t>
            </a:r>
            <a:r>
              <a:rPr lang="en-GB" sz="1800" b="0" i="1" u="none" strike="noStrike" baseline="0" dirty="0">
                <a:solidFill>
                  <a:srgbClr val="000000"/>
                </a:solidFill>
              </a:rPr>
              <a:t>stabilising solution.</a:t>
            </a:r>
          </a:p>
          <a:p>
            <a:r>
              <a:rPr lang="en-GB" sz="1800" b="0" u="none" strike="noStrike" baseline="0" dirty="0">
                <a:solidFill>
                  <a:srgbClr val="000000"/>
                </a:solidFill>
              </a:rPr>
              <a:t>Photographs: Alecos Demetriades (IGME/IUGS-CGGB). 	</a:t>
            </a:r>
          </a:p>
        </p:txBody>
      </p:sp>
    </p:spTree>
    <p:extLst>
      <p:ext uri="{BB962C8B-B14F-4D97-AF65-F5344CB8AC3E}">
        <p14:creationId xmlns:p14="http://schemas.microsoft.com/office/powerpoint/2010/main" val="15095073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4124206"/>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3.3</a:t>
            </a:r>
          </a:p>
          <a:p>
            <a:pPr algn="ctr"/>
            <a:endParaRPr lang="en-GB" dirty="0">
              <a:cs typeface="Arial" pitchFamily="34" charset="0"/>
            </a:endParaRPr>
          </a:p>
          <a:p>
            <a:pPr algn="ctr"/>
            <a:r>
              <a:rPr lang="en-GB" sz="2400" b="1" dirty="0">
                <a:cs typeface="Arial" pitchFamily="34" charset="0"/>
              </a:rPr>
              <a:t>Stream Water Sampling</a:t>
            </a:r>
          </a:p>
          <a:p>
            <a:pPr algn="ctr"/>
            <a:endParaRPr lang="en-GB" dirty="0">
              <a:cs typeface="Arial" pitchFamily="34" charset="0"/>
            </a:endParaRPr>
          </a:p>
          <a:p>
            <a:pPr algn="ctr"/>
            <a:r>
              <a:rPr lang="en-GB" dirty="0">
                <a:cs typeface="Arial" pitchFamily="34" charset="0"/>
              </a:rPr>
              <a:t>Timo Tarvainen</a:t>
            </a:r>
            <a:r>
              <a:rPr lang="en-GB" baseline="30000" dirty="0">
                <a:cs typeface="Arial" pitchFamily="34" charset="0"/>
              </a:rPr>
              <a:t>1,4</a:t>
            </a:r>
            <a:r>
              <a:rPr lang="en-GB" dirty="0">
                <a:cs typeface="Arial" pitchFamily="34" charset="0"/>
              </a:rPr>
              <a:t>, </a:t>
            </a:r>
            <a:r>
              <a:rPr lang="en-GB" dirty="0" err="1">
                <a:cs typeface="Arial" pitchFamily="34" charset="0"/>
              </a:rPr>
              <a:t>Tarja</a:t>
            </a:r>
            <a:r>
              <a:rPr lang="en-GB" dirty="0">
                <a:cs typeface="Arial" pitchFamily="34" charset="0"/>
              </a:rPr>
              <a:t> Hatakka</a:t>
            </a:r>
            <a:r>
              <a:rPr lang="en-GB" baseline="30000" dirty="0">
                <a:cs typeface="Arial" pitchFamily="34" charset="0"/>
              </a:rPr>
              <a:t>1</a:t>
            </a:r>
            <a:r>
              <a:rPr lang="en-GB" dirty="0">
                <a:cs typeface="Arial" pitchFamily="34" charset="0"/>
              </a:rPr>
              <a:t>, Mikael Eklund</a:t>
            </a:r>
            <a:r>
              <a:rPr lang="en-GB" baseline="30000" dirty="0">
                <a:cs typeface="Arial" pitchFamily="34" charset="0"/>
              </a:rPr>
              <a:t>1</a:t>
            </a:r>
            <a:r>
              <a:rPr lang="en-GB" dirty="0">
                <a:cs typeface="Arial" pitchFamily="34" charset="0"/>
              </a:rPr>
              <a:t>, Reijo Salminen</a:t>
            </a:r>
            <a:r>
              <a:rPr lang="en-GB" baseline="30000" dirty="0">
                <a:cs typeface="Arial" pitchFamily="34" charset="0"/>
              </a:rPr>
              <a:t>1</a:t>
            </a:r>
            <a:r>
              <a:rPr lang="en-GB" dirty="0">
                <a:cs typeface="Arial" pitchFamily="34" charset="0"/>
              </a:rPr>
              <a:t>,</a:t>
            </a:r>
          </a:p>
          <a:p>
            <a:pPr algn="ctr"/>
            <a:r>
              <a:rPr lang="en-GB" dirty="0">
                <a:cs typeface="Arial" pitchFamily="34" charset="0"/>
              </a:rPr>
              <a:t>Christopher C. Johnson</a:t>
            </a:r>
            <a:r>
              <a:rPr lang="en-GB" baseline="30000" dirty="0">
                <a:cs typeface="Arial" pitchFamily="34" charset="0"/>
              </a:rPr>
              <a:t>2,4</a:t>
            </a:r>
            <a:r>
              <a:rPr lang="en-GB" dirty="0">
                <a:cs typeface="Arial" pitchFamily="34" charset="0"/>
              </a:rPr>
              <a:t>, Alecos Demetriades</a:t>
            </a:r>
            <a:r>
              <a:rPr lang="en-GB" baseline="30000" dirty="0">
                <a:cs typeface="Arial" pitchFamily="34" charset="0"/>
              </a:rPr>
              <a:t>3,4</a:t>
            </a:r>
          </a:p>
          <a:p>
            <a:endParaRPr lang="en-GB" dirty="0">
              <a:cs typeface="Arial" pitchFamily="34" charset="0"/>
            </a:endParaRPr>
          </a:p>
          <a:p>
            <a:r>
              <a:rPr lang="en-GB" sz="1000" b="0" i="0" u="none" strike="noStrike" baseline="30000" dirty="0">
                <a:solidFill>
                  <a:srgbClr val="000000"/>
                </a:solidFill>
                <a:latin typeface="Times New Roman" panose="02020603050405020304" pitchFamily="18" charset="0"/>
              </a:rPr>
              <a:t>1</a:t>
            </a:r>
            <a:r>
              <a:rPr lang="en-GB" sz="1000" b="0" i="0" u="none" strike="noStrike" baseline="0" dirty="0">
                <a:solidFill>
                  <a:srgbClr val="000000"/>
                </a:solidFill>
                <a:latin typeface="Times New Roman" panose="02020603050405020304" pitchFamily="18" charset="0"/>
              </a:rPr>
              <a:t> Geological Survey of Finland, Espoo, Finland </a:t>
            </a:r>
          </a:p>
          <a:p>
            <a:r>
              <a:rPr lang="en-GB" sz="1000" b="0" i="0" u="none" strike="noStrike" baseline="30000" dirty="0">
                <a:solidFill>
                  <a:srgbClr val="000000"/>
                </a:solidFill>
                <a:latin typeface="Times New Roman" panose="02020603050405020304" pitchFamily="18" charset="0"/>
              </a:rPr>
              <a:t>2</a:t>
            </a:r>
            <a:r>
              <a:rPr lang="en-GB" sz="1000" b="0" i="0" u="none" strike="noStrike" baseline="0" dirty="0">
                <a:solidFill>
                  <a:srgbClr val="000000"/>
                </a:solidFill>
                <a:latin typeface="Times New Roman" panose="02020603050405020304" pitchFamily="18" charset="0"/>
              </a:rPr>
              <a:t> </a:t>
            </a:r>
            <a:r>
              <a:rPr lang="en-GB" sz="1000" b="0" i="0" u="none" strike="noStrike" baseline="0" dirty="0" err="1">
                <a:solidFill>
                  <a:srgbClr val="000000"/>
                </a:solidFill>
                <a:latin typeface="Times New Roman" panose="02020603050405020304" pitchFamily="18" charset="0"/>
              </a:rPr>
              <a:t>GeoElementary</a:t>
            </a:r>
            <a:r>
              <a:rPr lang="en-GB" sz="1000" b="0" i="0" u="none" strike="noStrike" baseline="0" dirty="0">
                <a:solidFill>
                  <a:srgbClr val="000000"/>
                </a:solidFill>
                <a:latin typeface="Times New Roman" panose="02020603050405020304" pitchFamily="18" charset="0"/>
              </a:rPr>
              <a:t>, Derby, United Kingdom, </a:t>
            </a:r>
          </a:p>
          <a:p>
            <a:r>
              <a:rPr lang="en-GB" sz="1000" b="0" i="0" u="none" strike="noStrike" baseline="30000" dirty="0">
                <a:solidFill>
                  <a:srgbClr val="000000"/>
                </a:solidFill>
                <a:latin typeface="Times New Roman" panose="02020603050405020304" pitchFamily="18" charset="0"/>
              </a:rPr>
              <a:t>3</a:t>
            </a:r>
            <a:r>
              <a:rPr lang="en-GB" sz="1000" b="0" i="0" u="none" strike="noStrike" baseline="0" dirty="0">
                <a:solidFill>
                  <a:srgbClr val="000000"/>
                </a:solidFill>
                <a:latin typeface="Times New Roman" panose="02020603050405020304" pitchFamily="18" charset="0"/>
              </a:rPr>
              <a:t> Institute of Geology and Mineral Exploration (retired), Athens, Hellenic Republic </a:t>
            </a:r>
          </a:p>
          <a:p>
            <a:r>
              <a:rPr lang="en-GB" sz="1000" b="0" i="0" u="none" strike="noStrike" baseline="30000" dirty="0">
                <a:solidFill>
                  <a:srgbClr val="000000"/>
                </a:solidFill>
                <a:latin typeface="Times New Roman" panose="02020603050405020304" pitchFamily="18" charset="0"/>
              </a:rPr>
              <a:t>4</a:t>
            </a:r>
            <a:r>
              <a:rPr lang="en-GB" sz="1000" b="0" i="0" u="none" strike="noStrike" baseline="0" dirty="0">
                <a:solidFill>
                  <a:srgbClr val="000000"/>
                </a:solidFill>
                <a:latin typeface="Times New Roman" panose="02020603050405020304" pitchFamily="18" charset="0"/>
              </a:rPr>
              <a:t> IUGS Commission on Global Geochemical Baselines </a:t>
            </a:r>
            <a:endParaRPr lang="en-GB" sz="1000" dirty="0">
              <a:cs typeface="Arial" pitchFamily="34" charset="0"/>
            </a:endParaRP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8" name="Rectangle 7"/>
          <p:cNvSpPr/>
          <p:nvPr/>
        </p:nvSpPr>
        <p:spPr>
          <a:xfrm>
            <a:off x="179512" y="4957926"/>
            <a:ext cx="8784976" cy="707886"/>
          </a:xfrm>
          <a:prstGeom prst="rect">
            <a:avLst/>
          </a:prstGeom>
        </p:spPr>
        <p:txBody>
          <a:bodyPr wrap="square">
            <a:spAutoFit/>
          </a:bodyPr>
          <a:lstStyle/>
          <a:p>
            <a:r>
              <a:rPr lang="en-GB" sz="1000" dirty="0" err="1">
                <a:cs typeface="Arial" pitchFamily="34" charset="0"/>
              </a:rPr>
              <a:t>Tarvainen</a:t>
            </a:r>
            <a:r>
              <a:rPr lang="en-GB" sz="1000" dirty="0">
                <a:cs typeface="Arial" pitchFamily="34" charset="0"/>
              </a:rPr>
              <a:t>, T., </a:t>
            </a:r>
            <a:r>
              <a:rPr lang="en-GB" sz="1000" dirty="0" err="1">
                <a:cs typeface="Arial" pitchFamily="34" charset="0"/>
              </a:rPr>
              <a:t>Hatakka</a:t>
            </a:r>
            <a:r>
              <a:rPr lang="en-GB" sz="1000" dirty="0">
                <a:cs typeface="Arial" pitchFamily="34" charset="0"/>
              </a:rPr>
              <a:t>, T., Eklund, M., </a:t>
            </a:r>
            <a:r>
              <a:rPr lang="en-GB" sz="1000" dirty="0" err="1">
                <a:cs typeface="Arial" pitchFamily="34" charset="0"/>
              </a:rPr>
              <a:t>Salminen</a:t>
            </a:r>
            <a:r>
              <a:rPr lang="en-GB" sz="1000" dirty="0">
                <a:cs typeface="Arial" pitchFamily="34" charset="0"/>
              </a:rPr>
              <a:t>, R., Johnson, C.C. &amp; Demetriades, A., 2022. </a:t>
            </a:r>
            <a:r>
              <a:rPr lang="en-GB" sz="1000" i="1" dirty="0">
                <a:cs typeface="Arial" pitchFamily="34" charset="0"/>
              </a:rPr>
              <a:t>Stream Water Sampling</a:t>
            </a:r>
            <a:r>
              <a:rPr lang="en-GB" sz="1000" dirty="0">
                <a:cs typeface="Arial" pitchFamily="34" charset="0"/>
              </a:rPr>
              <a:t>. Chapter 3.3 In: Demetriades, A., Johnson, C.C., Smith, D.B., </a:t>
            </a:r>
            <a:r>
              <a:rPr lang="en-GB" sz="1000" dirty="0" err="1">
                <a:cs typeface="Arial" pitchFamily="34" charset="0"/>
              </a:rPr>
              <a:t>Ladenberger</a:t>
            </a:r>
            <a:r>
              <a:rPr lang="en-GB" sz="1000" dirty="0">
                <a:cs typeface="Arial" pitchFamily="34" charset="0"/>
              </a:rPr>
              <a:t>, A., </a:t>
            </a:r>
            <a:r>
              <a:rPr lang="en-GB" sz="1000" dirty="0" err="1">
                <a:cs typeface="Arial" pitchFamily="34" charset="0"/>
              </a:rPr>
              <a:t>Adánez</a:t>
            </a:r>
            <a:r>
              <a:rPr lang="en-GB" sz="1000" dirty="0">
                <a:cs typeface="Arial" pitchFamily="34" charset="0"/>
              </a:rPr>
              <a:t> </a:t>
            </a:r>
            <a:r>
              <a:rPr lang="en-GB" sz="1000" dirty="0" err="1">
                <a:cs typeface="Arial" pitchFamily="34" charset="0"/>
              </a:rPr>
              <a:t>Sanjuan</a:t>
            </a:r>
            <a:r>
              <a:rPr lang="en-GB" sz="1000" dirty="0">
                <a:cs typeface="Arial" pitchFamily="34" charset="0"/>
              </a:rPr>
              <a:t>, P., </a:t>
            </a:r>
            <a:r>
              <a:rPr lang="en-GB" sz="1000" dirty="0" err="1">
                <a:cs typeface="Arial" pitchFamily="34" charset="0"/>
              </a:rPr>
              <a:t>Argyraki</a:t>
            </a:r>
            <a:r>
              <a:rPr lang="en-GB" sz="1000" dirty="0">
                <a:cs typeface="Arial" pitchFamily="34" charset="0"/>
              </a:rPr>
              <a:t>, A., </a:t>
            </a:r>
            <a:r>
              <a:rPr lang="en-GB" sz="1000" dirty="0" err="1">
                <a:cs typeface="Arial" pitchFamily="34" charset="0"/>
              </a:rPr>
              <a:t>Stouraiti</a:t>
            </a:r>
            <a:r>
              <a:rPr lang="en-GB" sz="1000" dirty="0">
                <a:cs typeface="Arial" pitchFamily="34" charset="0"/>
              </a:rPr>
              <a:t>, C., </a:t>
            </a:r>
            <a:r>
              <a:rPr lang="en-GB" sz="1000" dirty="0" err="1">
                <a:cs typeface="Arial" pitchFamily="34" charset="0"/>
              </a:rPr>
              <a:t>Caritat</a:t>
            </a:r>
            <a:r>
              <a:rPr lang="en-GB" sz="1000" dirty="0">
                <a:cs typeface="Arial" pitchFamily="34" charset="0"/>
              </a:rPr>
              <a:t>, P. de, Knights, K.V., Prieto </a:t>
            </a:r>
            <a:r>
              <a:rPr lang="en-GB" sz="1000" dirty="0" err="1">
                <a:cs typeface="Arial" pitchFamily="34" charset="0"/>
              </a:rPr>
              <a:t>Rincón</a:t>
            </a:r>
            <a:r>
              <a:rPr lang="en-GB" sz="1000" dirty="0">
                <a:cs typeface="Arial" pitchFamily="34" charset="0"/>
              </a:rPr>
              <a:t>, G. &amp; </a:t>
            </a:r>
            <a:r>
              <a:rPr lang="en-GB" sz="1000" dirty="0" err="1">
                <a:cs typeface="Arial" pitchFamily="34" charset="0"/>
              </a:rPr>
              <a:t>Simubali</a:t>
            </a:r>
            <a:r>
              <a:rPr lang="en-GB" sz="1000" dirty="0">
                <a:cs typeface="Arial" pitchFamily="34" charset="0"/>
              </a:rPr>
              <a:t>, G.N. (Editors), International Union of Geological Sciences Manual of Standard Methods for Establishing the Global Geochemical Reference Network. IUGS Commission on Global Geochemical Baselines, Athens, Hellenic Republic, Special Publication, 2, 207−227.</a:t>
            </a:r>
          </a:p>
        </p:txBody>
      </p:sp>
      <p:sp>
        <p:nvSpPr>
          <p:cNvPr id="9" name="Rectangle 8"/>
          <p:cNvSpPr/>
          <p:nvPr/>
        </p:nvSpPr>
        <p:spPr>
          <a:xfrm>
            <a:off x="179512" y="4729708"/>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72B96D6-091D-B8DC-7FB3-64CEDE59A77B}"/>
              </a:ext>
            </a:extLst>
          </p:cNvPr>
          <p:cNvSpPr txBox="1"/>
          <p:nvPr/>
        </p:nvSpPr>
        <p:spPr>
          <a:xfrm>
            <a:off x="251520" y="536264"/>
            <a:ext cx="8640960" cy="4520981"/>
          </a:xfrm>
          <a:prstGeom prst="rect">
            <a:avLst/>
          </a:prstGeom>
          <a:solidFill>
            <a:srgbClr val="FFFFCC"/>
          </a:solidFill>
          <a:ln>
            <a:solidFill>
              <a:schemeClr val="accent1"/>
            </a:solidFill>
          </a:ln>
        </p:spPr>
        <p:txBody>
          <a:bodyPr wrap="square" rtlCol="0">
            <a:spAutoFit/>
          </a:bodyPr>
          <a:lstStyle/>
          <a:p>
            <a:r>
              <a:rPr lang="en-GB" sz="2000" b="1" i="0" u="none" strike="noStrike" baseline="0" dirty="0">
                <a:solidFill>
                  <a:srgbClr val="000000"/>
                </a:solidFill>
              </a:rPr>
              <a:t>Cautions during stream water sampling: </a:t>
            </a:r>
          </a:p>
          <a:p>
            <a:endParaRPr lang="en-GB" sz="2000" b="1" dirty="0">
              <a:solidFill>
                <a:srgbClr val="000000"/>
              </a:solidFill>
            </a:endParaRPr>
          </a:p>
          <a:p>
            <a:pPr marL="342900" lvl="0" indent="-342900">
              <a:lnSpc>
                <a:spcPct val="107000"/>
              </a:lnSpc>
              <a:spcAft>
                <a:spcPts val="800"/>
              </a:spcAft>
              <a:buFont typeface="Wingdings" panose="05000000000000000000" pitchFamily="2" charset="2"/>
              <a:buChar char=""/>
            </a:pPr>
            <a:r>
              <a:rPr lang="en-GB" sz="2000" dirty="0">
                <a:effectLst/>
                <a:ea typeface="Calibri" panose="020F0502020204030204" pitchFamily="34" charset="0"/>
                <a:cs typeface="Arial" panose="020B0604020202020204" pitchFamily="34" charset="0"/>
              </a:rPr>
              <a:t>If the stream is too shallow to immerse the bottle fully, submerge it at a low angle with the bottle mouth facing upstream, and with care not to touch the bottom sediment. If the stream is too shallow even for this procedure, then use the disposable syringe to fill up the bottle with stream water.</a:t>
            </a:r>
          </a:p>
          <a:p>
            <a:pPr marL="342900" lvl="0" indent="-342900">
              <a:lnSpc>
                <a:spcPct val="107000"/>
              </a:lnSpc>
              <a:spcAft>
                <a:spcPts val="800"/>
              </a:spcAft>
              <a:buFont typeface="Wingdings" panose="05000000000000000000" pitchFamily="2" charset="2"/>
              <a:buChar char=""/>
            </a:pPr>
            <a:r>
              <a:rPr lang="en-GB" sz="2000" dirty="0">
                <a:effectLst/>
                <a:ea typeface="Calibri" panose="020F0502020204030204" pitchFamily="34" charset="0"/>
                <a:cs typeface="Arial" panose="020B0604020202020204" pitchFamily="34" charset="0"/>
              </a:rPr>
              <a:t>If the stream is too deep and fast flowing the water sample can be collected with a bailer device (Fig. 3.3.4).</a:t>
            </a:r>
          </a:p>
          <a:p>
            <a:pPr marL="342900" lvl="0" indent="-342900">
              <a:lnSpc>
                <a:spcPct val="107000"/>
              </a:lnSpc>
              <a:spcAft>
                <a:spcPts val="800"/>
              </a:spcAft>
              <a:buFont typeface="Wingdings" panose="05000000000000000000" pitchFamily="2" charset="2"/>
              <a:buChar char=""/>
            </a:pPr>
            <a:r>
              <a:rPr lang="en-GB" sz="2000" dirty="0">
                <a:effectLst/>
                <a:ea typeface="Calibri" panose="020F0502020204030204" pitchFamily="34" charset="0"/>
              </a:rPr>
              <a:t>This procedure can potentially agitate bottom sediment by stepping on a bank composed of loose material or loose rocks. So, extra care is necessary not to agitate bottom sediments during stream water sampling. It is, therefore, safer to use a bailer device for all occasions (Fig. 3.3.4), as the stream water samples can be collected by standing on the stream bank.</a:t>
            </a:r>
            <a:endParaRPr lang="en-GB" sz="2000" b="1" i="0" u="none" strike="noStrike" baseline="0" dirty="0">
              <a:solidFill>
                <a:srgbClr val="000000"/>
              </a:solidFill>
            </a:endParaRPr>
          </a:p>
        </p:txBody>
      </p:sp>
    </p:spTree>
    <p:extLst>
      <p:ext uri="{BB962C8B-B14F-4D97-AF65-F5344CB8AC3E}">
        <p14:creationId xmlns:p14="http://schemas.microsoft.com/office/powerpoint/2010/main" val="3921926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stream in a forest&#10;&#10;Description automatically generated with low confidence">
            <a:extLst>
              <a:ext uri="{FF2B5EF4-FFF2-40B4-BE49-F238E27FC236}">
                <a16:creationId xmlns:a16="http://schemas.microsoft.com/office/drawing/2014/main" id="{705C61EA-C111-3352-3EDF-8B774F364B6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971600" y="73252"/>
            <a:ext cx="3221968" cy="2416476"/>
          </a:xfrm>
          <a:prstGeom prst="rect">
            <a:avLst/>
          </a:prstGeom>
        </p:spPr>
      </p:pic>
      <p:pic>
        <p:nvPicPr>
          <p:cNvPr id="5" name="Picture 4" descr="A person holding a fish in a river&#10;&#10;Description automatically generated with medium confidence">
            <a:extLst>
              <a:ext uri="{FF2B5EF4-FFF2-40B4-BE49-F238E27FC236}">
                <a16:creationId xmlns:a16="http://schemas.microsoft.com/office/drawing/2014/main" id="{AF5D4D12-5C87-534F-92B3-DC53C70A68A3}"/>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878424" y="62982"/>
            <a:ext cx="3221968" cy="2416476"/>
          </a:xfrm>
          <a:prstGeom prst="rect">
            <a:avLst/>
          </a:prstGeom>
        </p:spPr>
      </p:pic>
      <p:pic>
        <p:nvPicPr>
          <p:cNvPr id="7" name="Picture 6" descr="A picture containing outdoor, water, ground, rock&#10;&#10;Description automatically generated">
            <a:extLst>
              <a:ext uri="{FF2B5EF4-FFF2-40B4-BE49-F238E27FC236}">
                <a16:creationId xmlns:a16="http://schemas.microsoft.com/office/drawing/2014/main" id="{FEC8EC0C-2CB0-7EB5-79DC-A3A1F749298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989992" y="2601264"/>
            <a:ext cx="3221968" cy="2416476"/>
          </a:xfrm>
          <a:prstGeom prst="rect">
            <a:avLst/>
          </a:prstGeom>
        </p:spPr>
      </p:pic>
      <p:pic>
        <p:nvPicPr>
          <p:cNvPr id="9" name="Picture 8" descr="A picture containing person, outdoor&#10;&#10;Description automatically generated">
            <a:extLst>
              <a:ext uri="{FF2B5EF4-FFF2-40B4-BE49-F238E27FC236}">
                <a16:creationId xmlns:a16="http://schemas.microsoft.com/office/drawing/2014/main" id="{61AD2BCE-8AA7-7F95-93B5-414129AF7DE8}"/>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4860032" y="2604176"/>
            <a:ext cx="3221968" cy="2416476"/>
          </a:xfrm>
          <a:prstGeom prst="rect">
            <a:avLst/>
          </a:prstGeom>
        </p:spPr>
      </p:pic>
      <p:sp>
        <p:nvSpPr>
          <p:cNvPr id="11" name="TextBox 10">
            <a:extLst>
              <a:ext uri="{FF2B5EF4-FFF2-40B4-BE49-F238E27FC236}">
                <a16:creationId xmlns:a16="http://schemas.microsoft.com/office/drawing/2014/main" id="{B0F1F5C7-D68A-F7E5-6063-4887CB95FCDB}"/>
              </a:ext>
            </a:extLst>
          </p:cNvPr>
          <p:cNvSpPr txBox="1"/>
          <p:nvPr/>
        </p:nvSpPr>
        <p:spPr>
          <a:xfrm>
            <a:off x="161519" y="5050259"/>
            <a:ext cx="8874977" cy="615553"/>
          </a:xfrm>
          <a:prstGeom prst="rect">
            <a:avLst/>
          </a:prstGeom>
          <a:noFill/>
        </p:spPr>
        <p:txBody>
          <a:bodyPr wrap="square">
            <a:spAutoFit/>
          </a:bodyPr>
          <a:lstStyle/>
          <a:p>
            <a:r>
              <a:rPr lang="en-GB" sz="1700" b="0" u="none" strike="noStrike" baseline="0" dirty="0">
                <a:solidFill>
                  <a:srgbClr val="000000"/>
                </a:solidFill>
              </a:rPr>
              <a:t>Figure 3.3.4. </a:t>
            </a:r>
            <a:r>
              <a:rPr lang="en-GB" sz="1700" b="1" u="none" strike="noStrike" baseline="0" dirty="0">
                <a:solidFill>
                  <a:srgbClr val="000000"/>
                </a:solidFill>
              </a:rPr>
              <a:t>(a) </a:t>
            </a:r>
            <a:r>
              <a:rPr lang="en-GB" sz="1700" b="0" u="none" strike="noStrike" baseline="0" dirty="0">
                <a:solidFill>
                  <a:srgbClr val="000000"/>
                </a:solidFill>
              </a:rPr>
              <a:t>Fast flowing stream, Britannia Creek, British Columbia, Canada. </a:t>
            </a:r>
            <a:r>
              <a:rPr lang="en-GB" sz="1700" b="1" u="none" strike="noStrike" baseline="0" dirty="0">
                <a:solidFill>
                  <a:srgbClr val="000000"/>
                </a:solidFill>
              </a:rPr>
              <a:t>(b-d) </a:t>
            </a:r>
            <a:r>
              <a:rPr lang="en-GB" sz="1700" b="0" u="none" strike="noStrike" baseline="0" dirty="0">
                <a:solidFill>
                  <a:srgbClr val="000000"/>
                </a:solidFill>
              </a:rPr>
              <a:t>Stream water sampling with a bailer by Ray Lett. Photographs: Alecos Demetriades (IGME/IUGS-CGGB). </a:t>
            </a:r>
            <a:endParaRPr lang="en-GB" sz="1700" dirty="0"/>
          </a:p>
        </p:txBody>
      </p:sp>
      <p:sp>
        <p:nvSpPr>
          <p:cNvPr id="12" name="TextBox 11">
            <a:extLst>
              <a:ext uri="{FF2B5EF4-FFF2-40B4-BE49-F238E27FC236}">
                <a16:creationId xmlns:a16="http://schemas.microsoft.com/office/drawing/2014/main" id="{A16F0612-6331-D3CF-F1AF-7EBD9A9D9084}"/>
              </a:ext>
            </a:extLst>
          </p:cNvPr>
          <p:cNvSpPr txBox="1"/>
          <p:nvPr/>
        </p:nvSpPr>
        <p:spPr>
          <a:xfrm>
            <a:off x="467544" y="1171699"/>
            <a:ext cx="529312" cy="461665"/>
          </a:xfrm>
          <a:prstGeom prst="rect">
            <a:avLst/>
          </a:prstGeom>
          <a:noFill/>
        </p:spPr>
        <p:txBody>
          <a:bodyPr wrap="none" rtlCol="0">
            <a:spAutoFit/>
          </a:bodyPr>
          <a:lstStyle/>
          <a:p>
            <a:r>
              <a:rPr lang="en-GB" sz="2400" b="1" dirty="0"/>
              <a:t>(a)</a:t>
            </a:r>
          </a:p>
        </p:txBody>
      </p:sp>
      <p:sp>
        <p:nvSpPr>
          <p:cNvPr id="13" name="TextBox 12">
            <a:extLst>
              <a:ext uri="{FF2B5EF4-FFF2-40B4-BE49-F238E27FC236}">
                <a16:creationId xmlns:a16="http://schemas.microsoft.com/office/drawing/2014/main" id="{840493A9-7F2A-9096-6D2D-FCCEB36D2A63}"/>
              </a:ext>
            </a:extLst>
          </p:cNvPr>
          <p:cNvSpPr txBox="1"/>
          <p:nvPr/>
        </p:nvSpPr>
        <p:spPr>
          <a:xfrm>
            <a:off x="8100392" y="1201316"/>
            <a:ext cx="542136" cy="461665"/>
          </a:xfrm>
          <a:prstGeom prst="rect">
            <a:avLst/>
          </a:prstGeom>
          <a:noFill/>
        </p:spPr>
        <p:txBody>
          <a:bodyPr wrap="none" rtlCol="0">
            <a:spAutoFit/>
          </a:bodyPr>
          <a:lstStyle/>
          <a:p>
            <a:r>
              <a:rPr lang="en-GB" sz="2400" b="1" dirty="0"/>
              <a:t>(b)</a:t>
            </a:r>
          </a:p>
        </p:txBody>
      </p:sp>
      <p:sp>
        <p:nvSpPr>
          <p:cNvPr id="14" name="TextBox 13">
            <a:extLst>
              <a:ext uri="{FF2B5EF4-FFF2-40B4-BE49-F238E27FC236}">
                <a16:creationId xmlns:a16="http://schemas.microsoft.com/office/drawing/2014/main" id="{950F07EB-6423-9852-7E58-9A99998D6B33}"/>
              </a:ext>
            </a:extLst>
          </p:cNvPr>
          <p:cNvSpPr txBox="1"/>
          <p:nvPr/>
        </p:nvSpPr>
        <p:spPr>
          <a:xfrm>
            <a:off x="467544" y="3620597"/>
            <a:ext cx="505267" cy="461665"/>
          </a:xfrm>
          <a:prstGeom prst="rect">
            <a:avLst/>
          </a:prstGeom>
          <a:noFill/>
        </p:spPr>
        <p:txBody>
          <a:bodyPr wrap="none" rtlCol="0">
            <a:spAutoFit/>
          </a:bodyPr>
          <a:lstStyle/>
          <a:p>
            <a:r>
              <a:rPr lang="en-GB" sz="2400" b="1" dirty="0"/>
              <a:t>(c)</a:t>
            </a:r>
          </a:p>
        </p:txBody>
      </p:sp>
      <p:sp>
        <p:nvSpPr>
          <p:cNvPr id="15" name="TextBox 14">
            <a:extLst>
              <a:ext uri="{FF2B5EF4-FFF2-40B4-BE49-F238E27FC236}">
                <a16:creationId xmlns:a16="http://schemas.microsoft.com/office/drawing/2014/main" id="{6A8181EB-E3FE-8373-3884-92208EC21892}"/>
              </a:ext>
            </a:extLst>
          </p:cNvPr>
          <p:cNvSpPr txBox="1"/>
          <p:nvPr/>
        </p:nvSpPr>
        <p:spPr>
          <a:xfrm>
            <a:off x="8075136" y="3621222"/>
            <a:ext cx="542136" cy="461665"/>
          </a:xfrm>
          <a:prstGeom prst="rect">
            <a:avLst/>
          </a:prstGeom>
          <a:noFill/>
        </p:spPr>
        <p:txBody>
          <a:bodyPr wrap="none" rtlCol="0">
            <a:spAutoFit/>
          </a:bodyPr>
          <a:lstStyle/>
          <a:p>
            <a:r>
              <a:rPr lang="en-GB" sz="2400" b="1" dirty="0"/>
              <a:t>(d)</a:t>
            </a:r>
          </a:p>
        </p:txBody>
      </p:sp>
    </p:spTree>
    <p:extLst>
      <p:ext uri="{BB962C8B-B14F-4D97-AF65-F5344CB8AC3E}">
        <p14:creationId xmlns:p14="http://schemas.microsoft.com/office/powerpoint/2010/main" val="209654357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196324" y="1092140"/>
            <a:ext cx="4286856" cy="2421583"/>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698257" y="1109910"/>
            <a:ext cx="4249837" cy="2419138"/>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3052058"/>
            <a:ext cx="529312" cy="461665"/>
          </a:xfrm>
          <a:prstGeom prst="rect">
            <a:avLst/>
          </a:prstGeom>
          <a:noFill/>
        </p:spPr>
        <p:txBody>
          <a:bodyPr wrap="none" rtlCol="0">
            <a:spAutoFit/>
          </a:bodyPr>
          <a:lstStyle/>
          <a:p>
            <a:r>
              <a:rPr lang="en-GB" sz="2400" b="1" dirty="0">
                <a:solidFill>
                  <a:schemeClr val="bg1"/>
                </a:solidFill>
              </a:rPr>
              <a:t>(a)</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3060420"/>
            <a:ext cx="542136" cy="461665"/>
          </a:xfrm>
          <a:prstGeom prst="rect">
            <a:avLst/>
          </a:prstGeom>
          <a:noFill/>
        </p:spPr>
        <p:txBody>
          <a:bodyPr wrap="none" rtlCol="0">
            <a:spAutoFit/>
          </a:bodyPr>
          <a:lstStyle/>
          <a:p>
            <a:r>
              <a:rPr lang="en-GB" sz="2400" b="1" dirty="0">
                <a:solidFill>
                  <a:schemeClr val="bg1"/>
                </a:solidFill>
              </a:rPr>
              <a:t>(b)</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684428"/>
            <a:ext cx="8752000" cy="1477328"/>
          </a:xfrm>
          <a:prstGeom prst="rect">
            <a:avLst/>
          </a:prstGeom>
          <a:noFill/>
        </p:spPr>
        <p:txBody>
          <a:bodyPr wrap="square">
            <a:spAutoFit/>
          </a:bodyPr>
          <a:lstStyle/>
          <a:p>
            <a:r>
              <a:rPr lang="en-GB" sz="1800" b="0" u="none" strike="noStrike" baseline="0" dirty="0">
                <a:solidFill>
                  <a:srgbClr val="000000"/>
                </a:solidFill>
              </a:rPr>
              <a:t>Figure 3.3.5 on pages 224-225. Filtering stream water for ICP-MS and ICP-AES analysis (100 ml bottle). Rinse the disposable syringe two times with stream water:</a:t>
            </a:r>
          </a:p>
          <a:p>
            <a:r>
              <a:rPr lang="en-GB" sz="1800" b="0" u="none" strike="noStrike" baseline="0" dirty="0">
                <a:solidFill>
                  <a:srgbClr val="000000"/>
                </a:solidFill>
              </a:rPr>
              <a:t> </a:t>
            </a:r>
          </a:p>
          <a:p>
            <a:r>
              <a:rPr lang="en-GB" sz="1800" b="1" u="none" strike="noStrike" baseline="0" dirty="0">
                <a:solidFill>
                  <a:srgbClr val="000000"/>
                </a:solidFill>
              </a:rPr>
              <a:t>(a)</a:t>
            </a:r>
            <a:r>
              <a:rPr lang="en-GB" sz="1800" b="0" u="none" strike="noStrike" baseline="0" dirty="0">
                <a:solidFill>
                  <a:srgbClr val="000000"/>
                </a:solidFill>
              </a:rPr>
              <a:t> Fill up the disposable syringe with stream water, and </a:t>
            </a:r>
          </a:p>
          <a:p>
            <a:r>
              <a:rPr lang="en-GB" sz="1800" b="1" u="none" strike="noStrike" baseline="0" dirty="0">
                <a:solidFill>
                  <a:srgbClr val="000000"/>
                </a:solidFill>
              </a:rPr>
              <a:t>(b)</a:t>
            </a:r>
            <a:r>
              <a:rPr lang="en-GB" sz="1800" b="0" u="none" strike="noStrike" baseline="0" dirty="0">
                <a:solidFill>
                  <a:srgbClr val="000000"/>
                </a:solidFill>
              </a:rPr>
              <a:t> Eject stream water downstream; repeat the rinsing procedure a second time.	</a:t>
            </a:r>
          </a:p>
        </p:txBody>
      </p:sp>
      <p:sp>
        <p:nvSpPr>
          <p:cNvPr id="11" name="TextBox 10">
            <a:extLst>
              <a:ext uri="{FF2B5EF4-FFF2-40B4-BE49-F238E27FC236}">
                <a16:creationId xmlns:a16="http://schemas.microsoft.com/office/drawing/2014/main" id="{06C0285B-A65A-228F-39CB-E4EC31260D42}"/>
              </a:ext>
            </a:extLst>
          </p:cNvPr>
          <p:cNvSpPr txBox="1"/>
          <p:nvPr/>
        </p:nvSpPr>
        <p:spPr>
          <a:xfrm>
            <a:off x="-1" y="379611"/>
            <a:ext cx="9102839" cy="461665"/>
          </a:xfrm>
          <a:prstGeom prst="rect">
            <a:avLst/>
          </a:prstGeom>
          <a:noFill/>
        </p:spPr>
        <p:txBody>
          <a:bodyPr wrap="square">
            <a:spAutoFit/>
          </a:bodyPr>
          <a:lstStyle/>
          <a:p>
            <a:pPr algn="ctr"/>
            <a:r>
              <a:rPr lang="en-GB" sz="2400" b="1" u="none" strike="noStrike" baseline="0" dirty="0">
                <a:solidFill>
                  <a:srgbClr val="000000"/>
                </a:solidFill>
              </a:rPr>
              <a:t>Sampling filtered stream water sample for ICP-MS &amp; </a:t>
            </a:r>
            <a:r>
              <a:rPr lang="en-GB" sz="2400" b="1" dirty="0">
                <a:solidFill>
                  <a:srgbClr val="000000"/>
                </a:solidFill>
              </a:rPr>
              <a:t>ICP-AES analysis</a:t>
            </a:r>
            <a:endParaRPr lang="en-GB" sz="2400" b="1" dirty="0"/>
          </a:p>
        </p:txBody>
      </p:sp>
      <p:sp>
        <p:nvSpPr>
          <p:cNvPr id="14" name="TextBox 13">
            <a:extLst>
              <a:ext uri="{FF2B5EF4-FFF2-40B4-BE49-F238E27FC236}">
                <a16:creationId xmlns:a16="http://schemas.microsoft.com/office/drawing/2014/main" id="{BB22B874-F8EF-B658-EA56-D9EFAD59B2E0}"/>
              </a:ext>
            </a:extLst>
          </p:cNvPr>
          <p:cNvSpPr txBox="1"/>
          <p:nvPr/>
        </p:nvSpPr>
        <p:spPr>
          <a:xfrm>
            <a:off x="7668344" y="5305772"/>
            <a:ext cx="1434495" cy="369332"/>
          </a:xfrm>
          <a:prstGeom prst="rect">
            <a:avLst/>
          </a:prstGeom>
          <a:noFill/>
        </p:spPr>
        <p:txBody>
          <a:bodyPr wrap="none" rtlCol="0">
            <a:spAutoFit/>
          </a:bodyPr>
          <a:lstStyle/>
          <a:p>
            <a:r>
              <a:rPr lang="en-GB" dirty="0">
                <a:solidFill>
                  <a:srgbClr val="FF0000"/>
                </a:solidFill>
              </a:rPr>
              <a:t>Continued…..</a:t>
            </a:r>
          </a:p>
        </p:txBody>
      </p:sp>
      <p:sp>
        <p:nvSpPr>
          <p:cNvPr id="2" name="TextBox 1">
            <a:extLst>
              <a:ext uri="{FF2B5EF4-FFF2-40B4-BE49-F238E27FC236}">
                <a16:creationId xmlns:a16="http://schemas.microsoft.com/office/drawing/2014/main" id="{D04FB74F-75A3-B2B1-5A66-AEFD101E671F}"/>
              </a:ext>
            </a:extLst>
          </p:cNvPr>
          <p:cNvSpPr txBox="1"/>
          <p:nvPr/>
        </p:nvSpPr>
        <p:spPr>
          <a:xfrm>
            <a:off x="35496" y="-2282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19800922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5475" y="1092140"/>
            <a:ext cx="4268553" cy="2421583"/>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698257" y="1151585"/>
            <a:ext cx="4249837" cy="2335788"/>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3052058"/>
            <a:ext cx="505267" cy="461665"/>
          </a:xfrm>
          <a:prstGeom prst="rect">
            <a:avLst/>
          </a:prstGeom>
          <a:noFill/>
        </p:spPr>
        <p:txBody>
          <a:bodyPr wrap="none" rtlCol="0">
            <a:spAutoFit/>
          </a:bodyPr>
          <a:lstStyle/>
          <a:p>
            <a:r>
              <a:rPr lang="en-GB" sz="2400" b="1" dirty="0">
                <a:solidFill>
                  <a:schemeClr val="bg1"/>
                </a:solidFill>
              </a:rPr>
              <a:t>(c)</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3060420"/>
            <a:ext cx="542136" cy="461665"/>
          </a:xfrm>
          <a:prstGeom prst="rect">
            <a:avLst/>
          </a:prstGeom>
          <a:noFill/>
        </p:spPr>
        <p:txBody>
          <a:bodyPr wrap="none" rtlCol="0">
            <a:spAutoFit/>
          </a:bodyPr>
          <a:lstStyle/>
          <a:p>
            <a:r>
              <a:rPr lang="en-GB" sz="2400" b="1" dirty="0">
                <a:solidFill>
                  <a:schemeClr val="bg1"/>
                </a:solidFill>
              </a:rPr>
              <a:t>(d)</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856320"/>
            <a:ext cx="8752000" cy="923330"/>
          </a:xfrm>
          <a:prstGeom prst="rect">
            <a:avLst/>
          </a:prstGeom>
          <a:noFill/>
        </p:spPr>
        <p:txBody>
          <a:bodyPr wrap="square">
            <a:spAutoFit/>
          </a:bodyPr>
          <a:lstStyle/>
          <a:p>
            <a:r>
              <a:rPr lang="en-GB" sz="1800" b="1" u="none" strike="noStrike" baseline="0" dirty="0">
                <a:solidFill>
                  <a:srgbClr val="000000"/>
                </a:solidFill>
              </a:rPr>
              <a:t>(c) </a:t>
            </a:r>
            <a:r>
              <a:rPr lang="en-GB" sz="1800" b="0" u="none" strike="noStrike" baseline="0" dirty="0">
                <a:solidFill>
                  <a:srgbClr val="000000"/>
                </a:solidFill>
              </a:rPr>
              <a:t>Fill up the disposable syringe with stream water and</a:t>
            </a:r>
          </a:p>
          <a:p>
            <a:endParaRPr lang="en-GB" dirty="0">
              <a:solidFill>
                <a:srgbClr val="000000"/>
              </a:solidFill>
            </a:endParaRPr>
          </a:p>
          <a:p>
            <a:r>
              <a:rPr lang="en-GB" sz="1800" b="1" u="none" strike="noStrike" baseline="0" dirty="0">
                <a:solidFill>
                  <a:srgbClr val="000000"/>
                </a:solidFill>
              </a:rPr>
              <a:t>(d)</a:t>
            </a:r>
            <a:r>
              <a:rPr lang="en-GB" sz="1800" b="0" u="none" strike="noStrike" baseline="0" dirty="0">
                <a:solidFill>
                  <a:srgbClr val="000000"/>
                </a:solidFill>
              </a:rPr>
              <a:t> Add 0.45 </a:t>
            </a:r>
            <a:r>
              <a:rPr lang="en-GB" sz="1800" b="0" u="none" strike="noStrike" baseline="0" dirty="0" err="1">
                <a:solidFill>
                  <a:srgbClr val="000000"/>
                </a:solidFill>
              </a:rPr>
              <a:t>μm</a:t>
            </a:r>
            <a:r>
              <a:rPr lang="en-GB" sz="1800" b="0" u="none" strike="noStrike" baseline="0" dirty="0">
                <a:solidFill>
                  <a:srgbClr val="000000"/>
                </a:solidFill>
              </a:rPr>
              <a:t> filter.	</a:t>
            </a:r>
          </a:p>
        </p:txBody>
      </p:sp>
      <p:sp>
        <p:nvSpPr>
          <p:cNvPr id="14" name="TextBox 13">
            <a:extLst>
              <a:ext uri="{FF2B5EF4-FFF2-40B4-BE49-F238E27FC236}">
                <a16:creationId xmlns:a16="http://schemas.microsoft.com/office/drawing/2014/main" id="{BB22B874-F8EF-B658-EA56-D9EFAD59B2E0}"/>
              </a:ext>
            </a:extLst>
          </p:cNvPr>
          <p:cNvSpPr txBox="1"/>
          <p:nvPr/>
        </p:nvSpPr>
        <p:spPr>
          <a:xfrm>
            <a:off x="7668344" y="5305772"/>
            <a:ext cx="1434495" cy="369332"/>
          </a:xfrm>
          <a:prstGeom prst="rect">
            <a:avLst/>
          </a:prstGeom>
          <a:noFill/>
        </p:spPr>
        <p:txBody>
          <a:bodyPr wrap="none" rtlCol="0">
            <a:spAutoFit/>
          </a:bodyPr>
          <a:lstStyle/>
          <a:p>
            <a:r>
              <a:rPr lang="en-GB" dirty="0">
                <a:solidFill>
                  <a:srgbClr val="FF0000"/>
                </a:solidFill>
              </a:rPr>
              <a:t>Continued…..</a:t>
            </a:r>
          </a:p>
        </p:txBody>
      </p:sp>
      <p:sp>
        <p:nvSpPr>
          <p:cNvPr id="2" name="TextBox 1">
            <a:extLst>
              <a:ext uri="{FF2B5EF4-FFF2-40B4-BE49-F238E27FC236}">
                <a16:creationId xmlns:a16="http://schemas.microsoft.com/office/drawing/2014/main" id="{775789ED-CC96-35CF-BBB3-4C76CA85542A}"/>
              </a:ext>
            </a:extLst>
          </p:cNvPr>
          <p:cNvSpPr txBox="1"/>
          <p:nvPr/>
        </p:nvSpPr>
        <p:spPr>
          <a:xfrm>
            <a:off x="-1" y="379611"/>
            <a:ext cx="9102839" cy="461665"/>
          </a:xfrm>
          <a:prstGeom prst="rect">
            <a:avLst/>
          </a:prstGeom>
          <a:noFill/>
        </p:spPr>
        <p:txBody>
          <a:bodyPr wrap="square">
            <a:spAutoFit/>
          </a:bodyPr>
          <a:lstStyle/>
          <a:p>
            <a:pPr algn="ctr"/>
            <a:r>
              <a:rPr lang="en-GB" sz="2400" b="1" u="none" strike="noStrike" baseline="0" dirty="0">
                <a:solidFill>
                  <a:srgbClr val="000000"/>
                </a:solidFill>
              </a:rPr>
              <a:t>Sampling filtered stream water sample for ICP-MS &amp; </a:t>
            </a:r>
            <a:r>
              <a:rPr lang="en-GB" sz="2400" b="1" dirty="0">
                <a:solidFill>
                  <a:srgbClr val="000000"/>
                </a:solidFill>
              </a:rPr>
              <a:t>ICP-AES analysis</a:t>
            </a:r>
            <a:endParaRPr lang="en-GB" sz="2400" b="1" dirty="0"/>
          </a:p>
        </p:txBody>
      </p:sp>
      <p:sp>
        <p:nvSpPr>
          <p:cNvPr id="4" name="TextBox 3">
            <a:extLst>
              <a:ext uri="{FF2B5EF4-FFF2-40B4-BE49-F238E27FC236}">
                <a16:creationId xmlns:a16="http://schemas.microsoft.com/office/drawing/2014/main" id="{4A196705-AD11-9C51-5CBA-2F1F7CB404D8}"/>
              </a:ext>
            </a:extLst>
          </p:cNvPr>
          <p:cNvSpPr txBox="1"/>
          <p:nvPr/>
        </p:nvSpPr>
        <p:spPr>
          <a:xfrm>
            <a:off x="35496" y="-2282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7041897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05475" y="1097310"/>
            <a:ext cx="4268553" cy="2411243"/>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16016" y="1151585"/>
            <a:ext cx="4066001" cy="2335788"/>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3052058"/>
            <a:ext cx="532518" cy="461665"/>
          </a:xfrm>
          <a:prstGeom prst="rect">
            <a:avLst/>
          </a:prstGeom>
          <a:noFill/>
        </p:spPr>
        <p:txBody>
          <a:bodyPr wrap="none" rtlCol="0">
            <a:spAutoFit/>
          </a:bodyPr>
          <a:lstStyle/>
          <a:p>
            <a:r>
              <a:rPr lang="en-GB" sz="2400" b="1" dirty="0">
                <a:solidFill>
                  <a:schemeClr val="bg1"/>
                </a:solidFill>
              </a:rPr>
              <a:t>(e)</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3060420"/>
            <a:ext cx="479298" cy="461665"/>
          </a:xfrm>
          <a:prstGeom prst="rect">
            <a:avLst/>
          </a:prstGeom>
          <a:noFill/>
        </p:spPr>
        <p:txBody>
          <a:bodyPr wrap="none" rtlCol="0">
            <a:spAutoFit/>
          </a:bodyPr>
          <a:lstStyle/>
          <a:p>
            <a:r>
              <a:rPr lang="en-GB" sz="2400" b="1" dirty="0">
                <a:solidFill>
                  <a:schemeClr val="bg1"/>
                </a:solidFill>
              </a:rPr>
              <a:t>(f)</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684428"/>
            <a:ext cx="8752000" cy="1200329"/>
          </a:xfrm>
          <a:prstGeom prst="rect">
            <a:avLst/>
          </a:prstGeom>
          <a:noFill/>
        </p:spPr>
        <p:txBody>
          <a:bodyPr wrap="square">
            <a:spAutoFit/>
          </a:bodyPr>
          <a:lstStyle/>
          <a:p>
            <a:r>
              <a:rPr lang="en-GB" sz="1800" b="1" u="none" strike="noStrike" baseline="0" dirty="0">
                <a:solidFill>
                  <a:srgbClr val="000000"/>
                </a:solidFill>
              </a:rPr>
              <a:t>(e)</a:t>
            </a:r>
            <a:r>
              <a:rPr lang="en-GB" sz="1800" b="0" u="none" strike="noStrike" baseline="0" dirty="0">
                <a:solidFill>
                  <a:srgbClr val="000000"/>
                </a:solidFill>
              </a:rPr>
              <a:t> Discard downstream the first 10 ml of filtered stream water from each new filter used; rinse the bottle two times with filtered water by </a:t>
            </a:r>
          </a:p>
          <a:p>
            <a:endParaRPr lang="en-GB" dirty="0">
              <a:solidFill>
                <a:srgbClr val="000000"/>
              </a:solidFill>
            </a:endParaRPr>
          </a:p>
          <a:p>
            <a:r>
              <a:rPr lang="en-GB" sz="1800" b="1" u="none" strike="noStrike" baseline="0" dirty="0">
                <a:solidFill>
                  <a:srgbClr val="000000"/>
                </a:solidFill>
              </a:rPr>
              <a:t>(f)</a:t>
            </a:r>
            <a:r>
              <a:rPr lang="en-GB" sz="1800" b="0" u="none" strike="noStrike" baseline="0" dirty="0">
                <a:solidFill>
                  <a:srgbClr val="000000"/>
                </a:solidFill>
              </a:rPr>
              <a:t> Adding 10 to 20 ml of filtered water in the bottle.</a:t>
            </a:r>
          </a:p>
        </p:txBody>
      </p:sp>
      <p:sp>
        <p:nvSpPr>
          <p:cNvPr id="14" name="TextBox 13">
            <a:extLst>
              <a:ext uri="{FF2B5EF4-FFF2-40B4-BE49-F238E27FC236}">
                <a16:creationId xmlns:a16="http://schemas.microsoft.com/office/drawing/2014/main" id="{BB22B874-F8EF-B658-EA56-D9EFAD59B2E0}"/>
              </a:ext>
            </a:extLst>
          </p:cNvPr>
          <p:cNvSpPr txBox="1"/>
          <p:nvPr/>
        </p:nvSpPr>
        <p:spPr>
          <a:xfrm>
            <a:off x="7668344" y="5305772"/>
            <a:ext cx="1434495" cy="369332"/>
          </a:xfrm>
          <a:prstGeom prst="rect">
            <a:avLst/>
          </a:prstGeom>
          <a:noFill/>
        </p:spPr>
        <p:txBody>
          <a:bodyPr wrap="none" rtlCol="0">
            <a:spAutoFit/>
          </a:bodyPr>
          <a:lstStyle/>
          <a:p>
            <a:r>
              <a:rPr lang="en-GB" dirty="0">
                <a:solidFill>
                  <a:srgbClr val="FF0000"/>
                </a:solidFill>
              </a:rPr>
              <a:t>Continued…..</a:t>
            </a:r>
          </a:p>
        </p:txBody>
      </p:sp>
      <p:sp>
        <p:nvSpPr>
          <p:cNvPr id="2" name="TextBox 1">
            <a:extLst>
              <a:ext uri="{FF2B5EF4-FFF2-40B4-BE49-F238E27FC236}">
                <a16:creationId xmlns:a16="http://schemas.microsoft.com/office/drawing/2014/main" id="{2ED90110-0E88-3C5E-3188-55441E01E519}"/>
              </a:ext>
            </a:extLst>
          </p:cNvPr>
          <p:cNvSpPr txBox="1"/>
          <p:nvPr/>
        </p:nvSpPr>
        <p:spPr>
          <a:xfrm>
            <a:off x="-1" y="307603"/>
            <a:ext cx="9102839" cy="461665"/>
          </a:xfrm>
          <a:prstGeom prst="rect">
            <a:avLst/>
          </a:prstGeom>
          <a:noFill/>
        </p:spPr>
        <p:txBody>
          <a:bodyPr wrap="square">
            <a:spAutoFit/>
          </a:bodyPr>
          <a:lstStyle/>
          <a:p>
            <a:pPr algn="ctr"/>
            <a:r>
              <a:rPr lang="en-GB" sz="2400" b="1" u="none" strike="noStrike" baseline="0" dirty="0">
                <a:solidFill>
                  <a:srgbClr val="000000"/>
                </a:solidFill>
              </a:rPr>
              <a:t>Sampling filtered stream water sample for ICP-MS &amp; </a:t>
            </a:r>
            <a:r>
              <a:rPr lang="en-GB" sz="2400" b="1" dirty="0">
                <a:solidFill>
                  <a:srgbClr val="000000"/>
                </a:solidFill>
              </a:rPr>
              <a:t>ICP-AES analysis</a:t>
            </a:r>
            <a:endParaRPr lang="en-GB" sz="2400" b="1" dirty="0"/>
          </a:p>
        </p:txBody>
      </p:sp>
      <p:sp>
        <p:nvSpPr>
          <p:cNvPr id="4" name="TextBox 3">
            <a:extLst>
              <a:ext uri="{FF2B5EF4-FFF2-40B4-BE49-F238E27FC236}">
                <a16:creationId xmlns:a16="http://schemas.microsoft.com/office/drawing/2014/main" id="{365A79B2-2730-3B7D-71B3-312E5A447F3F}"/>
              </a:ext>
            </a:extLst>
          </p:cNvPr>
          <p:cNvSpPr txBox="1"/>
          <p:nvPr/>
        </p:nvSpPr>
        <p:spPr>
          <a:xfrm>
            <a:off x="35496" y="-2282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39608106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21768" y="1097310"/>
            <a:ext cx="4235967" cy="2411243"/>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16016" y="1166142"/>
            <a:ext cx="4066001" cy="2306673"/>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3052058"/>
            <a:ext cx="532518" cy="461665"/>
          </a:xfrm>
          <a:prstGeom prst="rect">
            <a:avLst/>
          </a:prstGeom>
          <a:noFill/>
        </p:spPr>
        <p:txBody>
          <a:bodyPr wrap="none" rtlCol="0">
            <a:spAutoFit/>
          </a:bodyPr>
          <a:lstStyle/>
          <a:p>
            <a:r>
              <a:rPr lang="en-GB" sz="2400" b="1" dirty="0">
                <a:solidFill>
                  <a:schemeClr val="bg1"/>
                </a:solidFill>
              </a:rPr>
              <a:t>(g)</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3060420"/>
            <a:ext cx="542136" cy="461665"/>
          </a:xfrm>
          <a:prstGeom prst="rect">
            <a:avLst/>
          </a:prstGeom>
          <a:noFill/>
        </p:spPr>
        <p:txBody>
          <a:bodyPr wrap="none" rtlCol="0">
            <a:spAutoFit/>
          </a:bodyPr>
          <a:lstStyle/>
          <a:p>
            <a:r>
              <a:rPr lang="en-GB" sz="2400" b="1" dirty="0">
                <a:solidFill>
                  <a:schemeClr val="bg1"/>
                </a:solidFill>
              </a:rPr>
              <a:t>(h)</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684428"/>
            <a:ext cx="8752000" cy="923330"/>
          </a:xfrm>
          <a:prstGeom prst="rect">
            <a:avLst/>
          </a:prstGeom>
          <a:noFill/>
        </p:spPr>
        <p:txBody>
          <a:bodyPr wrap="square">
            <a:spAutoFit/>
          </a:bodyPr>
          <a:lstStyle/>
          <a:p>
            <a:r>
              <a:rPr lang="en-GB" sz="1800" b="1" u="none" strike="noStrike" baseline="0" dirty="0">
                <a:solidFill>
                  <a:srgbClr val="000000"/>
                </a:solidFill>
              </a:rPr>
              <a:t>(g)</a:t>
            </a:r>
            <a:r>
              <a:rPr lang="en-GB" sz="1800" b="0" u="none" strike="noStrike" baseline="0" dirty="0">
                <a:solidFill>
                  <a:srgbClr val="000000"/>
                </a:solidFill>
              </a:rPr>
              <a:t> Close the bottle with cap and shake it rigorously, and</a:t>
            </a:r>
          </a:p>
          <a:p>
            <a:r>
              <a:rPr lang="en-GB" sz="1800" b="0" u="none" strike="noStrike" baseline="0" dirty="0">
                <a:solidFill>
                  <a:srgbClr val="000000"/>
                </a:solidFill>
              </a:rPr>
              <a:t> </a:t>
            </a:r>
          </a:p>
          <a:p>
            <a:r>
              <a:rPr lang="en-GB" sz="1800" b="1" u="none" strike="noStrike" baseline="0" dirty="0">
                <a:solidFill>
                  <a:srgbClr val="000000"/>
                </a:solidFill>
              </a:rPr>
              <a:t>(h)</a:t>
            </a:r>
            <a:r>
              <a:rPr lang="en-GB" sz="1800" b="0" u="none" strike="noStrike" baseline="0" dirty="0">
                <a:solidFill>
                  <a:srgbClr val="000000"/>
                </a:solidFill>
              </a:rPr>
              <a:t> Decanting the filtered water downstream.	</a:t>
            </a:r>
          </a:p>
        </p:txBody>
      </p:sp>
      <p:sp>
        <p:nvSpPr>
          <p:cNvPr id="14" name="TextBox 13">
            <a:extLst>
              <a:ext uri="{FF2B5EF4-FFF2-40B4-BE49-F238E27FC236}">
                <a16:creationId xmlns:a16="http://schemas.microsoft.com/office/drawing/2014/main" id="{BB22B874-F8EF-B658-EA56-D9EFAD59B2E0}"/>
              </a:ext>
            </a:extLst>
          </p:cNvPr>
          <p:cNvSpPr txBox="1"/>
          <p:nvPr/>
        </p:nvSpPr>
        <p:spPr>
          <a:xfrm>
            <a:off x="7668344" y="5305772"/>
            <a:ext cx="1434495" cy="369332"/>
          </a:xfrm>
          <a:prstGeom prst="rect">
            <a:avLst/>
          </a:prstGeom>
          <a:noFill/>
        </p:spPr>
        <p:txBody>
          <a:bodyPr wrap="none" rtlCol="0">
            <a:spAutoFit/>
          </a:bodyPr>
          <a:lstStyle/>
          <a:p>
            <a:r>
              <a:rPr lang="en-GB" dirty="0">
                <a:solidFill>
                  <a:srgbClr val="FF0000"/>
                </a:solidFill>
              </a:rPr>
              <a:t>Continued…..</a:t>
            </a:r>
          </a:p>
        </p:txBody>
      </p:sp>
      <p:sp>
        <p:nvSpPr>
          <p:cNvPr id="2" name="TextBox 1">
            <a:extLst>
              <a:ext uri="{FF2B5EF4-FFF2-40B4-BE49-F238E27FC236}">
                <a16:creationId xmlns:a16="http://schemas.microsoft.com/office/drawing/2014/main" id="{0ED7FBC1-B19C-394C-A568-B6D6BCC6160E}"/>
              </a:ext>
            </a:extLst>
          </p:cNvPr>
          <p:cNvSpPr txBox="1"/>
          <p:nvPr/>
        </p:nvSpPr>
        <p:spPr>
          <a:xfrm>
            <a:off x="-1" y="379611"/>
            <a:ext cx="9102839" cy="461665"/>
          </a:xfrm>
          <a:prstGeom prst="rect">
            <a:avLst/>
          </a:prstGeom>
          <a:noFill/>
        </p:spPr>
        <p:txBody>
          <a:bodyPr wrap="square">
            <a:spAutoFit/>
          </a:bodyPr>
          <a:lstStyle/>
          <a:p>
            <a:pPr algn="ctr"/>
            <a:r>
              <a:rPr lang="en-GB" sz="2400" b="1" u="none" strike="noStrike" baseline="0" dirty="0">
                <a:solidFill>
                  <a:srgbClr val="000000"/>
                </a:solidFill>
              </a:rPr>
              <a:t>Sampling filtered stream water sample for ICP-MS &amp; </a:t>
            </a:r>
            <a:r>
              <a:rPr lang="en-GB" sz="2400" b="1" dirty="0">
                <a:solidFill>
                  <a:srgbClr val="000000"/>
                </a:solidFill>
              </a:rPr>
              <a:t>ICP-AES analysis</a:t>
            </a:r>
            <a:endParaRPr lang="en-GB" sz="2400" b="1" dirty="0"/>
          </a:p>
        </p:txBody>
      </p:sp>
      <p:sp>
        <p:nvSpPr>
          <p:cNvPr id="4" name="TextBox 3">
            <a:extLst>
              <a:ext uri="{FF2B5EF4-FFF2-40B4-BE49-F238E27FC236}">
                <a16:creationId xmlns:a16="http://schemas.microsoft.com/office/drawing/2014/main" id="{4F85A8B5-CEEA-DC98-8F80-9B7F03428EE7}"/>
              </a:ext>
            </a:extLst>
          </p:cNvPr>
          <p:cNvSpPr txBox="1"/>
          <p:nvPr/>
        </p:nvSpPr>
        <p:spPr>
          <a:xfrm>
            <a:off x="35496" y="-2282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74800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F0CFAC8-B73B-9903-B7EC-C22737C8FE59}"/>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21768" y="818136"/>
            <a:ext cx="4235967" cy="2360500"/>
          </a:xfrm>
          <a:prstGeom prst="rect">
            <a:avLst/>
          </a:prstGeom>
        </p:spPr>
      </p:pic>
      <p:pic>
        <p:nvPicPr>
          <p:cNvPr id="5" name="Picture 4">
            <a:extLst>
              <a:ext uri="{FF2B5EF4-FFF2-40B4-BE49-F238E27FC236}">
                <a16:creationId xmlns:a16="http://schemas.microsoft.com/office/drawing/2014/main" id="{20609112-F391-A947-35A3-804FCC192F52}"/>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4716016" y="873326"/>
            <a:ext cx="4066001" cy="2283215"/>
          </a:xfrm>
          <a:prstGeom prst="rect">
            <a:avLst/>
          </a:prstGeom>
        </p:spPr>
      </p:pic>
      <p:sp>
        <p:nvSpPr>
          <p:cNvPr id="6" name="TextBox 5">
            <a:extLst>
              <a:ext uri="{FF2B5EF4-FFF2-40B4-BE49-F238E27FC236}">
                <a16:creationId xmlns:a16="http://schemas.microsoft.com/office/drawing/2014/main" id="{4DB56FB4-3F38-8BFC-5196-B2934A7BDA08}"/>
              </a:ext>
            </a:extLst>
          </p:cNvPr>
          <p:cNvSpPr txBox="1"/>
          <p:nvPr/>
        </p:nvSpPr>
        <p:spPr>
          <a:xfrm>
            <a:off x="187497" y="2747513"/>
            <a:ext cx="452368" cy="461665"/>
          </a:xfrm>
          <a:prstGeom prst="rect">
            <a:avLst/>
          </a:prstGeom>
          <a:noFill/>
        </p:spPr>
        <p:txBody>
          <a:bodyPr wrap="none" rtlCol="0">
            <a:spAutoFit/>
          </a:bodyPr>
          <a:lstStyle/>
          <a:p>
            <a:r>
              <a:rPr lang="en-GB" sz="2400" b="1" dirty="0">
                <a:solidFill>
                  <a:schemeClr val="bg1"/>
                </a:solidFill>
              </a:rPr>
              <a:t>(</a:t>
            </a:r>
            <a:r>
              <a:rPr lang="en-GB" sz="2400" b="1" dirty="0" err="1">
                <a:solidFill>
                  <a:schemeClr val="bg1"/>
                </a:solidFill>
              </a:rPr>
              <a:t>i</a:t>
            </a:r>
            <a:r>
              <a:rPr lang="en-GB" sz="2400" b="1" dirty="0">
                <a:solidFill>
                  <a:schemeClr val="bg1"/>
                </a:solidFill>
              </a:rPr>
              <a:t>)</a:t>
            </a:r>
          </a:p>
        </p:txBody>
      </p:sp>
      <p:sp>
        <p:nvSpPr>
          <p:cNvPr id="7" name="TextBox 6">
            <a:extLst>
              <a:ext uri="{FF2B5EF4-FFF2-40B4-BE49-F238E27FC236}">
                <a16:creationId xmlns:a16="http://schemas.microsoft.com/office/drawing/2014/main" id="{A8316F2A-F500-1F28-2FF5-BE5AA6B609B7}"/>
              </a:ext>
            </a:extLst>
          </p:cNvPr>
          <p:cNvSpPr txBox="1"/>
          <p:nvPr/>
        </p:nvSpPr>
        <p:spPr>
          <a:xfrm>
            <a:off x="4695730" y="2755875"/>
            <a:ext cx="463075" cy="461665"/>
          </a:xfrm>
          <a:prstGeom prst="rect">
            <a:avLst/>
          </a:prstGeom>
          <a:noFill/>
        </p:spPr>
        <p:txBody>
          <a:bodyPr wrap="none" rtlCol="0">
            <a:spAutoFit/>
          </a:bodyPr>
          <a:lstStyle/>
          <a:p>
            <a:r>
              <a:rPr lang="en-GB" sz="2400" b="1" dirty="0">
                <a:solidFill>
                  <a:schemeClr val="bg1"/>
                </a:solidFill>
              </a:rPr>
              <a:t>(j)</a:t>
            </a:r>
          </a:p>
        </p:txBody>
      </p:sp>
      <p:sp>
        <p:nvSpPr>
          <p:cNvPr id="9" name="TextBox 8">
            <a:extLst>
              <a:ext uri="{FF2B5EF4-FFF2-40B4-BE49-F238E27FC236}">
                <a16:creationId xmlns:a16="http://schemas.microsoft.com/office/drawing/2014/main" id="{94BA83E3-CCF7-2550-3CF5-F0D711C7F935}"/>
              </a:ext>
            </a:extLst>
          </p:cNvPr>
          <p:cNvSpPr txBox="1"/>
          <p:nvPr/>
        </p:nvSpPr>
        <p:spPr>
          <a:xfrm>
            <a:off x="140480" y="3186999"/>
            <a:ext cx="8752000" cy="1200329"/>
          </a:xfrm>
          <a:prstGeom prst="rect">
            <a:avLst/>
          </a:prstGeom>
          <a:noFill/>
        </p:spPr>
        <p:txBody>
          <a:bodyPr wrap="square">
            <a:spAutoFit/>
          </a:bodyPr>
          <a:lstStyle/>
          <a:p>
            <a:r>
              <a:rPr lang="en-GB" sz="1800" b="1" u="none" strike="noStrike" baseline="0" dirty="0">
                <a:solidFill>
                  <a:srgbClr val="000000"/>
                </a:solidFill>
              </a:rPr>
              <a:t>(</a:t>
            </a:r>
            <a:r>
              <a:rPr lang="en-GB" sz="1800" b="1" u="none" strike="noStrike" baseline="0" dirty="0" err="1">
                <a:solidFill>
                  <a:srgbClr val="000000"/>
                </a:solidFill>
              </a:rPr>
              <a:t>i</a:t>
            </a:r>
            <a:r>
              <a:rPr lang="en-GB" sz="1800" b="1" u="none" strike="noStrike" baseline="0" dirty="0">
                <a:solidFill>
                  <a:srgbClr val="000000"/>
                </a:solidFill>
              </a:rPr>
              <a:t>) </a:t>
            </a:r>
            <a:r>
              <a:rPr lang="en-GB" sz="1800" b="0" u="none" strike="noStrike" baseline="0" dirty="0">
                <a:solidFill>
                  <a:srgbClr val="000000"/>
                </a:solidFill>
              </a:rPr>
              <a:t>Fill-up the bottle with filtered stream water, taking care for the filtered stream water to go straight into the bottle without any contact with your hands, and</a:t>
            </a:r>
          </a:p>
          <a:p>
            <a:endParaRPr lang="en-GB" sz="1800" b="0" u="none" strike="noStrike" baseline="0" dirty="0">
              <a:solidFill>
                <a:srgbClr val="000000"/>
              </a:solidFill>
            </a:endParaRPr>
          </a:p>
          <a:p>
            <a:r>
              <a:rPr lang="en-GB" sz="1800" b="1" u="none" strike="noStrike" baseline="0" dirty="0">
                <a:solidFill>
                  <a:srgbClr val="000000"/>
                </a:solidFill>
              </a:rPr>
              <a:t>(j) </a:t>
            </a:r>
            <a:r>
              <a:rPr lang="en-GB" sz="1800" b="0" u="none" strike="noStrike" baseline="0" dirty="0">
                <a:solidFill>
                  <a:srgbClr val="000000"/>
                </a:solidFill>
              </a:rPr>
              <a:t>Close the bottle tightly with the screw cap.	</a:t>
            </a:r>
          </a:p>
        </p:txBody>
      </p:sp>
      <p:sp>
        <p:nvSpPr>
          <p:cNvPr id="4" name="TextBox 3">
            <a:extLst>
              <a:ext uri="{FF2B5EF4-FFF2-40B4-BE49-F238E27FC236}">
                <a16:creationId xmlns:a16="http://schemas.microsoft.com/office/drawing/2014/main" id="{D0249892-F75F-A919-D8C3-369731AD00A9}"/>
              </a:ext>
            </a:extLst>
          </p:cNvPr>
          <p:cNvSpPr txBox="1"/>
          <p:nvPr/>
        </p:nvSpPr>
        <p:spPr>
          <a:xfrm>
            <a:off x="168898" y="4513684"/>
            <a:ext cx="8723581" cy="1200329"/>
          </a:xfrm>
          <a:prstGeom prst="rect">
            <a:avLst/>
          </a:prstGeom>
          <a:noFill/>
        </p:spPr>
        <p:txBody>
          <a:bodyPr wrap="square">
            <a:spAutoFit/>
          </a:bodyPr>
          <a:lstStyle/>
          <a:p>
            <a:r>
              <a:rPr lang="en-GB" sz="1800" b="1" i="1" u="none" strike="noStrike" baseline="0" dirty="0">
                <a:solidFill>
                  <a:srgbClr val="000000"/>
                </a:solidFill>
                <a:latin typeface="Times New Roman" panose="02020603050405020304" pitchFamily="18" charset="0"/>
              </a:rPr>
              <a:t>Note: </a:t>
            </a:r>
            <a:r>
              <a:rPr lang="en-GB" sz="1800" b="0" i="1" u="none" strike="noStrike" baseline="0" dirty="0">
                <a:solidFill>
                  <a:srgbClr val="000000"/>
                </a:solidFill>
                <a:latin typeface="Times New Roman" panose="02020603050405020304" pitchFamily="18" charset="0"/>
              </a:rPr>
              <a:t>The bottle is filled up to its neck and room is allowed for the addition of 1.0 ml ultrapure nitric acid. Almost the same procedure is used for the collection of the filtered stream water for DOC analysis, but this time the 60 ml bottle is filled up to its brim. Photographs: Alecos Demetriades (IGME/IUGS-CGGB). </a:t>
            </a:r>
            <a:endParaRPr lang="en-GB" dirty="0"/>
          </a:p>
        </p:txBody>
      </p:sp>
      <p:sp>
        <p:nvSpPr>
          <p:cNvPr id="8" name="TextBox 7">
            <a:extLst>
              <a:ext uri="{FF2B5EF4-FFF2-40B4-BE49-F238E27FC236}">
                <a16:creationId xmlns:a16="http://schemas.microsoft.com/office/drawing/2014/main" id="{985C6478-A46B-6DB5-AB8B-5AF854D20A95}"/>
              </a:ext>
            </a:extLst>
          </p:cNvPr>
          <p:cNvSpPr txBox="1"/>
          <p:nvPr/>
        </p:nvSpPr>
        <p:spPr>
          <a:xfrm>
            <a:off x="-1" y="255608"/>
            <a:ext cx="9102839" cy="461665"/>
          </a:xfrm>
          <a:prstGeom prst="rect">
            <a:avLst/>
          </a:prstGeom>
          <a:noFill/>
        </p:spPr>
        <p:txBody>
          <a:bodyPr wrap="square">
            <a:spAutoFit/>
          </a:bodyPr>
          <a:lstStyle/>
          <a:p>
            <a:pPr algn="ctr"/>
            <a:r>
              <a:rPr lang="en-GB" sz="2400" b="1" u="none" strike="noStrike" baseline="0" dirty="0">
                <a:solidFill>
                  <a:srgbClr val="000000"/>
                </a:solidFill>
              </a:rPr>
              <a:t>Sampling filtered stream water sample for ICP-MS &amp; </a:t>
            </a:r>
            <a:r>
              <a:rPr lang="en-GB" sz="2400" b="1" dirty="0">
                <a:solidFill>
                  <a:srgbClr val="000000"/>
                </a:solidFill>
              </a:rPr>
              <a:t>ICP-AES analysis</a:t>
            </a:r>
            <a:endParaRPr lang="en-GB" sz="2400" b="1" dirty="0"/>
          </a:p>
        </p:txBody>
      </p:sp>
      <p:sp>
        <p:nvSpPr>
          <p:cNvPr id="10" name="TextBox 9">
            <a:extLst>
              <a:ext uri="{FF2B5EF4-FFF2-40B4-BE49-F238E27FC236}">
                <a16:creationId xmlns:a16="http://schemas.microsoft.com/office/drawing/2014/main" id="{96B75648-1D16-F681-B220-CBBDA04CF20F}"/>
              </a:ext>
            </a:extLst>
          </p:cNvPr>
          <p:cNvSpPr txBox="1"/>
          <p:nvPr/>
        </p:nvSpPr>
        <p:spPr>
          <a:xfrm>
            <a:off x="35496" y="-22820"/>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3166518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indoor, seat&#10;&#10;Description automatically generated">
            <a:extLst>
              <a:ext uri="{FF2B5EF4-FFF2-40B4-BE49-F238E27FC236}">
                <a16:creationId xmlns:a16="http://schemas.microsoft.com/office/drawing/2014/main" id="{5B133742-BEE9-4186-770C-59EE3B04F6BD}"/>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7504" y="260533"/>
            <a:ext cx="4392488" cy="2524959"/>
          </a:xfrm>
          <a:prstGeom prst="rect">
            <a:avLst/>
          </a:prstGeom>
        </p:spPr>
      </p:pic>
      <p:pic>
        <p:nvPicPr>
          <p:cNvPr id="5" name="Picture 4" descr="A picture containing indoor, appliance, open, white goods&#10;&#10;Description automatically generated">
            <a:extLst>
              <a:ext uri="{FF2B5EF4-FFF2-40B4-BE49-F238E27FC236}">
                <a16:creationId xmlns:a16="http://schemas.microsoft.com/office/drawing/2014/main" id="{73433866-595F-5F4E-5D9B-E1E0030058CE}"/>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644008" y="260533"/>
            <a:ext cx="4392488" cy="2524959"/>
          </a:xfrm>
          <a:prstGeom prst="rect">
            <a:avLst/>
          </a:prstGeom>
        </p:spPr>
      </p:pic>
      <p:sp>
        <p:nvSpPr>
          <p:cNvPr id="7" name="TextBox 6">
            <a:extLst>
              <a:ext uri="{FF2B5EF4-FFF2-40B4-BE49-F238E27FC236}">
                <a16:creationId xmlns:a16="http://schemas.microsoft.com/office/drawing/2014/main" id="{4966DB21-6262-2AB5-37E6-052E601155E6}"/>
              </a:ext>
            </a:extLst>
          </p:cNvPr>
          <p:cNvSpPr txBox="1"/>
          <p:nvPr/>
        </p:nvSpPr>
        <p:spPr>
          <a:xfrm>
            <a:off x="107504" y="3073524"/>
            <a:ext cx="8784976" cy="2585323"/>
          </a:xfrm>
          <a:prstGeom prst="rect">
            <a:avLst/>
          </a:prstGeom>
          <a:noFill/>
        </p:spPr>
        <p:txBody>
          <a:bodyPr wrap="square">
            <a:spAutoFit/>
          </a:bodyPr>
          <a:lstStyle/>
          <a:p>
            <a:r>
              <a:rPr lang="en-GB" sz="1800" b="0" u="none" strike="noStrike" baseline="0" dirty="0">
                <a:solidFill>
                  <a:srgbClr val="000000"/>
                </a:solidFill>
              </a:rPr>
              <a:t>Figure 3.3.6 on page 226. In the field, the stream water samples are stored in </a:t>
            </a:r>
          </a:p>
          <a:p>
            <a:endParaRPr lang="en-GB" dirty="0">
              <a:solidFill>
                <a:srgbClr val="000000"/>
              </a:solidFill>
            </a:endParaRPr>
          </a:p>
          <a:p>
            <a:r>
              <a:rPr lang="en-GB" sz="1800" b="1" u="none" strike="noStrike" baseline="0" dirty="0">
                <a:solidFill>
                  <a:srgbClr val="000000"/>
                </a:solidFill>
              </a:rPr>
              <a:t>(a) </a:t>
            </a:r>
            <a:r>
              <a:rPr lang="en-GB" sz="1800" b="0" u="none" strike="noStrike" baseline="0" dirty="0">
                <a:solidFill>
                  <a:srgbClr val="000000"/>
                </a:solidFill>
              </a:rPr>
              <a:t>A car refrigerator, </a:t>
            </a:r>
          </a:p>
          <a:p>
            <a:endParaRPr lang="en-GB" sz="1800" b="0" u="none" strike="noStrike" baseline="0" dirty="0">
              <a:solidFill>
                <a:srgbClr val="000000"/>
              </a:solidFill>
            </a:endParaRPr>
          </a:p>
          <a:p>
            <a:r>
              <a:rPr lang="en-GB" sz="1800" b="0" u="none" strike="noStrike" baseline="0" dirty="0">
                <a:solidFill>
                  <a:srgbClr val="000000"/>
                </a:solidFill>
              </a:rPr>
              <a:t>and in the evening are stored in</a:t>
            </a:r>
          </a:p>
          <a:p>
            <a:r>
              <a:rPr lang="en-GB" sz="1800" b="0" u="none" strike="noStrike" baseline="0" dirty="0">
                <a:solidFill>
                  <a:srgbClr val="000000"/>
                </a:solidFill>
              </a:rPr>
              <a:t> </a:t>
            </a:r>
          </a:p>
          <a:p>
            <a:r>
              <a:rPr lang="en-GB" sz="1800" b="1" u="none" strike="noStrike" baseline="0" dirty="0">
                <a:solidFill>
                  <a:srgbClr val="000000"/>
                </a:solidFill>
              </a:rPr>
              <a:t>(b) </a:t>
            </a:r>
            <a:r>
              <a:rPr lang="en-GB" sz="1800" b="0" u="none" strike="noStrike" baseline="0" dirty="0">
                <a:solidFill>
                  <a:srgbClr val="000000"/>
                </a:solidFill>
              </a:rPr>
              <a:t>A refrigerator at a temperature &lt;4</a:t>
            </a:r>
            <a:r>
              <a:rPr lang="en-GB" sz="1800" b="0" u="none" strike="noStrike" baseline="30000" dirty="0">
                <a:solidFill>
                  <a:srgbClr val="000000"/>
                </a:solidFill>
              </a:rPr>
              <a:t>o</a:t>
            </a:r>
            <a:r>
              <a:rPr lang="en-GB" sz="1800" b="0" u="none" strike="noStrike" baseline="0" dirty="0">
                <a:solidFill>
                  <a:srgbClr val="000000"/>
                </a:solidFill>
              </a:rPr>
              <a:t>C. </a:t>
            </a:r>
          </a:p>
          <a:p>
            <a:endParaRPr lang="en-GB" dirty="0">
              <a:solidFill>
                <a:srgbClr val="000000"/>
              </a:solidFill>
            </a:endParaRPr>
          </a:p>
          <a:p>
            <a:r>
              <a:rPr lang="en-GB" sz="1800" b="0" u="none" strike="noStrike" baseline="0" dirty="0">
                <a:solidFill>
                  <a:srgbClr val="000000"/>
                </a:solidFill>
              </a:rPr>
              <a:t>Photographs: Alecos Demetriades (IGME/IUGS-CGGB). </a:t>
            </a:r>
            <a:endParaRPr lang="en-GB" dirty="0"/>
          </a:p>
        </p:txBody>
      </p:sp>
      <p:sp>
        <p:nvSpPr>
          <p:cNvPr id="8" name="TextBox 7">
            <a:extLst>
              <a:ext uri="{FF2B5EF4-FFF2-40B4-BE49-F238E27FC236}">
                <a16:creationId xmlns:a16="http://schemas.microsoft.com/office/drawing/2014/main" id="{AC8A584B-AF1E-90A2-1092-1780E4A81970}"/>
              </a:ext>
            </a:extLst>
          </p:cNvPr>
          <p:cNvSpPr txBox="1"/>
          <p:nvPr/>
        </p:nvSpPr>
        <p:spPr>
          <a:xfrm>
            <a:off x="187497" y="2281436"/>
            <a:ext cx="532518" cy="461665"/>
          </a:xfrm>
          <a:prstGeom prst="rect">
            <a:avLst/>
          </a:prstGeom>
          <a:noFill/>
        </p:spPr>
        <p:txBody>
          <a:bodyPr wrap="none" rtlCol="0">
            <a:spAutoFit/>
          </a:bodyPr>
          <a:lstStyle/>
          <a:p>
            <a:r>
              <a:rPr lang="en-GB" sz="2400" b="1" dirty="0">
                <a:solidFill>
                  <a:schemeClr val="bg1"/>
                </a:solidFill>
              </a:rPr>
              <a:t>(a)</a:t>
            </a:r>
          </a:p>
        </p:txBody>
      </p:sp>
      <p:sp>
        <p:nvSpPr>
          <p:cNvPr id="9" name="TextBox 8">
            <a:extLst>
              <a:ext uri="{FF2B5EF4-FFF2-40B4-BE49-F238E27FC236}">
                <a16:creationId xmlns:a16="http://schemas.microsoft.com/office/drawing/2014/main" id="{3083C70B-7F45-3265-2A1F-D5ED3CAD839F}"/>
              </a:ext>
            </a:extLst>
          </p:cNvPr>
          <p:cNvSpPr txBox="1"/>
          <p:nvPr/>
        </p:nvSpPr>
        <p:spPr>
          <a:xfrm>
            <a:off x="4695730" y="2289798"/>
            <a:ext cx="542136" cy="461665"/>
          </a:xfrm>
          <a:prstGeom prst="rect">
            <a:avLst/>
          </a:prstGeom>
          <a:noFill/>
        </p:spPr>
        <p:txBody>
          <a:bodyPr wrap="none" rtlCol="0">
            <a:spAutoFit/>
          </a:bodyPr>
          <a:lstStyle/>
          <a:p>
            <a:r>
              <a:rPr lang="en-GB" sz="2400" b="1" dirty="0">
                <a:solidFill>
                  <a:srgbClr val="0000CC"/>
                </a:solidFill>
              </a:rPr>
              <a:t>(b)</a:t>
            </a:r>
          </a:p>
        </p:txBody>
      </p:sp>
    </p:spTree>
    <p:extLst>
      <p:ext uri="{BB962C8B-B14F-4D97-AF65-F5344CB8AC3E}">
        <p14:creationId xmlns:p14="http://schemas.microsoft.com/office/powerpoint/2010/main" val="13745056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64367BFB-8750-F9ED-3E76-169DDC8E1FB1}"/>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420368" y="265212"/>
            <a:ext cx="6303264" cy="3496056"/>
          </a:xfrm>
          <a:prstGeom prst="rect">
            <a:avLst/>
          </a:prstGeom>
        </p:spPr>
      </p:pic>
      <p:sp>
        <p:nvSpPr>
          <p:cNvPr id="5" name="TextBox 4">
            <a:extLst>
              <a:ext uri="{FF2B5EF4-FFF2-40B4-BE49-F238E27FC236}">
                <a16:creationId xmlns:a16="http://schemas.microsoft.com/office/drawing/2014/main" id="{F5DB0CBC-FDBD-7EA5-75CF-985772981DCB}"/>
              </a:ext>
            </a:extLst>
          </p:cNvPr>
          <p:cNvSpPr txBox="1"/>
          <p:nvPr/>
        </p:nvSpPr>
        <p:spPr>
          <a:xfrm>
            <a:off x="251520" y="3900452"/>
            <a:ext cx="8640960" cy="1477328"/>
          </a:xfrm>
          <a:prstGeom prst="rect">
            <a:avLst/>
          </a:prstGeom>
          <a:noFill/>
        </p:spPr>
        <p:txBody>
          <a:bodyPr wrap="square">
            <a:spAutoFit/>
          </a:bodyPr>
          <a:lstStyle/>
          <a:p>
            <a:r>
              <a:rPr lang="en-GB" sz="1800" b="0" u="none" strike="noStrike" baseline="0" dirty="0">
                <a:solidFill>
                  <a:srgbClr val="000000"/>
                </a:solidFill>
              </a:rPr>
              <a:t>Figure 3.3.7 on page 226. Samples of stream water are packed in a strong carton box with insulating material boards (blue) in order to retain a low temperature during the transportation of the samples to the laboratory. Note: Addition of dry ice or ice cubes may be necessary, especially under hot environmental conditions. Photograph: Alecos Demetriades (IGME/IUGS-CGGB). </a:t>
            </a:r>
            <a:endParaRPr lang="en-GB" dirty="0"/>
          </a:p>
        </p:txBody>
      </p:sp>
    </p:spTree>
    <p:extLst>
      <p:ext uri="{BB962C8B-B14F-4D97-AF65-F5344CB8AC3E}">
        <p14:creationId xmlns:p14="http://schemas.microsoft.com/office/powerpoint/2010/main" val="7961588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30E5015-F19E-CE4C-445B-A71303345A2C}"/>
              </a:ext>
            </a:extLst>
          </p:cNvPr>
          <p:cNvSpPr txBox="1"/>
          <p:nvPr/>
        </p:nvSpPr>
        <p:spPr>
          <a:xfrm>
            <a:off x="179512" y="121196"/>
            <a:ext cx="8712968" cy="369332"/>
          </a:xfrm>
          <a:prstGeom prst="rect">
            <a:avLst/>
          </a:prstGeom>
          <a:noFill/>
        </p:spPr>
        <p:txBody>
          <a:bodyPr wrap="square">
            <a:spAutoFit/>
          </a:bodyPr>
          <a:lstStyle/>
          <a:p>
            <a:r>
              <a:rPr lang="en-GB" sz="1800" b="1" i="0" u="none" strike="noStrike" baseline="0" dirty="0">
                <a:solidFill>
                  <a:srgbClr val="000000"/>
                </a:solidFill>
              </a:rPr>
              <a:t>3.3.9. Photographs to be taken at each stream/water sediment sampling site </a:t>
            </a:r>
            <a:endParaRPr lang="en-GB" dirty="0"/>
          </a:p>
        </p:txBody>
      </p:sp>
      <p:sp>
        <p:nvSpPr>
          <p:cNvPr id="5" name="TextBox 4">
            <a:extLst>
              <a:ext uri="{FF2B5EF4-FFF2-40B4-BE49-F238E27FC236}">
                <a16:creationId xmlns:a16="http://schemas.microsoft.com/office/drawing/2014/main" id="{8F35A66B-3F49-4880-44D3-70D645D1C05A}"/>
              </a:ext>
            </a:extLst>
          </p:cNvPr>
          <p:cNvSpPr txBox="1"/>
          <p:nvPr/>
        </p:nvSpPr>
        <p:spPr>
          <a:xfrm>
            <a:off x="179512" y="509301"/>
            <a:ext cx="8712968" cy="369332"/>
          </a:xfrm>
          <a:prstGeom prst="rect">
            <a:avLst/>
          </a:prstGeom>
          <a:noFill/>
        </p:spPr>
        <p:txBody>
          <a:bodyPr wrap="square">
            <a:spAutoFit/>
          </a:bodyPr>
          <a:lstStyle/>
          <a:p>
            <a:r>
              <a:rPr lang="en-GB" sz="1800" b="0" i="0" u="none" strike="noStrike" baseline="0" dirty="0">
                <a:solidFill>
                  <a:srgbClr val="000000"/>
                </a:solidFill>
              </a:rPr>
              <a:t>Refer to Section §3.4.4.4. in Chapter 3.4 ‘</a:t>
            </a:r>
            <a:r>
              <a:rPr lang="en-GB" sz="1800" b="0" i="1" u="none" strike="noStrike" baseline="0" dirty="0">
                <a:solidFill>
                  <a:srgbClr val="000000"/>
                </a:solidFill>
              </a:rPr>
              <a:t>Stream Sediment Sampling</a:t>
            </a:r>
            <a:r>
              <a:rPr lang="en-GB" sz="1800" b="0" i="0" u="none" strike="noStrike" baseline="0" dirty="0">
                <a:solidFill>
                  <a:srgbClr val="000000"/>
                </a:solidFill>
              </a:rPr>
              <a:t>’ and Figure 3.4.20. </a:t>
            </a:r>
            <a:endParaRPr lang="en-GB" dirty="0"/>
          </a:p>
        </p:txBody>
      </p:sp>
      <p:pic>
        <p:nvPicPr>
          <p:cNvPr id="7" name="Picture 6">
            <a:extLst>
              <a:ext uri="{FF2B5EF4-FFF2-40B4-BE49-F238E27FC236}">
                <a16:creationId xmlns:a16="http://schemas.microsoft.com/office/drawing/2014/main" id="{1DC8EF2F-80AE-4C03-8F58-42737DE084E0}"/>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2852546" y="962147"/>
            <a:ext cx="3438908" cy="657719"/>
          </a:xfrm>
          <a:prstGeom prst="rect">
            <a:avLst/>
          </a:prstGeom>
        </p:spPr>
      </p:pic>
      <p:pic>
        <p:nvPicPr>
          <p:cNvPr id="9" name="Picture 8" descr="A picture containing grass, tree, outdoor, plant&#10;&#10;Description automatically generated">
            <a:extLst>
              <a:ext uri="{FF2B5EF4-FFF2-40B4-BE49-F238E27FC236}">
                <a16:creationId xmlns:a16="http://schemas.microsoft.com/office/drawing/2014/main" id="{09AAFF06-19F1-C7A3-53DE-86C3F4E06C8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15424" y="1777380"/>
            <a:ext cx="4248472" cy="2399543"/>
          </a:xfrm>
          <a:prstGeom prst="rect">
            <a:avLst/>
          </a:prstGeom>
        </p:spPr>
      </p:pic>
      <p:pic>
        <p:nvPicPr>
          <p:cNvPr id="11" name="Picture 10" descr="A picture containing plant, tree&#10;&#10;Description automatically generated">
            <a:extLst>
              <a:ext uri="{FF2B5EF4-FFF2-40B4-BE49-F238E27FC236}">
                <a16:creationId xmlns:a16="http://schemas.microsoft.com/office/drawing/2014/main" id="{B41781B7-9BD1-D27B-159B-504EEDC517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4721896" y="1780701"/>
            <a:ext cx="4242592" cy="2396222"/>
          </a:xfrm>
          <a:prstGeom prst="rect">
            <a:avLst/>
          </a:prstGeom>
        </p:spPr>
      </p:pic>
      <p:sp>
        <p:nvSpPr>
          <p:cNvPr id="13" name="TextBox 12">
            <a:extLst>
              <a:ext uri="{FF2B5EF4-FFF2-40B4-BE49-F238E27FC236}">
                <a16:creationId xmlns:a16="http://schemas.microsoft.com/office/drawing/2014/main" id="{7B917326-E2DD-B9D9-8FFE-7A4A5692C835}"/>
              </a:ext>
            </a:extLst>
          </p:cNvPr>
          <p:cNvSpPr txBox="1"/>
          <p:nvPr/>
        </p:nvSpPr>
        <p:spPr>
          <a:xfrm>
            <a:off x="215424" y="4225652"/>
            <a:ext cx="8677056" cy="1477328"/>
          </a:xfrm>
          <a:prstGeom prst="rect">
            <a:avLst/>
          </a:prstGeom>
          <a:noFill/>
        </p:spPr>
        <p:txBody>
          <a:bodyPr wrap="square">
            <a:spAutoFit/>
          </a:bodyPr>
          <a:lstStyle/>
          <a:p>
            <a:r>
              <a:rPr lang="en-GB" sz="1800" b="0" u="none" strike="noStrike" baseline="0" dirty="0">
                <a:solidFill>
                  <a:srgbClr val="000000"/>
                </a:solidFill>
              </a:rPr>
              <a:t>Figure 3.4.20 on page 250. Photographic documentation of stream sediment and stream water sampling site: </a:t>
            </a:r>
            <a:r>
              <a:rPr lang="en-GB" sz="1800" b="1" u="none" strike="noStrike" baseline="0" dirty="0">
                <a:solidFill>
                  <a:srgbClr val="000000"/>
                </a:solidFill>
              </a:rPr>
              <a:t>(a) </a:t>
            </a:r>
            <a:r>
              <a:rPr lang="en-GB" sz="1800" b="0" u="none" strike="noStrike" baseline="0" dirty="0">
                <a:solidFill>
                  <a:srgbClr val="000000"/>
                </a:solidFill>
              </a:rPr>
              <a:t>Sample number (remember the identification code of the stream water sample is used). </a:t>
            </a:r>
            <a:r>
              <a:rPr lang="en-GB" sz="1800" b="1" u="none" strike="noStrike" baseline="0" dirty="0">
                <a:solidFill>
                  <a:srgbClr val="000000"/>
                </a:solidFill>
              </a:rPr>
              <a:t>(b) </a:t>
            </a:r>
            <a:r>
              <a:rPr lang="en-GB" sz="1800" b="0" u="none" strike="noStrike" baseline="0" dirty="0">
                <a:solidFill>
                  <a:srgbClr val="000000"/>
                </a:solidFill>
              </a:rPr>
              <a:t>Landscape photograph N27E12W1L (21.62</a:t>
            </a:r>
            <a:r>
              <a:rPr lang="en-GB" sz="1800" b="0" u="none" strike="noStrike" baseline="30000" dirty="0">
                <a:solidFill>
                  <a:srgbClr val="000000"/>
                </a:solidFill>
              </a:rPr>
              <a:t>o</a:t>
            </a:r>
            <a:r>
              <a:rPr lang="en-GB" sz="1800" b="0" u="none" strike="noStrike" baseline="0" dirty="0">
                <a:solidFill>
                  <a:srgbClr val="000000"/>
                </a:solidFill>
              </a:rPr>
              <a:t>E,39.96</a:t>
            </a:r>
            <a:r>
              <a:rPr lang="en-GB" sz="1800" b="0" u="none" strike="noStrike" baseline="30000" dirty="0">
                <a:solidFill>
                  <a:srgbClr val="000000"/>
                </a:solidFill>
              </a:rPr>
              <a:t>o</a:t>
            </a:r>
            <a:r>
              <a:rPr lang="en-GB" sz="1800" b="0" u="none" strike="noStrike" baseline="0" dirty="0">
                <a:solidFill>
                  <a:srgbClr val="000000"/>
                </a:solidFill>
              </a:rPr>
              <a:t>N), and </a:t>
            </a:r>
            <a:r>
              <a:rPr lang="en-GB" sz="1800" b="1" u="none" strike="noStrike" baseline="0" dirty="0">
                <a:solidFill>
                  <a:srgbClr val="000000"/>
                </a:solidFill>
              </a:rPr>
              <a:t>(c) </a:t>
            </a:r>
            <a:r>
              <a:rPr lang="en-GB" sz="1800" b="0" u="none" strike="noStrike" baseline="0" dirty="0">
                <a:solidFill>
                  <a:srgbClr val="000000"/>
                </a:solidFill>
              </a:rPr>
              <a:t>Close-up of bedload material (N27E12W1S), FOREGS Geochemical Atlas of Europe, Hellas. Photographs: Alecos Demetriades (IGME/IUGS-CGGB). </a:t>
            </a:r>
            <a:endParaRPr lang="en-GB" dirty="0"/>
          </a:p>
        </p:txBody>
      </p:sp>
      <p:sp>
        <p:nvSpPr>
          <p:cNvPr id="14" name="TextBox 13">
            <a:extLst>
              <a:ext uri="{FF2B5EF4-FFF2-40B4-BE49-F238E27FC236}">
                <a16:creationId xmlns:a16="http://schemas.microsoft.com/office/drawing/2014/main" id="{BD6F27D5-BD2E-30ED-B21C-AFD9193B3ADD}"/>
              </a:ext>
            </a:extLst>
          </p:cNvPr>
          <p:cNvSpPr txBox="1"/>
          <p:nvPr/>
        </p:nvSpPr>
        <p:spPr>
          <a:xfrm>
            <a:off x="2339660" y="1057300"/>
            <a:ext cx="529312" cy="461665"/>
          </a:xfrm>
          <a:prstGeom prst="rect">
            <a:avLst/>
          </a:prstGeom>
          <a:noFill/>
        </p:spPr>
        <p:txBody>
          <a:bodyPr wrap="none" rtlCol="0">
            <a:spAutoFit/>
          </a:bodyPr>
          <a:lstStyle/>
          <a:p>
            <a:r>
              <a:rPr lang="el-GR" sz="2400" b="1" dirty="0"/>
              <a:t>(</a:t>
            </a:r>
            <a:r>
              <a:rPr lang="en-GB" sz="2400" b="1" dirty="0"/>
              <a:t>a)</a:t>
            </a:r>
          </a:p>
        </p:txBody>
      </p:sp>
      <p:sp>
        <p:nvSpPr>
          <p:cNvPr id="15" name="TextBox 14">
            <a:extLst>
              <a:ext uri="{FF2B5EF4-FFF2-40B4-BE49-F238E27FC236}">
                <a16:creationId xmlns:a16="http://schemas.microsoft.com/office/drawing/2014/main" id="{9FEBEF2E-A11F-8F3F-273B-F2AAF33179FC}"/>
              </a:ext>
            </a:extLst>
          </p:cNvPr>
          <p:cNvSpPr txBox="1"/>
          <p:nvPr/>
        </p:nvSpPr>
        <p:spPr>
          <a:xfrm>
            <a:off x="232951" y="3715258"/>
            <a:ext cx="542136" cy="461665"/>
          </a:xfrm>
          <a:prstGeom prst="rect">
            <a:avLst/>
          </a:prstGeom>
          <a:noFill/>
        </p:spPr>
        <p:txBody>
          <a:bodyPr wrap="none" rtlCol="0">
            <a:spAutoFit/>
          </a:bodyPr>
          <a:lstStyle/>
          <a:p>
            <a:r>
              <a:rPr lang="el-GR" sz="2400" b="1" dirty="0">
                <a:solidFill>
                  <a:schemeClr val="bg1"/>
                </a:solidFill>
              </a:rPr>
              <a:t>(</a:t>
            </a:r>
            <a:r>
              <a:rPr lang="en-GB" sz="2400" b="1" dirty="0">
                <a:solidFill>
                  <a:schemeClr val="bg1"/>
                </a:solidFill>
              </a:rPr>
              <a:t>b)</a:t>
            </a:r>
          </a:p>
        </p:txBody>
      </p:sp>
      <p:sp>
        <p:nvSpPr>
          <p:cNvPr id="16" name="TextBox 15">
            <a:extLst>
              <a:ext uri="{FF2B5EF4-FFF2-40B4-BE49-F238E27FC236}">
                <a16:creationId xmlns:a16="http://schemas.microsoft.com/office/drawing/2014/main" id="{7EDA1D5F-18F9-FD2D-7248-F290C361F9AB}"/>
              </a:ext>
            </a:extLst>
          </p:cNvPr>
          <p:cNvSpPr txBox="1"/>
          <p:nvPr/>
        </p:nvSpPr>
        <p:spPr>
          <a:xfrm>
            <a:off x="4714032" y="3709564"/>
            <a:ext cx="505267" cy="461665"/>
          </a:xfrm>
          <a:prstGeom prst="rect">
            <a:avLst/>
          </a:prstGeom>
          <a:noFill/>
        </p:spPr>
        <p:txBody>
          <a:bodyPr wrap="none" rtlCol="0">
            <a:spAutoFit/>
          </a:bodyPr>
          <a:lstStyle/>
          <a:p>
            <a:r>
              <a:rPr lang="el-GR" sz="2400" b="1" dirty="0">
                <a:solidFill>
                  <a:schemeClr val="bg1"/>
                </a:solidFill>
              </a:rPr>
              <a:t>(</a:t>
            </a:r>
            <a:r>
              <a:rPr lang="en-GB" sz="2400" b="1" dirty="0">
                <a:solidFill>
                  <a:schemeClr val="bg1"/>
                </a:solidFill>
              </a:rPr>
              <a:t>c)</a:t>
            </a:r>
          </a:p>
        </p:txBody>
      </p:sp>
    </p:spTree>
    <p:extLst>
      <p:ext uri="{BB962C8B-B14F-4D97-AF65-F5344CB8AC3E}">
        <p14:creationId xmlns:p14="http://schemas.microsoft.com/office/powerpoint/2010/main" val="37069863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atchment_basins_&amp;_sample_sites.jpg"/>
          <p:cNvPicPr>
            <a:picLocks noChangeAspect="1"/>
          </p:cNvPicPr>
          <p:nvPr/>
        </p:nvPicPr>
        <p:blipFill>
          <a:blip r:embed="rId2" cstate="print"/>
          <a:stretch>
            <a:fillRect/>
          </a:stretch>
        </p:blipFill>
        <p:spPr>
          <a:xfrm>
            <a:off x="995442" y="496076"/>
            <a:ext cx="7153116" cy="5241744"/>
          </a:xfrm>
          <a:prstGeom prst="rect">
            <a:avLst/>
          </a:prstGeom>
        </p:spPr>
      </p:pic>
      <p:sp>
        <p:nvSpPr>
          <p:cNvPr id="5" name="TextBox 4"/>
          <p:cNvSpPr txBox="1"/>
          <p:nvPr/>
        </p:nvSpPr>
        <p:spPr>
          <a:xfrm>
            <a:off x="0" y="-22820"/>
            <a:ext cx="9144000" cy="400110"/>
          </a:xfrm>
          <a:prstGeom prst="rect">
            <a:avLst/>
          </a:prstGeom>
          <a:solidFill>
            <a:srgbClr val="FFFFCC"/>
          </a:solidFill>
          <a:ln w="3175">
            <a:solidFill>
              <a:schemeClr val="accent1">
                <a:lumMod val="75000"/>
              </a:schemeClr>
            </a:solidFill>
          </a:ln>
        </p:spPr>
        <p:txBody>
          <a:bodyPr wrap="square" rtlCol="0">
            <a:spAutoFit/>
          </a:bodyPr>
          <a:lstStyle/>
          <a:p>
            <a:pPr algn="ctr"/>
            <a:r>
              <a:rPr lang="en-GB" sz="2000" b="1" dirty="0">
                <a:latin typeface="Arial" pitchFamily="34" charset="0"/>
                <a:cs typeface="Arial" pitchFamily="34" charset="0"/>
              </a:rPr>
              <a:t>Stream water samples are collected from second order drainage basins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67FF1E2-9C9B-DACD-2845-5370C0A9E35A}"/>
              </a:ext>
            </a:extLst>
          </p:cNvPr>
          <p:cNvSpPr txBox="1"/>
          <p:nvPr/>
        </p:nvSpPr>
        <p:spPr>
          <a:xfrm>
            <a:off x="251520" y="826175"/>
            <a:ext cx="8640960" cy="2585323"/>
          </a:xfrm>
          <a:prstGeom prst="rect">
            <a:avLst/>
          </a:prstGeom>
          <a:noFill/>
        </p:spPr>
        <p:txBody>
          <a:bodyPr wrap="square">
            <a:spAutoFit/>
          </a:bodyPr>
          <a:lstStyle/>
          <a:p>
            <a:r>
              <a:rPr lang="en-GB" b="0" i="0" u="none" strike="noStrike" baseline="0" dirty="0">
                <a:solidFill>
                  <a:srgbClr val="000000"/>
                </a:solidFill>
              </a:rPr>
              <a:t>Flowing stream water is collected from a small, second-order, drainage basin (&lt;100 km2; at the same site as active stream sediment.</a:t>
            </a:r>
          </a:p>
          <a:p>
            <a:endParaRPr lang="en-GB" dirty="0">
              <a:solidFill>
                <a:srgbClr val="000000"/>
              </a:solidFill>
            </a:endParaRPr>
          </a:p>
          <a:p>
            <a:r>
              <a:rPr lang="en-GB" b="0" i="0" u="none" strike="noStrike" baseline="0" dirty="0">
                <a:solidFill>
                  <a:srgbClr val="000000"/>
                </a:solidFill>
              </a:rPr>
              <a:t>In semi-dry and dry terrains, such as southern Europe, North and South Africa, Namibia, parts of North, Central and South America, Australia, and other countries with dry late spring, summer and early autumn seasons, streams may not have flowing water if sampling is carried out during these periods, yet ponds with stagnant water may be found. </a:t>
            </a:r>
            <a:r>
              <a:rPr lang="en-GB" b="1" i="0" u="none" strike="noStrike" baseline="0" dirty="0">
                <a:solidFill>
                  <a:srgbClr val="FF0000"/>
                </a:solidFill>
              </a:rPr>
              <a:t>No samples should be collected from such ponds</a:t>
            </a:r>
            <a:r>
              <a:rPr lang="en-GB" b="0" i="0" u="none" strike="noStrike" baseline="0" dirty="0">
                <a:solidFill>
                  <a:srgbClr val="000000"/>
                </a:solidFill>
              </a:rPr>
              <a:t>, since the geochemistry of stagnant water is normally different from that of flowing stream water. </a:t>
            </a:r>
            <a:endParaRPr lang="en-GB" dirty="0"/>
          </a:p>
        </p:txBody>
      </p:sp>
      <p:sp>
        <p:nvSpPr>
          <p:cNvPr id="5" name="TextBox 4">
            <a:extLst>
              <a:ext uri="{FF2B5EF4-FFF2-40B4-BE49-F238E27FC236}">
                <a16:creationId xmlns:a16="http://schemas.microsoft.com/office/drawing/2014/main" id="{9567EC2E-2884-418F-2412-4805C5E004D9}"/>
              </a:ext>
            </a:extLst>
          </p:cNvPr>
          <p:cNvSpPr txBox="1"/>
          <p:nvPr/>
        </p:nvSpPr>
        <p:spPr>
          <a:xfrm>
            <a:off x="251520" y="193204"/>
            <a:ext cx="4572000" cy="461665"/>
          </a:xfrm>
          <a:prstGeom prst="rect">
            <a:avLst/>
          </a:prstGeom>
          <a:noFill/>
        </p:spPr>
        <p:txBody>
          <a:bodyPr wrap="square">
            <a:spAutoFit/>
          </a:bodyPr>
          <a:lstStyle/>
          <a:p>
            <a:r>
              <a:rPr lang="en-GB" sz="2400" b="1" i="0" u="none" strike="noStrike" baseline="0" dirty="0">
                <a:solidFill>
                  <a:srgbClr val="000000"/>
                </a:solidFill>
              </a:rPr>
              <a:t>3.3.2. Stream water sampling </a:t>
            </a:r>
            <a:endParaRPr lang="en-GB" sz="2400" dirty="0"/>
          </a:p>
        </p:txBody>
      </p:sp>
      <p:sp>
        <p:nvSpPr>
          <p:cNvPr id="9" name="TextBox 8">
            <a:extLst>
              <a:ext uri="{FF2B5EF4-FFF2-40B4-BE49-F238E27FC236}">
                <a16:creationId xmlns:a16="http://schemas.microsoft.com/office/drawing/2014/main" id="{13C9CA93-994D-7347-94F5-E58D9CAC7ABB}"/>
              </a:ext>
            </a:extLst>
          </p:cNvPr>
          <p:cNvSpPr txBox="1"/>
          <p:nvPr/>
        </p:nvSpPr>
        <p:spPr>
          <a:xfrm>
            <a:off x="263552" y="3490471"/>
            <a:ext cx="8640960" cy="2031325"/>
          </a:xfrm>
          <a:prstGeom prst="rect">
            <a:avLst/>
          </a:prstGeom>
          <a:noFill/>
        </p:spPr>
        <p:txBody>
          <a:bodyPr wrap="square">
            <a:spAutoFit/>
          </a:bodyPr>
          <a:lstStyle/>
          <a:p>
            <a:r>
              <a:rPr lang="en-GB" sz="1800" b="0" i="0" u="none" strike="noStrike" baseline="0" dirty="0">
                <a:solidFill>
                  <a:srgbClr val="000000"/>
                </a:solidFill>
              </a:rPr>
              <a:t>In true humid tropical and temperate climates, streams will rarely run dry and there is always an abundance of water. However, the wettest time of the year should be avoided in order </a:t>
            </a:r>
            <a:r>
              <a:rPr lang="en-GB" sz="1800" b="0" i="0" u="none" strike="noStrike" baseline="0" dirty="0"/>
              <a:t>not to sample during periods of high rainfall and flood events when the stream water is diluted with substantial surface water run-off. Ideally, stream water samples should not be collected within forty-eight hours of a rainfall event in the selected second-order catchment basin. If this is not possible, the time of the rainfall event should be recorded on the field observations sheet. </a:t>
            </a:r>
            <a:endParaRPr lang="en-GB" dirty="0"/>
          </a:p>
        </p:txBody>
      </p:sp>
      <p:sp>
        <p:nvSpPr>
          <p:cNvPr id="10" name="TextBox 9">
            <a:extLst>
              <a:ext uri="{FF2B5EF4-FFF2-40B4-BE49-F238E27FC236}">
                <a16:creationId xmlns:a16="http://schemas.microsoft.com/office/drawing/2014/main" id="{1FF1F262-D097-821F-9F86-93AEB8AB57CD}"/>
              </a:ext>
            </a:extLst>
          </p:cNvPr>
          <p:cNvSpPr txBox="1"/>
          <p:nvPr/>
        </p:nvSpPr>
        <p:spPr>
          <a:xfrm>
            <a:off x="7529993" y="5345696"/>
            <a:ext cx="1434495" cy="369332"/>
          </a:xfrm>
          <a:prstGeom prst="rect">
            <a:avLst/>
          </a:prstGeom>
          <a:noFill/>
        </p:spPr>
        <p:txBody>
          <a:bodyPr wrap="none" rtlCol="0">
            <a:spAutoFit/>
          </a:bodyPr>
          <a:lstStyle/>
          <a:p>
            <a:r>
              <a:rPr lang="en-GB" dirty="0">
                <a:solidFill>
                  <a:srgbClr val="FF0000"/>
                </a:solidFill>
              </a:rPr>
              <a:t>Continued…..</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567EC2E-2884-418F-2412-4805C5E004D9}"/>
              </a:ext>
            </a:extLst>
          </p:cNvPr>
          <p:cNvSpPr txBox="1"/>
          <p:nvPr/>
        </p:nvSpPr>
        <p:spPr>
          <a:xfrm>
            <a:off x="251520" y="397609"/>
            <a:ext cx="4572000" cy="461665"/>
          </a:xfrm>
          <a:prstGeom prst="rect">
            <a:avLst/>
          </a:prstGeom>
          <a:noFill/>
        </p:spPr>
        <p:txBody>
          <a:bodyPr wrap="square">
            <a:spAutoFit/>
          </a:bodyPr>
          <a:lstStyle/>
          <a:p>
            <a:r>
              <a:rPr lang="en-GB" sz="2400" b="1" i="0" u="none" strike="noStrike" baseline="0" dirty="0">
                <a:solidFill>
                  <a:srgbClr val="000000"/>
                </a:solidFill>
              </a:rPr>
              <a:t>3.3.2. Stream water sampling </a:t>
            </a:r>
            <a:endParaRPr lang="en-GB" sz="2400" dirty="0"/>
          </a:p>
        </p:txBody>
      </p:sp>
      <p:sp>
        <p:nvSpPr>
          <p:cNvPr id="2" name="TextBox 1">
            <a:extLst>
              <a:ext uri="{FF2B5EF4-FFF2-40B4-BE49-F238E27FC236}">
                <a16:creationId xmlns:a16="http://schemas.microsoft.com/office/drawing/2014/main" id="{D5726173-3234-94D4-C846-21B59E5C176D}"/>
              </a:ext>
            </a:extLst>
          </p:cNvPr>
          <p:cNvSpPr txBox="1"/>
          <p:nvPr/>
        </p:nvSpPr>
        <p:spPr>
          <a:xfrm>
            <a:off x="11433" y="3856"/>
            <a:ext cx="1704313" cy="369332"/>
          </a:xfrm>
          <a:prstGeom prst="rect">
            <a:avLst/>
          </a:prstGeom>
          <a:noFill/>
        </p:spPr>
        <p:txBody>
          <a:bodyPr wrap="none" rtlCol="0">
            <a:spAutoFit/>
          </a:bodyPr>
          <a:lstStyle/>
          <a:p>
            <a:r>
              <a:rPr lang="en-GB" dirty="0">
                <a:solidFill>
                  <a:srgbClr val="0000CC"/>
                </a:solidFill>
              </a:rPr>
              <a:t>…..Continued…..</a:t>
            </a:r>
          </a:p>
        </p:txBody>
      </p:sp>
      <p:sp>
        <p:nvSpPr>
          <p:cNvPr id="6" name="TextBox 5">
            <a:extLst>
              <a:ext uri="{FF2B5EF4-FFF2-40B4-BE49-F238E27FC236}">
                <a16:creationId xmlns:a16="http://schemas.microsoft.com/office/drawing/2014/main" id="{443B8E36-6746-D256-724E-560DAB02F76C}"/>
              </a:ext>
            </a:extLst>
          </p:cNvPr>
          <p:cNvSpPr txBox="1"/>
          <p:nvPr/>
        </p:nvSpPr>
        <p:spPr>
          <a:xfrm>
            <a:off x="251520" y="859274"/>
            <a:ext cx="8640960" cy="2862322"/>
          </a:xfrm>
          <a:prstGeom prst="rect">
            <a:avLst/>
          </a:prstGeom>
          <a:noFill/>
        </p:spPr>
        <p:txBody>
          <a:bodyPr wrap="square">
            <a:spAutoFit/>
          </a:bodyPr>
          <a:lstStyle/>
          <a:p>
            <a:r>
              <a:rPr lang="en-GB" sz="1800" b="0" i="0" u="none" strike="noStrike" baseline="0" dirty="0">
                <a:solidFill>
                  <a:srgbClr val="000000"/>
                </a:solidFill>
              </a:rPr>
              <a:t>If the sampling campaign is to be carried out over several years, it is important to collect the stream water samples during the same climatic season. Other parameters to be considered are the transient character of stream water chemical composition, and that element concentrations are susceptible to various sources of temporal variation. Thus, the generated data are ‘</a:t>
            </a:r>
            <a:r>
              <a:rPr lang="en-GB" sz="1800" b="0" i="1" u="none" strike="noStrike" baseline="0" dirty="0">
                <a:solidFill>
                  <a:srgbClr val="000000"/>
                </a:solidFill>
              </a:rPr>
              <a:t>snapshots</a:t>
            </a:r>
            <a:r>
              <a:rPr lang="en-GB" sz="1800" b="0" i="0" u="none" strike="noStrike" baseline="0" dirty="0">
                <a:solidFill>
                  <a:srgbClr val="000000"/>
                </a:solidFill>
              </a:rPr>
              <a:t>’ of the chemical state of stream water at the time of sampling (Lark </a:t>
            </a:r>
            <a:r>
              <a:rPr lang="en-GB" sz="1800" b="0" i="1" u="none" strike="noStrike" baseline="0" dirty="0">
                <a:solidFill>
                  <a:srgbClr val="000000"/>
                </a:solidFill>
              </a:rPr>
              <a:t>et al.</a:t>
            </a:r>
            <a:r>
              <a:rPr lang="en-GB" sz="1800" b="0" i="0" u="none" strike="noStrike" baseline="0" dirty="0">
                <a:solidFill>
                  <a:srgbClr val="000000"/>
                </a:solidFill>
              </a:rPr>
              <a:t>, 2016). These authors recommend setting up monitoring sites on selected streams, where daily stream water samples are collected over variable time intervals. The statistical analyses of water geochemical data from these monitoring sites can supplement the results from the analysis of routine stream water samples, collected in a once-off sampling campaign to predict temporal effects on water geochemistry. </a:t>
            </a:r>
            <a:endParaRPr lang="en-GB" dirty="0"/>
          </a:p>
        </p:txBody>
      </p:sp>
      <p:sp>
        <p:nvSpPr>
          <p:cNvPr id="8" name="TextBox 7">
            <a:extLst>
              <a:ext uri="{FF2B5EF4-FFF2-40B4-BE49-F238E27FC236}">
                <a16:creationId xmlns:a16="http://schemas.microsoft.com/office/drawing/2014/main" id="{6C283D64-1CD9-B96E-75DD-97F8E2BD65B8}"/>
              </a:ext>
            </a:extLst>
          </p:cNvPr>
          <p:cNvSpPr txBox="1"/>
          <p:nvPr/>
        </p:nvSpPr>
        <p:spPr>
          <a:xfrm>
            <a:off x="251520" y="3889419"/>
            <a:ext cx="8640960" cy="1200329"/>
          </a:xfrm>
          <a:prstGeom prst="rect">
            <a:avLst/>
          </a:prstGeom>
          <a:noFill/>
        </p:spPr>
        <p:txBody>
          <a:bodyPr wrap="square">
            <a:spAutoFit/>
          </a:bodyPr>
          <a:lstStyle/>
          <a:p>
            <a:r>
              <a:rPr lang="en-GB" sz="1800" b="0" i="1" u="none" strike="noStrike" baseline="0" dirty="0">
                <a:solidFill>
                  <a:srgbClr val="000000"/>
                </a:solidFill>
              </a:rPr>
              <a:t>Stream water, as stream sediment, is always sampled upstream from bridges, artificial channels (culverts, flumes), and settlements (refer to Stream Sediment Sampling Chapter 3.4 and Sections §3.4.1 and §3.4.4 for information about selecting a suitable sampling site on a second-order stream)</a:t>
            </a:r>
            <a:r>
              <a:rPr lang="en-GB" sz="1800" b="0" i="0" u="none" strike="noStrike" baseline="0" dirty="0">
                <a:solidFill>
                  <a:srgbClr val="000000"/>
                </a:solidFill>
              </a:rPr>
              <a:t>. </a:t>
            </a:r>
            <a:endParaRPr lang="en-GB" dirty="0"/>
          </a:p>
        </p:txBody>
      </p:sp>
    </p:spTree>
    <p:extLst>
      <p:ext uri="{BB962C8B-B14F-4D97-AF65-F5344CB8AC3E}">
        <p14:creationId xmlns:p14="http://schemas.microsoft.com/office/powerpoint/2010/main" val="14580227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AD892562-C2FA-C3B2-21E3-6E6299BB01D8}"/>
              </a:ext>
            </a:extLst>
          </p:cNvPr>
          <p:cNvSpPr txBox="1"/>
          <p:nvPr/>
        </p:nvSpPr>
        <p:spPr>
          <a:xfrm>
            <a:off x="251520" y="985292"/>
            <a:ext cx="8661699" cy="4154984"/>
          </a:xfrm>
          <a:prstGeom prst="rect">
            <a:avLst/>
          </a:prstGeom>
          <a:solidFill>
            <a:srgbClr val="FFFFCC"/>
          </a:solidFill>
          <a:ln>
            <a:solidFill>
              <a:schemeClr val="accent1"/>
            </a:solidFill>
          </a:ln>
        </p:spPr>
        <p:txBody>
          <a:bodyPr wrap="square" rtlCol="0">
            <a:spAutoFit/>
          </a:bodyPr>
          <a:lstStyle/>
          <a:p>
            <a:r>
              <a:rPr lang="en-GB" sz="2400" b="1" i="1" u="none" strike="noStrike" baseline="0" dirty="0">
                <a:solidFill>
                  <a:srgbClr val="000000"/>
                </a:solidFill>
                <a:latin typeface="Times New Roman" panose="02020603050405020304" pitchFamily="18" charset="0"/>
              </a:rPr>
              <a:t>Important caution: Sampling sites should be located at least 100 m upstream from:</a:t>
            </a:r>
          </a:p>
          <a:p>
            <a:r>
              <a:rPr lang="en-GB" sz="2400" b="1" i="1" u="none" strike="noStrike" baseline="0" dirty="0">
                <a:solidFill>
                  <a:srgbClr val="000000"/>
                </a:solidFill>
                <a:latin typeface="Times New Roman" panose="02020603050405020304" pitchFamily="18" charset="0"/>
              </a:rPr>
              <a:t> </a:t>
            </a:r>
            <a:endParaRPr lang="en-GB" sz="2400" b="0" i="0" u="none" strike="noStrike" baseline="0" dirty="0">
              <a:solidFill>
                <a:srgbClr val="000000"/>
              </a:solidFill>
              <a:latin typeface="Times New Roman" panose="02020603050405020304" pitchFamily="18" charset="0"/>
            </a:endParaRPr>
          </a:p>
          <a:p>
            <a:pPr marL="1431925"/>
            <a:r>
              <a:rPr lang="en-GB" sz="2400" b="0" i="0" u="none" strike="noStrike" baseline="0" dirty="0">
                <a:solidFill>
                  <a:srgbClr val="000000"/>
                </a:solidFill>
                <a:latin typeface="Times New Roman" panose="02020603050405020304" pitchFamily="18" charset="0"/>
              </a:rPr>
              <a:t>• </a:t>
            </a:r>
            <a:r>
              <a:rPr lang="en-GB" sz="2400" b="0" i="1" u="none" strike="noStrike" baseline="0" dirty="0">
                <a:solidFill>
                  <a:srgbClr val="000000"/>
                </a:solidFill>
                <a:latin typeface="Times New Roman" panose="02020603050405020304" pitchFamily="18" charset="0"/>
              </a:rPr>
              <a:t>Roads (dirt or asphalted) </a:t>
            </a:r>
          </a:p>
          <a:p>
            <a:pPr marL="1431925"/>
            <a:r>
              <a:rPr lang="en-GB" sz="2400" b="0" i="1" u="none" strike="noStrike" baseline="0" dirty="0">
                <a:solidFill>
                  <a:srgbClr val="000000"/>
                </a:solidFill>
                <a:latin typeface="Times New Roman" panose="02020603050405020304" pitchFamily="18" charset="0"/>
              </a:rPr>
              <a:t>• Railway lines </a:t>
            </a:r>
          </a:p>
          <a:p>
            <a:pPr marL="1431925"/>
            <a:r>
              <a:rPr lang="en-GB" sz="2400" b="0" i="1" u="none" strike="noStrike" baseline="0" dirty="0">
                <a:solidFill>
                  <a:srgbClr val="000000"/>
                </a:solidFill>
                <a:latin typeface="Times New Roman" panose="02020603050405020304" pitchFamily="18" charset="0"/>
              </a:rPr>
              <a:t>• Bridges </a:t>
            </a:r>
          </a:p>
          <a:p>
            <a:pPr marL="1431925"/>
            <a:r>
              <a:rPr lang="en-GB" sz="2400" b="0" i="1" u="none" strike="noStrike" baseline="0" dirty="0">
                <a:solidFill>
                  <a:srgbClr val="000000"/>
                </a:solidFill>
                <a:latin typeface="Times New Roman" panose="02020603050405020304" pitchFamily="18" charset="0"/>
              </a:rPr>
              <a:t>• Industrial sites </a:t>
            </a:r>
          </a:p>
          <a:p>
            <a:pPr marL="1431925"/>
            <a:r>
              <a:rPr lang="en-GB" sz="2400" b="0" i="1" u="none" strike="noStrike" baseline="0" dirty="0">
                <a:solidFill>
                  <a:srgbClr val="000000"/>
                </a:solidFill>
                <a:latin typeface="Times New Roman" panose="02020603050405020304" pitchFamily="18" charset="0"/>
              </a:rPr>
              <a:t>• Landfills (waste dumps), and </a:t>
            </a:r>
          </a:p>
          <a:p>
            <a:pPr marL="1431925"/>
            <a:r>
              <a:rPr lang="en-GB" sz="2400" b="0" i="1" u="none" strike="noStrike" baseline="0" dirty="0">
                <a:solidFill>
                  <a:srgbClr val="000000"/>
                </a:solidFill>
                <a:latin typeface="Times New Roman" panose="02020603050405020304" pitchFamily="18" charset="0"/>
              </a:rPr>
              <a:t>• Settlements </a:t>
            </a:r>
          </a:p>
          <a:p>
            <a:endParaRPr lang="en-GB" sz="2400" b="0" i="0" u="none" strike="noStrike" baseline="0" dirty="0">
              <a:solidFill>
                <a:srgbClr val="000000"/>
              </a:solidFill>
              <a:latin typeface="Times New Roman" panose="02020603050405020304" pitchFamily="18" charset="0"/>
            </a:endParaRPr>
          </a:p>
          <a:p>
            <a:r>
              <a:rPr lang="en-GB" sz="2400" b="1" i="1" u="none" strike="noStrike" baseline="0" dirty="0">
                <a:solidFill>
                  <a:srgbClr val="000000"/>
                </a:solidFill>
                <a:latin typeface="Times New Roman" panose="02020603050405020304" pitchFamily="18" charset="0"/>
              </a:rPr>
              <a:t>to avoid any potential anthropogenic contamination. </a:t>
            </a:r>
            <a:r>
              <a:rPr lang="en-GB" sz="2400" b="0" i="0" u="none" strike="noStrike" baseline="0" dirty="0">
                <a:solidFill>
                  <a:srgbClr val="000000"/>
                </a:solidFill>
                <a:latin typeface="Times New Roman" panose="02020603050405020304" pitchFamily="18" charset="0"/>
              </a:rPr>
              <a:t>	</a:t>
            </a:r>
          </a:p>
        </p:txBody>
      </p:sp>
    </p:spTree>
    <p:extLst>
      <p:ext uri="{BB962C8B-B14F-4D97-AF65-F5344CB8AC3E}">
        <p14:creationId xmlns:p14="http://schemas.microsoft.com/office/powerpoint/2010/main" val="8001163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70213A-0755-31BD-B6CC-6B919DB56FF5}"/>
              </a:ext>
            </a:extLst>
          </p:cNvPr>
          <p:cNvSpPr txBox="1"/>
          <p:nvPr/>
        </p:nvSpPr>
        <p:spPr>
          <a:xfrm>
            <a:off x="179512" y="49188"/>
            <a:ext cx="4572000" cy="369332"/>
          </a:xfrm>
          <a:prstGeom prst="rect">
            <a:avLst/>
          </a:prstGeom>
          <a:noFill/>
        </p:spPr>
        <p:txBody>
          <a:bodyPr wrap="square">
            <a:spAutoFit/>
          </a:bodyPr>
          <a:lstStyle/>
          <a:p>
            <a:r>
              <a:rPr lang="en-GB" sz="1800" b="1" i="0" u="none" strike="noStrike" baseline="0" dirty="0">
                <a:solidFill>
                  <a:srgbClr val="000000"/>
                </a:solidFill>
              </a:rPr>
              <a:t>3.3.2.1. Stream water samples to be collected </a:t>
            </a:r>
            <a:endParaRPr lang="en-GB" dirty="0"/>
          </a:p>
        </p:txBody>
      </p:sp>
      <p:sp>
        <p:nvSpPr>
          <p:cNvPr id="5" name="TextBox 4">
            <a:extLst>
              <a:ext uri="{FF2B5EF4-FFF2-40B4-BE49-F238E27FC236}">
                <a16:creationId xmlns:a16="http://schemas.microsoft.com/office/drawing/2014/main" id="{B3A28C36-E196-4266-9848-C7F43D7C7F50}"/>
              </a:ext>
            </a:extLst>
          </p:cNvPr>
          <p:cNvSpPr txBox="1"/>
          <p:nvPr/>
        </p:nvSpPr>
        <p:spPr>
          <a:xfrm>
            <a:off x="107504" y="553244"/>
            <a:ext cx="8568952" cy="369332"/>
          </a:xfrm>
          <a:prstGeom prst="rect">
            <a:avLst/>
          </a:prstGeom>
          <a:noFill/>
        </p:spPr>
        <p:txBody>
          <a:bodyPr wrap="square">
            <a:spAutoFit/>
          </a:bodyPr>
          <a:lstStyle/>
          <a:p>
            <a:r>
              <a:rPr lang="en-GB" sz="1800" b="0" i="0" u="none" strike="noStrike" baseline="0" dirty="0">
                <a:solidFill>
                  <a:srgbClr val="000000"/>
                </a:solidFill>
              </a:rPr>
              <a:t>The following stream water samples are collected from a second-order stream: </a:t>
            </a:r>
            <a:endParaRPr lang="en-GB" dirty="0"/>
          </a:p>
        </p:txBody>
      </p:sp>
      <p:sp>
        <p:nvSpPr>
          <p:cNvPr id="7" name="TextBox 6">
            <a:extLst>
              <a:ext uri="{FF2B5EF4-FFF2-40B4-BE49-F238E27FC236}">
                <a16:creationId xmlns:a16="http://schemas.microsoft.com/office/drawing/2014/main" id="{FA5DFC8A-C2EA-B953-C00D-2B7A9EB84376}"/>
              </a:ext>
            </a:extLst>
          </p:cNvPr>
          <p:cNvSpPr txBox="1"/>
          <p:nvPr/>
        </p:nvSpPr>
        <p:spPr>
          <a:xfrm>
            <a:off x="251520" y="913284"/>
            <a:ext cx="8568952" cy="4456285"/>
          </a:xfrm>
          <a:prstGeom prst="rect">
            <a:avLst/>
          </a:prstGeom>
          <a:solidFill>
            <a:schemeClr val="accent1">
              <a:lumMod val="20000"/>
              <a:lumOff val="80000"/>
            </a:schemeClr>
          </a:solidFill>
          <a:ln>
            <a:solidFill>
              <a:schemeClr val="accent1"/>
            </a:solidFill>
          </a:ln>
        </p:spPr>
        <p:txBody>
          <a:bodyPr wrap="square" rtlCol="0">
            <a:spAutoFit/>
          </a:bodyPr>
          <a:lstStyle/>
          <a:p>
            <a:pPr>
              <a:lnSpc>
                <a:spcPct val="107000"/>
              </a:lnSpc>
              <a:spcAft>
                <a:spcPts val="800"/>
              </a:spcAft>
            </a:pPr>
            <a:r>
              <a:rPr lang="en-GB" sz="1800" b="0" dirty="0">
                <a:solidFill>
                  <a:schemeClr val="tx1"/>
                </a:solidFill>
                <a:effectLst/>
              </a:rPr>
              <a:t>(a) Routine sample site of a normal GTN grid cell: </a:t>
            </a:r>
          </a:p>
          <a:p>
            <a:pPr marL="720725" lvl="0" indent="-285750">
              <a:lnSpc>
                <a:spcPct val="107000"/>
              </a:lnSpc>
              <a:spcAft>
                <a:spcPts val="800"/>
              </a:spcAft>
              <a:buSzPct val="150000"/>
              <a:buFont typeface="Arial" panose="020B0604020202020204" pitchFamily="34" charset="0"/>
              <a:buChar char="•"/>
            </a:pPr>
            <a:r>
              <a:rPr lang="en-GB" sz="1800" b="0" dirty="0">
                <a:solidFill>
                  <a:schemeClr val="tx1"/>
                </a:solidFill>
                <a:effectLst/>
              </a:rPr>
              <a:t>1 x 500 ml bottle for unfiltered stream water for major IC ion analysis.</a:t>
            </a:r>
          </a:p>
          <a:p>
            <a:pPr marL="720725" lvl="0" indent="-285750">
              <a:lnSpc>
                <a:spcPct val="107000"/>
              </a:lnSpc>
              <a:spcAft>
                <a:spcPts val="800"/>
              </a:spcAft>
              <a:buSzPct val="150000"/>
              <a:buFont typeface="Arial" panose="020B0604020202020204" pitchFamily="34" charset="0"/>
              <a:buChar char="•"/>
            </a:pPr>
            <a:r>
              <a:rPr lang="en-GB" sz="1800" b="0" dirty="0">
                <a:solidFill>
                  <a:schemeClr val="tx1"/>
                </a:solidFill>
                <a:effectLst/>
              </a:rPr>
              <a:t>1 x 100 ml bottle for filtered stream water for ICP-MS and ICP-AES analysis.</a:t>
            </a:r>
          </a:p>
          <a:p>
            <a:pPr marL="720725" lvl="0" indent="-285750">
              <a:lnSpc>
                <a:spcPct val="107000"/>
              </a:lnSpc>
              <a:spcAft>
                <a:spcPts val="800"/>
              </a:spcAft>
              <a:buSzPct val="150000"/>
              <a:buFont typeface="Arial" panose="020B0604020202020204" pitchFamily="34" charset="0"/>
              <a:buChar char="•"/>
            </a:pPr>
            <a:r>
              <a:rPr lang="en-GB" sz="1800" b="0" dirty="0">
                <a:solidFill>
                  <a:schemeClr val="tx1"/>
                </a:solidFill>
                <a:effectLst/>
              </a:rPr>
              <a:t>1 x 100 ml bottle for mercury analysis, and</a:t>
            </a:r>
          </a:p>
          <a:p>
            <a:pPr marL="720725" lvl="0" indent="-285750">
              <a:lnSpc>
                <a:spcPct val="107000"/>
              </a:lnSpc>
              <a:spcAft>
                <a:spcPts val="800"/>
              </a:spcAft>
              <a:buSzPct val="150000"/>
              <a:buFont typeface="Arial" panose="020B0604020202020204" pitchFamily="34" charset="0"/>
              <a:buChar char="•"/>
            </a:pPr>
            <a:r>
              <a:rPr lang="en-GB" sz="1800" b="0" dirty="0">
                <a:solidFill>
                  <a:schemeClr val="tx1"/>
                </a:solidFill>
                <a:effectLst/>
              </a:rPr>
              <a:t>1 x 60 ml bottle for Dissolved Organic Carbon (DOC) analysis.</a:t>
            </a:r>
          </a:p>
          <a:p>
            <a:pPr>
              <a:lnSpc>
                <a:spcPct val="107000"/>
              </a:lnSpc>
              <a:spcAft>
                <a:spcPts val="800"/>
              </a:spcAft>
            </a:pPr>
            <a:r>
              <a:rPr lang="en-GB" sz="1800" b="0" dirty="0">
                <a:solidFill>
                  <a:schemeClr val="tx1"/>
                </a:solidFill>
                <a:effectLst/>
              </a:rPr>
              <a:t> </a:t>
            </a:r>
          </a:p>
          <a:p>
            <a:pPr marL="215900" indent="-215900">
              <a:lnSpc>
                <a:spcPct val="107000"/>
              </a:lnSpc>
              <a:spcAft>
                <a:spcPts val="800"/>
              </a:spcAft>
            </a:pPr>
            <a:r>
              <a:rPr lang="en-GB" sz="1800" b="0" dirty="0">
                <a:solidFill>
                  <a:schemeClr val="tx1"/>
                </a:solidFill>
                <a:effectLst/>
              </a:rPr>
              <a:t>(b) Duplicate field site of a duplicate GTN grid cell (at least one in each country): </a:t>
            </a:r>
          </a:p>
          <a:p>
            <a:pPr marL="720725" lvl="0" indent="-285750" algn="l" defTabSz="914400" rtl="0" eaLnBrk="1" latinLnBrk="0" hangingPunct="1">
              <a:lnSpc>
                <a:spcPct val="107000"/>
              </a:lnSpc>
              <a:spcAft>
                <a:spcPts val="800"/>
              </a:spcAft>
              <a:buSzPct val="150000"/>
              <a:buFont typeface="Arial" panose="020B0604020202020204" pitchFamily="34" charset="0"/>
              <a:buChar char="•"/>
            </a:pPr>
            <a:r>
              <a:rPr lang="en-GB" sz="1800" b="0" kern="1200" dirty="0">
                <a:solidFill>
                  <a:schemeClr val="tx1"/>
                </a:solidFill>
                <a:effectLst/>
                <a:latin typeface="+mn-lt"/>
                <a:ea typeface="+mn-ea"/>
                <a:cs typeface="+mn-cs"/>
              </a:rPr>
              <a:t>The same stream water samples, and field measurements, are taken at the duplicate field site (see below). </a:t>
            </a:r>
          </a:p>
          <a:p>
            <a:pPr>
              <a:lnSpc>
                <a:spcPct val="107000"/>
              </a:lnSpc>
              <a:spcAft>
                <a:spcPts val="800"/>
              </a:spcAft>
            </a:pPr>
            <a:r>
              <a:rPr lang="en-GB" sz="1800" b="1" dirty="0">
                <a:solidFill>
                  <a:schemeClr val="tx1"/>
                </a:solidFill>
                <a:effectLst/>
              </a:rPr>
              <a:t>Sampling quantities: </a:t>
            </a:r>
            <a:r>
              <a:rPr lang="en-GB" sz="1800" b="0" dirty="0">
                <a:solidFill>
                  <a:schemeClr val="tx1"/>
                </a:solidFill>
                <a:effectLst/>
              </a:rPr>
              <a:t>See bottle sizes above. However, before starting the stream water sampling campaign, the Project Manager should check with the laboratory the required volume for analysis.</a:t>
            </a:r>
            <a:endParaRPr lang="en-GB" dirty="0"/>
          </a:p>
        </p:txBody>
      </p:sp>
      <p:sp>
        <p:nvSpPr>
          <p:cNvPr id="8" name="TextBox 7">
            <a:extLst>
              <a:ext uri="{FF2B5EF4-FFF2-40B4-BE49-F238E27FC236}">
                <a16:creationId xmlns:a16="http://schemas.microsoft.com/office/drawing/2014/main" id="{D96A5882-1269-0B08-E7DE-26DC1530C457}"/>
              </a:ext>
            </a:extLst>
          </p:cNvPr>
          <p:cNvSpPr txBox="1"/>
          <p:nvPr/>
        </p:nvSpPr>
        <p:spPr>
          <a:xfrm>
            <a:off x="7529993" y="5345696"/>
            <a:ext cx="1434495" cy="369332"/>
          </a:xfrm>
          <a:prstGeom prst="rect">
            <a:avLst/>
          </a:prstGeom>
          <a:noFill/>
        </p:spPr>
        <p:txBody>
          <a:bodyPr wrap="none" rtlCol="0">
            <a:spAutoFit/>
          </a:bodyPr>
          <a:lstStyle/>
          <a:p>
            <a:r>
              <a:rPr lang="en-GB" dirty="0">
                <a:solidFill>
                  <a:srgbClr val="FF0000"/>
                </a:solidFill>
              </a:rPr>
              <a:t>Continued…..</a:t>
            </a:r>
          </a:p>
        </p:txBody>
      </p:sp>
    </p:spTree>
    <p:extLst>
      <p:ext uri="{BB962C8B-B14F-4D97-AF65-F5344CB8AC3E}">
        <p14:creationId xmlns:p14="http://schemas.microsoft.com/office/powerpoint/2010/main" val="14805384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7387CEC-612A-39D5-A54F-C465A9E0648E}"/>
              </a:ext>
            </a:extLst>
          </p:cNvPr>
          <p:cNvSpPr txBox="1"/>
          <p:nvPr/>
        </p:nvSpPr>
        <p:spPr>
          <a:xfrm>
            <a:off x="251520" y="1751246"/>
            <a:ext cx="8640960" cy="2308324"/>
          </a:xfrm>
          <a:prstGeom prst="rect">
            <a:avLst/>
          </a:prstGeom>
          <a:noFill/>
        </p:spPr>
        <p:txBody>
          <a:bodyPr wrap="square">
            <a:spAutoFit/>
          </a:bodyPr>
          <a:lstStyle/>
          <a:p>
            <a:r>
              <a:rPr lang="en-GB" sz="1800" b="1" dirty="0">
                <a:effectLst/>
                <a:latin typeface="Calibri" panose="020F0502020204030204" pitchFamily="34" charset="0"/>
                <a:ea typeface="Calibri" panose="020F0502020204030204" pitchFamily="34" charset="0"/>
                <a:cs typeface="Arial" panose="020B0604020202020204" pitchFamily="34" charset="0"/>
              </a:rPr>
              <a:t>Duplicate stream water sample</a:t>
            </a:r>
            <a:r>
              <a:rPr lang="en-GB" sz="1800" dirty="0">
                <a:effectLst/>
                <a:latin typeface="Calibri" panose="020F0502020204030204" pitchFamily="34" charset="0"/>
                <a:ea typeface="Calibri" panose="020F0502020204030204" pitchFamily="34" charset="0"/>
                <a:cs typeface="Arial" panose="020B0604020202020204" pitchFamily="34" charset="0"/>
              </a:rPr>
              <a:t>: Duplicate stream water samples are collected randomly at least at every 20</a:t>
            </a:r>
            <a:r>
              <a:rPr lang="en-GB" sz="1800" baseline="30000" dirty="0">
                <a:effectLst/>
                <a:latin typeface="Calibri" panose="020F0502020204030204" pitchFamily="34" charset="0"/>
                <a:ea typeface="Calibri" panose="020F0502020204030204" pitchFamily="34" charset="0"/>
                <a:cs typeface="Arial" panose="020B0604020202020204" pitchFamily="34" charset="0"/>
              </a:rPr>
              <a:t>th</a:t>
            </a:r>
            <a:r>
              <a:rPr lang="en-GB" sz="1800" dirty="0">
                <a:effectLst/>
                <a:latin typeface="Calibri" panose="020F0502020204030204" pitchFamily="34" charset="0"/>
                <a:ea typeface="Calibri" panose="020F0502020204030204" pitchFamily="34" charset="0"/>
                <a:cs typeface="Arial" panose="020B0604020202020204" pitchFamily="34" charset="0"/>
              </a:rPr>
              <a:t> sampling site (</a:t>
            </a:r>
            <a:r>
              <a:rPr lang="en-GB" sz="1800" i="1" dirty="0">
                <a:effectLst/>
                <a:latin typeface="Calibri" panose="020F0502020204030204" pitchFamily="34" charset="0"/>
                <a:ea typeface="Calibri" panose="020F0502020204030204" pitchFamily="34" charset="0"/>
                <a:cs typeface="Arial" panose="020B0604020202020204" pitchFamily="34" charset="0"/>
              </a:rPr>
              <a:t>i.e.</a:t>
            </a:r>
            <a:r>
              <a:rPr lang="en-GB" sz="1800" dirty="0">
                <a:effectLst/>
                <a:latin typeface="Calibri" panose="020F0502020204030204" pitchFamily="34" charset="0"/>
                <a:ea typeface="Calibri" panose="020F0502020204030204" pitchFamily="34" charset="0"/>
                <a:cs typeface="Arial" panose="020B0604020202020204" pitchFamily="34" charset="0"/>
              </a:rPr>
              <a:t>, ≈5% duplication of the sample sites) in each country.  </a:t>
            </a:r>
          </a:p>
          <a:p>
            <a:endParaRPr lang="en-GB" dirty="0">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Calibri" panose="020F0502020204030204" pitchFamily="34" charset="0"/>
                <a:ea typeface="Calibri" panose="020F0502020204030204" pitchFamily="34" charset="0"/>
                <a:cs typeface="Arial" panose="020B0604020202020204" pitchFamily="34" charset="0"/>
              </a:rPr>
              <a:t>However, countries with less than 6 GTN grid cells should collect field duplicate stream water samples from at least one random site. </a:t>
            </a:r>
          </a:p>
          <a:p>
            <a:endParaRPr lang="en-GB" dirty="0">
              <a:latin typeface="Calibri" panose="020F0502020204030204" pitchFamily="34" charset="0"/>
              <a:ea typeface="Calibri" panose="020F0502020204030204" pitchFamily="34" charset="0"/>
              <a:cs typeface="Arial" panose="020B0604020202020204" pitchFamily="34" charset="0"/>
            </a:endParaRPr>
          </a:p>
          <a:p>
            <a:r>
              <a:rPr lang="en-GB" sz="1800" dirty="0">
                <a:effectLst/>
                <a:latin typeface="Calibri" panose="020F0502020204030204" pitchFamily="34" charset="0"/>
                <a:ea typeface="Calibri" panose="020F0502020204030204" pitchFamily="34" charset="0"/>
                <a:cs typeface="Arial" panose="020B0604020202020204" pitchFamily="34" charset="0"/>
              </a:rPr>
              <a:t>The field duplicate stream water sample is collected from the same site less than five (&lt;5) minutes after taking all field measurements (pH, electrical conductivity (EC), alkalinity).</a:t>
            </a:r>
            <a:endParaRPr lang="en-GB" dirty="0"/>
          </a:p>
        </p:txBody>
      </p:sp>
      <p:sp>
        <p:nvSpPr>
          <p:cNvPr id="6" name="TextBox 5">
            <a:extLst>
              <a:ext uri="{FF2B5EF4-FFF2-40B4-BE49-F238E27FC236}">
                <a16:creationId xmlns:a16="http://schemas.microsoft.com/office/drawing/2014/main" id="{DC56C2E9-1893-FCF5-D1AD-54900BDDDA46}"/>
              </a:ext>
            </a:extLst>
          </p:cNvPr>
          <p:cNvSpPr txBox="1"/>
          <p:nvPr/>
        </p:nvSpPr>
        <p:spPr>
          <a:xfrm>
            <a:off x="179512" y="615960"/>
            <a:ext cx="4572000" cy="369332"/>
          </a:xfrm>
          <a:prstGeom prst="rect">
            <a:avLst/>
          </a:prstGeom>
          <a:noFill/>
        </p:spPr>
        <p:txBody>
          <a:bodyPr wrap="square">
            <a:spAutoFit/>
          </a:bodyPr>
          <a:lstStyle/>
          <a:p>
            <a:r>
              <a:rPr lang="en-GB" sz="1800" b="1" i="0" u="none" strike="noStrike" baseline="0" dirty="0">
                <a:solidFill>
                  <a:srgbClr val="000000"/>
                </a:solidFill>
              </a:rPr>
              <a:t>3.3.2.1. Stream water samples to be collected </a:t>
            </a:r>
            <a:endParaRPr lang="en-GB" dirty="0"/>
          </a:p>
        </p:txBody>
      </p:sp>
      <p:sp>
        <p:nvSpPr>
          <p:cNvPr id="7" name="TextBox 6">
            <a:extLst>
              <a:ext uri="{FF2B5EF4-FFF2-40B4-BE49-F238E27FC236}">
                <a16:creationId xmlns:a16="http://schemas.microsoft.com/office/drawing/2014/main" id="{FF20567C-945E-71F6-3D49-9777EB836BD5}"/>
              </a:ext>
            </a:extLst>
          </p:cNvPr>
          <p:cNvSpPr txBox="1"/>
          <p:nvPr/>
        </p:nvSpPr>
        <p:spPr>
          <a:xfrm>
            <a:off x="35496" y="49188"/>
            <a:ext cx="1704313" cy="369332"/>
          </a:xfrm>
          <a:prstGeom prst="rect">
            <a:avLst/>
          </a:prstGeom>
          <a:noFill/>
        </p:spPr>
        <p:txBody>
          <a:bodyPr wrap="none" rtlCol="0">
            <a:spAutoFit/>
          </a:bodyPr>
          <a:lstStyle/>
          <a:p>
            <a:r>
              <a:rPr lang="en-GB" dirty="0">
                <a:solidFill>
                  <a:srgbClr val="0000CC"/>
                </a:solidFill>
              </a:rPr>
              <a:t>…..Continued…..</a:t>
            </a:r>
          </a:p>
        </p:txBody>
      </p:sp>
    </p:spTree>
    <p:extLst>
      <p:ext uri="{BB962C8B-B14F-4D97-AF65-F5344CB8AC3E}">
        <p14:creationId xmlns:p14="http://schemas.microsoft.com/office/powerpoint/2010/main" val="2993070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9A693B-FA36-61A3-DD6D-2819B6FC0BB4}"/>
              </a:ext>
            </a:extLst>
          </p:cNvPr>
          <p:cNvSpPr txBox="1"/>
          <p:nvPr/>
        </p:nvSpPr>
        <p:spPr>
          <a:xfrm>
            <a:off x="179512" y="193204"/>
            <a:ext cx="5544616" cy="506292"/>
          </a:xfrm>
          <a:prstGeom prst="rect">
            <a:avLst/>
          </a:prstGeom>
          <a:noFill/>
        </p:spPr>
        <p:txBody>
          <a:bodyPr wrap="square">
            <a:spAutoFit/>
          </a:bodyPr>
          <a:lstStyle/>
          <a:p>
            <a:pPr marL="457200" indent="-457200">
              <a:lnSpc>
                <a:spcPct val="150000"/>
              </a:lnSpc>
              <a:spcBef>
                <a:spcPts val="1200"/>
              </a:spcBef>
              <a:spcAft>
                <a:spcPts val="300"/>
              </a:spcAft>
            </a:pPr>
            <a:r>
              <a:rPr lang="en-GB" sz="2000" b="1" dirty="0">
                <a:effectLst/>
                <a:ea typeface="Times New Roman" panose="02020603050405020304" pitchFamily="18" charset="0"/>
              </a:rPr>
              <a:t>3.3.2.2. Identifiers of stream water samples</a:t>
            </a:r>
            <a:r>
              <a:rPr lang="en-GB" sz="1800" dirty="0">
                <a:effectLst/>
                <a:ea typeface="Calibri" panose="020F0502020204030204" pitchFamily="34" charset="0"/>
              </a:rPr>
              <a:t> </a:t>
            </a:r>
          </a:p>
        </p:txBody>
      </p:sp>
      <p:sp>
        <p:nvSpPr>
          <p:cNvPr id="5" name="TextBox 4">
            <a:extLst>
              <a:ext uri="{FF2B5EF4-FFF2-40B4-BE49-F238E27FC236}">
                <a16:creationId xmlns:a16="http://schemas.microsoft.com/office/drawing/2014/main" id="{D8583CD7-81A3-4CC4-5B03-B77841281142}"/>
              </a:ext>
            </a:extLst>
          </p:cNvPr>
          <p:cNvSpPr txBox="1"/>
          <p:nvPr/>
        </p:nvSpPr>
        <p:spPr>
          <a:xfrm>
            <a:off x="146321" y="878007"/>
            <a:ext cx="4572000" cy="369332"/>
          </a:xfrm>
          <a:prstGeom prst="rect">
            <a:avLst/>
          </a:prstGeom>
          <a:noFill/>
        </p:spPr>
        <p:txBody>
          <a:bodyPr wrap="square">
            <a:spAutoFit/>
          </a:bodyPr>
          <a:lstStyle/>
          <a:p>
            <a:r>
              <a:rPr lang="en-GB" sz="1800" dirty="0">
                <a:effectLst/>
                <a:ea typeface="Calibri" panose="020F0502020204030204" pitchFamily="34" charset="0"/>
              </a:rPr>
              <a:t>The identifier of stream water samples is ‘</a:t>
            </a:r>
            <a:r>
              <a:rPr lang="en-GB" sz="1800" b="1" dirty="0">
                <a:effectLst/>
                <a:ea typeface="Calibri" panose="020F0502020204030204" pitchFamily="34" charset="0"/>
              </a:rPr>
              <a:t>W</a:t>
            </a:r>
            <a:r>
              <a:rPr lang="en-GB" sz="1800" dirty="0">
                <a:effectLst/>
                <a:ea typeface="Calibri" panose="020F0502020204030204" pitchFamily="34" charset="0"/>
              </a:rPr>
              <a:t>’: </a:t>
            </a:r>
          </a:p>
        </p:txBody>
      </p:sp>
      <p:sp>
        <p:nvSpPr>
          <p:cNvPr id="9" name="TextBox 8">
            <a:extLst>
              <a:ext uri="{FF2B5EF4-FFF2-40B4-BE49-F238E27FC236}">
                <a16:creationId xmlns:a16="http://schemas.microsoft.com/office/drawing/2014/main" id="{31248D9A-EB9C-56C9-CEE1-B1726D6605DC}"/>
              </a:ext>
            </a:extLst>
          </p:cNvPr>
          <p:cNvSpPr txBox="1"/>
          <p:nvPr/>
        </p:nvSpPr>
        <p:spPr>
          <a:xfrm>
            <a:off x="251520" y="1561356"/>
            <a:ext cx="8640960" cy="3857338"/>
          </a:xfrm>
          <a:prstGeom prst="rect">
            <a:avLst/>
          </a:prstGeom>
          <a:solidFill>
            <a:schemeClr val="accent3">
              <a:lumMod val="20000"/>
              <a:lumOff val="80000"/>
            </a:schemeClr>
          </a:solidFill>
          <a:ln>
            <a:solidFill>
              <a:schemeClr val="accent1"/>
            </a:solidFill>
          </a:ln>
        </p:spPr>
        <p:txBody>
          <a:bodyPr wrap="square" rtlCol="0">
            <a:spAutoFit/>
          </a:bodyPr>
          <a:lstStyle/>
          <a:p>
            <a:pPr>
              <a:lnSpc>
                <a:spcPct val="107000"/>
              </a:lnSpc>
              <a:spcAft>
                <a:spcPts val="800"/>
              </a:spcAft>
            </a:pPr>
            <a:r>
              <a:rPr lang="en-GB" dirty="0">
                <a:effectLst/>
                <a:ea typeface="Calibri" panose="020F0502020204030204" pitchFamily="34" charset="0"/>
                <a:cs typeface="Arial" panose="020B0604020202020204" pitchFamily="34" charset="0"/>
              </a:rPr>
              <a:t>(a) Routine sample site (</a:t>
            </a:r>
            <a:r>
              <a:rPr lang="en-GB" i="1" dirty="0">
                <a:effectLst/>
                <a:ea typeface="Calibri" panose="020F0502020204030204" pitchFamily="34" charset="0"/>
                <a:cs typeface="Arial" panose="020B0604020202020204" pitchFamily="34" charset="0"/>
              </a:rPr>
              <a:t>e.g.</a:t>
            </a:r>
            <a:r>
              <a:rPr lang="en-GB" dirty="0">
                <a:effectLst/>
                <a:ea typeface="Calibri" panose="020F0502020204030204" pitchFamily="34" charset="0"/>
                <a:cs typeface="Arial" panose="020B0604020202020204" pitchFamily="34" charset="0"/>
              </a:rPr>
              <a:t>, GTN grid cell N26E14):  </a:t>
            </a:r>
          </a:p>
          <a:p>
            <a:pPr marL="742950" lvl="1" indent="-285750">
              <a:lnSpc>
                <a:spcPct val="107000"/>
              </a:lnSpc>
              <a:spcAft>
                <a:spcPts val="800"/>
              </a:spcAft>
              <a:buFont typeface="Symbol" panose="05050102010706020507" pitchFamily="18" charset="2"/>
              <a:buChar char=""/>
            </a:pPr>
            <a:r>
              <a:rPr lang="en-GB" dirty="0">
                <a:effectLst/>
                <a:ea typeface="Calibri" panose="020F0502020204030204" pitchFamily="34" charset="0"/>
                <a:cs typeface="Arial" panose="020B0604020202020204" pitchFamily="34" charset="0"/>
              </a:rPr>
              <a:t>Stream water sample: N26E14</a:t>
            </a:r>
            <a:r>
              <a:rPr lang="en-GB" b="1" dirty="0">
                <a:effectLst/>
                <a:ea typeface="Calibri" panose="020F0502020204030204" pitchFamily="34" charset="0"/>
                <a:cs typeface="Arial" panose="020B0604020202020204" pitchFamily="34" charset="0"/>
              </a:rPr>
              <a:t>W</a:t>
            </a:r>
            <a:r>
              <a:rPr lang="en-GB" b="1" dirty="0">
                <a:solidFill>
                  <a:srgbClr val="FF0000"/>
                </a:solidFill>
                <a:effectLst/>
                <a:ea typeface="Calibri" panose="020F0502020204030204" pitchFamily="34" charset="0"/>
                <a:cs typeface="Arial" panose="020B0604020202020204" pitchFamily="34" charset="0"/>
              </a:rPr>
              <a:t>1</a:t>
            </a:r>
            <a:endParaRPr lang="en-GB" dirty="0">
              <a:effectLst/>
              <a:ea typeface="Calibri" panose="020F0502020204030204" pitchFamily="34" charset="0"/>
              <a:cs typeface="Arial" panose="020B0604020202020204" pitchFamily="34" charset="0"/>
            </a:endParaRPr>
          </a:p>
          <a:p>
            <a:pPr>
              <a:lnSpc>
                <a:spcPct val="107000"/>
              </a:lnSpc>
              <a:spcAft>
                <a:spcPts val="800"/>
              </a:spcAft>
            </a:pPr>
            <a:r>
              <a:rPr lang="en-GB" b="1" i="1" dirty="0">
                <a:effectLst/>
                <a:ea typeface="Calibri" panose="020F0502020204030204" pitchFamily="34" charset="0"/>
                <a:cs typeface="Arial" panose="020B0604020202020204" pitchFamily="34" charset="0"/>
              </a:rPr>
              <a:t>Note:</a:t>
            </a:r>
            <a:r>
              <a:rPr lang="en-GB" i="1" dirty="0">
                <a:effectLst/>
                <a:ea typeface="Calibri" panose="020F0502020204030204" pitchFamily="34" charset="0"/>
                <a:cs typeface="Arial" panose="020B0604020202020204" pitchFamily="34" charset="0"/>
              </a:rPr>
              <a:t> Number ‘</a:t>
            </a:r>
            <a:r>
              <a:rPr lang="en-GB" b="1" i="1" dirty="0">
                <a:solidFill>
                  <a:srgbClr val="FF0000"/>
                </a:solidFill>
                <a:effectLst/>
                <a:ea typeface="Calibri" panose="020F0502020204030204" pitchFamily="34" charset="0"/>
                <a:cs typeface="Arial" panose="020B0604020202020204" pitchFamily="34" charset="0"/>
              </a:rPr>
              <a:t>1</a:t>
            </a:r>
            <a:r>
              <a:rPr lang="en-GB" i="1" dirty="0">
                <a:effectLst/>
                <a:ea typeface="Calibri" panose="020F0502020204030204" pitchFamily="34" charset="0"/>
                <a:cs typeface="Arial" panose="020B0604020202020204" pitchFamily="34" charset="0"/>
              </a:rPr>
              <a:t>’ represents the 1</a:t>
            </a:r>
            <a:r>
              <a:rPr lang="en-GB" i="1" baseline="30000" dirty="0">
                <a:effectLst/>
                <a:ea typeface="Calibri" panose="020F0502020204030204" pitchFamily="34" charset="0"/>
                <a:cs typeface="Arial" panose="020B0604020202020204" pitchFamily="34" charset="0"/>
              </a:rPr>
              <a:t>st</a:t>
            </a:r>
            <a:r>
              <a:rPr lang="en-GB" i="1" dirty="0">
                <a:effectLst/>
                <a:ea typeface="Calibri" panose="020F0502020204030204" pitchFamily="34" charset="0"/>
                <a:cs typeface="Arial" panose="020B0604020202020204" pitchFamily="34" charset="0"/>
              </a:rPr>
              <a:t> sample site in GTN grid cell N26E14.</a:t>
            </a:r>
            <a:endParaRPr lang="en-GB" dirty="0">
              <a:effectLst/>
              <a:ea typeface="Calibri" panose="020F0502020204030204" pitchFamily="34" charset="0"/>
              <a:cs typeface="Arial" panose="020B0604020202020204" pitchFamily="34" charset="0"/>
            </a:endParaRPr>
          </a:p>
          <a:p>
            <a:pPr>
              <a:lnSpc>
                <a:spcPct val="107000"/>
              </a:lnSpc>
              <a:spcAft>
                <a:spcPts val="800"/>
              </a:spcAft>
            </a:pPr>
            <a:r>
              <a:rPr lang="en-GB" dirty="0">
                <a:effectLst/>
                <a:ea typeface="Calibri" panose="020F0502020204030204" pitchFamily="34" charset="0"/>
                <a:cs typeface="Arial" panose="020B0604020202020204" pitchFamily="34" charset="0"/>
              </a:rPr>
              <a:t>(b) Duplicate field site (</a:t>
            </a:r>
            <a:r>
              <a:rPr lang="en-GB" i="1" dirty="0">
                <a:effectLst/>
                <a:ea typeface="Calibri" panose="020F0502020204030204" pitchFamily="34" charset="0"/>
                <a:cs typeface="Arial" panose="020B0604020202020204" pitchFamily="34" charset="0"/>
              </a:rPr>
              <a:t>e.g.</a:t>
            </a:r>
            <a:r>
              <a:rPr lang="en-GB" dirty="0">
                <a:effectLst/>
                <a:ea typeface="Calibri" panose="020F0502020204030204" pitchFamily="34" charset="0"/>
                <a:cs typeface="Arial" panose="020B0604020202020204" pitchFamily="34" charset="0"/>
              </a:rPr>
              <a:t>, GTN grid cell N27E12):  </a:t>
            </a:r>
          </a:p>
          <a:p>
            <a:pPr marL="742950" lvl="1" indent="-285750">
              <a:lnSpc>
                <a:spcPct val="107000"/>
              </a:lnSpc>
              <a:spcAft>
                <a:spcPts val="800"/>
              </a:spcAft>
              <a:buFont typeface="Symbol" panose="05050102010706020507" pitchFamily="18" charset="2"/>
              <a:buChar char=""/>
            </a:pPr>
            <a:r>
              <a:rPr lang="en-GB" dirty="0">
                <a:effectLst/>
                <a:ea typeface="Calibri" panose="020F0502020204030204" pitchFamily="34" charset="0"/>
                <a:cs typeface="Arial" panose="020B0604020202020204" pitchFamily="34" charset="0"/>
              </a:rPr>
              <a:t>Stream water sample: N27E12</a:t>
            </a:r>
            <a:r>
              <a:rPr lang="en-GB" b="1" dirty="0">
                <a:effectLst/>
                <a:ea typeface="Calibri" panose="020F0502020204030204" pitchFamily="34" charset="0"/>
                <a:cs typeface="Arial" panose="020B0604020202020204" pitchFamily="34" charset="0"/>
              </a:rPr>
              <a:t>W</a:t>
            </a:r>
            <a:r>
              <a:rPr lang="en-GB" b="1" dirty="0">
                <a:solidFill>
                  <a:srgbClr val="0000CC"/>
                </a:solidFill>
                <a:effectLst/>
                <a:ea typeface="Calibri" panose="020F0502020204030204" pitchFamily="34" charset="0"/>
                <a:cs typeface="Arial" panose="020B0604020202020204" pitchFamily="34" charset="0"/>
              </a:rPr>
              <a:t>3</a:t>
            </a:r>
            <a:endParaRPr lang="en-GB" dirty="0">
              <a:effectLst/>
              <a:ea typeface="Calibri" panose="020F0502020204030204" pitchFamily="34" charset="0"/>
              <a:cs typeface="Arial" panose="020B0604020202020204" pitchFamily="34" charset="0"/>
            </a:endParaRPr>
          </a:p>
          <a:p>
            <a:pPr marL="742950" lvl="1" indent="-285750">
              <a:lnSpc>
                <a:spcPct val="107000"/>
              </a:lnSpc>
              <a:spcAft>
                <a:spcPts val="800"/>
              </a:spcAft>
              <a:buFont typeface="Symbol" panose="05050102010706020507" pitchFamily="18" charset="2"/>
              <a:buChar char=""/>
            </a:pPr>
            <a:r>
              <a:rPr lang="en-GB" dirty="0">
                <a:effectLst/>
                <a:ea typeface="Calibri" panose="020F0502020204030204" pitchFamily="34" charset="0"/>
                <a:cs typeface="Arial" panose="020B0604020202020204" pitchFamily="34" charset="0"/>
              </a:rPr>
              <a:t>Stream water sample – Duplicate: N27E12</a:t>
            </a:r>
            <a:r>
              <a:rPr lang="en-GB" b="1" dirty="0">
                <a:effectLst/>
                <a:ea typeface="Calibri" panose="020F0502020204030204" pitchFamily="34" charset="0"/>
                <a:cs typeface="Arial" panose="020B0604020202020204" pitchFamily="34" charset="0"/>
              </a:rPr>
              <a:t>W</a:t>
            </a:r>
            <a:r>
              <a:rPr lang="en-GB" b="1" dirty="0">
                <a:solidFill>
                  <a:srgbClr val="0000CC"/>
                </a:solidFill>
                <a:effectLst/>
                <a:ea typeface="Calibri" panose="020F0502020204030204" pitchFamily="34" charset="0"/>
                <a:cs typeface="Arial" panose="020B0604020202020204" pitchFamily="34" charset="0"/>
              </a:rPr>
              <a:t>3</a:t>
            </a:r>
            <a:r>
              <a:rPr lang="en-GB" b="1" dirty="0">
                <a:effectLst/>
                <a:ea typeface="Calibri" panose="020F0502020204030204" pitchFamily="34" charset="0"/>
                <a:cs typeface="Arial" panose="020B0604020202020204" pitchFamily="34" charset="0"/>
              </a:rPr>
              <a:t>D</a:t>
            </a:r>
            <a:endParaRPr lang="en-GB" dirty="0">
              <a:effectLst/>
              <a:ea typeface="Calibri" panose="020F0502020204030204" pitchFamily="34" charset="0"/>
              <a:cs typeface="Arial" panose="020B0604020202020204" pitchFamily="34" charset="0"/>
            </a:endParaRPr>
          </a:p>
          <a:p>
            <a:pPr>
              <a:lnSpc>
                <a:spcPct val="107000"/>
              </a:lnSpc>
              <a:spcAft>
                <a:spcPts val="800"/>
              </a:spcAft>
            </a:pPr>
            <a:r>
              <a:rPr lang="en-GB" b="1" i="1" dirty="0">
                <a:effectLst/>
                <a:ea typeface="Calibri" panose="020F0502020204030204" pitchFamily="34" charset="0"/>
                <a:cs typeface="Arial" panose="020B0604020202020204" pitchFamily="34" charset="0"/>
              </a:rPr>
              <a:t>Note:</a:t>
            </a:r>
            <a:r>
              <a:rPr lang="en-GB" i="1" dirty="0">
                <a:effectLst/>
                <a:ea typeface="Calibri" panose="020F0502020204030204" pitchFamily="34" charset="0"/>
                <a:cs typeface="Arial" panose="020B0604020202020204" pitchFamily="34" charset="0"/>
              </a:rPr>
              <a:t> Number ‘</a:t>
            </a:r>
            <a:r>
              <a:rPr lang="en-GB" b="1" i="1" dirty="0">
                <a:solidFill>
                  <a:srgbClr val="0000CC"/>
                </a:solidFill>
                <a:effectLst/>
                <a:ea typeface="Calibri" panose="020F0502020204030204" pitchFamily="34" charset="0"/>
                <a:cs typeface="Arial" panose="020B0604020202020204" pitchFamily="34" charset="0"/>
              </a:rPr>
              <a:t>3</a:t>
            </a:r>
            <a:r>
              <a:rPr lang="en-GB" i="1" dirty="0">
                <a:effectLst/>
                <a:ea typeface="Calibri" panose="020F0502020204030204" pitchFamily="34" charset="0"/>
                <a:cs typeface="Arial" panose="020B0604020202020204" pitchFamily="34" charset="0"/>
              </a:rPr>
              <a:t>’ represents the 3</a:t>
            </a:r>
            <a:r>
              <a:rPr lang="en-GB" i="1" baseline="30000" dirty="0">
                <a:effectLst/>
                <a:ea typeface="Calibri" panose="020F0502020204030204" pitchFamily="34" charset="0"/>
                <a:cs typeface="Arial" panose="020B0604020202020204" pitchFamily="34" charset="0"/>
              </a:rPr>
              <a:t>rd</a:t>
            </a:r>
            <a:r>
              <a:rPr lang="en-GB" i="1" dirty="0">
                <a:effectLst/>
                <a:ea typeface="Calibri" panose="020F0502020204030204" pitchFamily="34" charset="0"/>
                <a:cs typeface="Arial" panose="020B0604020202020204" pitchFamily="34" charset="0"/>
              </a:rPr>
              <a:t> sample site in GTN grid cell N27E12, and ‘</a:t>
            </a:r>
            <a:r>
              <a:rPr lang="en-GB" b="1" i="1" dirty="0">
                <a:effectLst/>
                <a:ea typeface="Calibri" panose="020F0502020204030204" pitchFamily="34" charset="0"/>
                <a:cs typeface="Arial" panose="020B0604020202020204" pitchFamily="34" charset="0"/>
              </a:rPr>
              <a:t>D</a:t>
            </a:r>
            <a:r>
              <a:rPr lang="en-GB" i="1" dirty="0">
                <a:effectLst/>
                <a:ea typeface="Calibri" panose="020F0502020204030204" pitchFamily="34" charset="0"/>
                <a:cs typeface="Arial" panose="020B0604020202020204" pitchFamily="34" charset="0"/>
              </a:rPr>
              <a:t>’ denotes the duplicate stream water sample.</a:t>
            </a:r>
            <a:endParaRPr lang="en-GB" dirty="0">
              <a:effectLst/>
              <a:ea typeface="Calibri" panose="020F0502020204030204" pitchFamily="34" charset="0"/>
              <a:cs typeface="Arial" panose="020B0604020202020204" pitchFamily="34" charset="0"/>
            </a:endParaRPr>
          </a:p>
          <a:p>
            <a:pPr>
              <a:lnSpc>
                <a:spcPct val="107000"/>
              </a:lnSpc>
              <a:spcAft>
                <a:spcPts val="800"/>
              </a:spcAft>
            </a:pPr>
            <a:r>
              <a:rPr lang="en-GB" dirty="0">
                <a:effectLst/>
                <a:ea typeface="Calibri" panose="020F0502020204030204" pitchFamily="34" charset="0"/>
                <a:cs typeface="Arial" panose="020B0604020202020204" pitchFamily="34" charset="0"/>
              </a:rPr>
              <a:t>(c) Blank water sample: The identifier for a filtered blank water sample is zero (</a:t>
            </a:r>
            <a:r>
              <a:rPr lang="en-GB" b="1" dirty="0">
                <a:solidFill>
                  <a:srgbClr val="CC00CC"/>
                </a:solidFill>
                <a:effectLst/>
                <a:ea typeface="Calibri" panose="020F0502020204030204" pitchFamily="34" charset="0"/>
                <a:cs typeface="Arial" panose="020B0604020202020204" pitchFamily="34" charset="0"/>
              </a:rPr>
              <a:t>0</a:t>
            </a:r>
            <a:r>
              <a:rPr lang="en-GB" dirty="0">
                <a:effectLst/>
                <a:ea typeface="Calibri" panose="020F0502020204030204" pitchFamily="34" charset="0"/>
                <a:cs typeface="Arial" panose="020B0604020202020204" pitchFamily="34" charset="0"/>
              </a:rPr>
              <a:t>),</a:t>
            </a:r>
          </a:p>
          <a:p>
            <a:r>
              <a:rPr lang="en-GB" dirty="0">
                <a:effectLst/>
                <a:ea typeface="Calibri" panose="020F0502020204030204" pitchFamily="34" charset="0"/>
              </a:rPr>
              <a:t>      </a:t>
            </a:r>
            <a:r>
              <a:rPr lang="en-GB" i="1" dirty="0">
                <a:effectLst/>
                <a:ea typeface="Calibri" panose="020F0502020204030204" pitchFamily="34" charset="0"/>
              </a:rPr>
              <a:t>i.e.</a:t>
            </a:r>
            <a:r>
              <a:rPr lang="en-GB" dirty="0">
                <a:effectLst/>
                <a:ea typeface="Calibri" panose="020F0502020204030204" pitchFamily="34" charset="0"/>
              </a:rPr>
              <a:t>, GTN grid cell / </a:t>
            </a:r>
            <a:r>
              <a:rPr lang="en-GB" b="1" dirty="0">
                <a:effectLst/>
                <a:ea typeface="Calibri" panose="020F0502020204030204" pitchFamily="34" charset="0"/>
              </a:rPr>
              <a:t>W</a:t>
            </a:r>
            <a:r>
              <a:rPr lang="en-GB" dirty="0">
                <a:effectLst/>
                <a:ea typeface="Calibri" panose="020F0502020204030204" pitchFamily="34" charset="0"/>
              </a:rPr>
              <a:t> / sample no. / </a:t>
            </a:r>
            <a:r>
              <a:rPr lang="en-GB" dirty="0">
                <a:solidFill>
                  <a:srgbClr val="CC00CC"/>
                </a:solidFill>
                <a:effectLst/>
                <a:ea typeface="Calibri" panose="020F0502020204030204" pitchFamily="34" charset="0"/>
              </a:rPr>
              <a:t>0</a:t>
            </a:r>
            <a:r>
              <a:rPr lang="en-GB" dirty="0">
                <a:effectLst/>
                <a:ea typeface="Calibri" panose="020F0502020204030204" pitchFamily="34" charset="0"/>
              </a:rPr>
              <a:t>; </a:t>
            </a:r>
            <a:r>
              <a:rPr lang="en-GB" i="1" dirty="0">
                <a:effectLst/>
                <a:ea typeface="Calibri" panose="020F0502020204030204" pitchFamily="34" charset="0"/>
              </a:rPr>
              <a:t>for example</a:t>
            </a:r>
            <a:r>
              <a:rPr lang="en-GB" dirty="0">
                <a:effectLst/>
                <a:ea typeface="Calibri" panose="020F0502020204030204" pitchFamily="34" charset="0"/>
              </a:rPr>
              <a:t>, N27E12</a:t>
            </a:r>
            <a:r>
              <a:rPr lang="en-GB" b="1" dirty="0">
                <a:effectLst/>
                <a:ea typeface="Calibri" panose="020F0502020204030204" pitchFamily="34" charset="0"/>
              </a:rPr>
              <a:t>W</a:t>
            </a:r>
            <a:r>
              <a:rPr lang="en-GB" b="1" dirty="0">
                <a:solidFill>
                  <a:srgbClr val="0000CC"/>
                </a:solidFill>
                <a:effectLst/>
                <a:ea typeface="Calibri" panose="020F0502020204030204" pitchFamily="34" charset="0"/>
              </a:rPr>
              <a:t>3</a:t>
            </a:r>
            <a:r>
              <a:rPr lang="en-GB" b="1" dirty="0">
                <a:solidFill>
                  <a:srgbClr val="CC00CC"/>
                </a:solidFill>
                <a:effectLst/>
                <a:ea typeface="Calibri" panose="020F0502020204030204" pitchFamily="34" charset="0"/>
              </a:rPr>
              <a:t>0</a:t>
            </a:r>
            <a:r>
              <a:rPr lang="en-GB" dirty="0">
                <a:effectLst/>
                <a:ea typeface="Calibri" panose="020F0502020204030204" pitchFamily="34" charset="0"/>
              </a:rPr>
              <a:t>.</a:t>
            </a:r>
            <a:endParaRPr lang="en-GB" dirty="0"/>
          </a:p>
        </p:txBody>
      </p:sp>
    </p:spTree>
    <p:extLst>
      <p:ext uri="{BB962C8B-B14F-4D97-AF65-F5344CB8AC3E}">
        <p14:creationId xmlns:p14="http://schemas.microsoft.com/office/powerpoint/2010/main" val="38729210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1164</TotalTime>
  <Words>2845</Words>
  <Application>Microsoft Office PowerPoint</Application>
  <PresentationFormat>On-screen Show (16:10)</PresentationFormat>
  <Paragraphs>203</Paragraphs>
  <Slides>29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29</vt:i4>
      </vt:variant>
    </vt:vector>
  </HeadingPairs>
  <TitlesOfParts>
    <vt:vector size="35" baseType="lpstr">
      <vt:lpstr>Arial</vt:lpstr>
      <vt:lpstr>Calibri</vt:lpstr>
      <vt:lpstr>Symbol</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72</cp:revision>
  <dcterms:created xsi:type="dcterms:W3CDTF">2022-06-25T09:26:52Z</dcterms:created>
  <dcterms:modified xsi:type="dcterms:W3CDTF">2022-08-25T18:12:03Z</dcterms:modified>
</cp:coreProperties>
</file>