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7" r:id="rId3"/>
    <p:sldId id="265" r:id="rId4"/>
    <p:sldId id="266" r:id="rId5"/>
    <p:sldId id="267" r:id="rId6"/>
    <p:sldId id="268" r:id="rId7"/>
    <p:sldId id="269" r:id="rId8"/>
    <p:sldId id="270" r:id="rId9"/>
    <p:sldId id="256" r:id="rId10"/>
    <p:sldId id="271" r:id="rId11"/>
    <p:sldId id="258" r:id="rId12"/>
    <p:sldId id="259" r:id="rId13"/>
    <p:sldId id="260" r:id="rId14"/>
    <p:sldId id="272" r:id="rId15"/>
    <p:sldId id="261" r:id="rId16"/>
    <p:sldId id="262" r:id="rId17"/>
    <p:sldId id="263" r:id="rId18"/>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9" d="100"/>
          <a:sy n="119" d="100"/>
        </p:scale>
        <p:origin x="1296" y="96"/>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01/09/2022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B6D1856-C19B-BD69-7BB0-D59249A710B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50600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1ABCD6-6835-3BE9-834B-D108938F1EBA}"/>
              </a:ext>
            </a:extLst>
          </p:cNvPr>
          <p:cNvSpPr txBox="1"/>
          <p:nvPr/>
        </p:nvSpPr>
        <p:spPr>
          <a:xfrm>
            <a:off x="251520" y="49188"/>
            <a:ext cx="8640960" cy="461665"/>
          </a:xfrm>
          <a:prstGeom prst="rect">
            <a:avLst/>
          </a:prstGeom>
          <a:noFill/>
        </p:spPr>
        <p:txBody>
          <a:bodyPr wrap="square">
            <a:spAutoFit/>
          </a:bodyPr>
          <a:lstStyle/>
          <a:p>
            <a:r>
              <a:rPr lang="en-GB" sz="2400" b="1" i="0" u="none" strike="noStrike" baseline="0" dirty="0">
                <a:solidFill>
                  <a:srgbClr val="000000"/>
                </a:solidFill>
              </a:rPr>
              <a:t>3D. Sample number flip card system for photographs</a:t>
            </a:r>
            <a:endParaRPr lang="en-GB" sz="2400" dirty="0"/>
          </a:p>
        </p:txBody>
      </p:sp>
      <p:sp>
        <p:nvSpPr>
          <p:cNvPr id="5" name="TextBox 4">
            <a:extLst>
              <a:ext uri="{FF2B5EF4-FFF2-40B4-BE49-F238E27FC236}">
                <a16:creationId xmlns:a16="http://schemas.microsoft.com/office/drawing/2014/main" id="{10670D3B-5D94-1074-2255-003418039478}"/>
              </a:ext>
            </a:extLst>
          </p:cNvPr>
          <p:cNvSpPr txBox="1"/>
          <p:nvPr/>
        </p:nvSpPr>
        <p:spPr>
          <a:xfrm>
            <a:off x="251520" y="481236"/>
            <a:ext cx="8640960" cy="5078313"/>
          </a:xfrm>
          <a:prstGeom prst="rect">
            <a:avLst/>
          </a:prstGeom>
          <a:noFill/>
        </p:spPr>
        <p:txBody>
          <a:bodyPr wrap="square">
            <a:spAutoFit/>
          </a:bodyPr>
          <a:lstStyle/>
          <a:p>
            <a:r>
              <a:rPr lang="en-GB" sz="1800" b="0" i="0" u="none" strike="noStrike" baseline="0" dirty="0">
                <a:solidFill>
                  <a:srgbClr val="000000"/>
                </a:solidFill>
              </a:rPr>
              <a:t>It is recommended that each country makes a sample number flip card system, according to the GTN number code used in the Global Geochemical Reference Network project. This will be used to set up the sample site number, and sample type for taking the first photograph at each site. Figure 3.2 shows the sample number flip card system for a country situated in the northern (N) hemisphere and to the east (E) of the Greenwich meridian. Countries that are in the southern hemisphere and to the east of the Greenwich meridian should make a flip card system with ‘S’ and ‘E’, respectively. Accordingly, countries that are to the west of the Greenwich meridian should exchange the ‘E’ with ‘W’. Countries that happen to be on both sides of the equator and the Greenwich meridian should have both ‘N’ and ‘S, and ‘E’ and ‘W’, respectively.</a:t>
            </a:r>
          </a:p>
          <a:p>
            <a:r>
              <a:rPr lang="en-GB" sz="1800" b="0" i="0" u="none" strike="noStrike" baseline="0" dirty="0">
                <a:solidFill>
                  <a:srgbClr val="000000"/>
                </a:solidFill>
              </a:rPr>
              <a:t>     Figure 3.2 shows the photographs with the site identification codes together with the letters and numbers that are necessary for making the sample number flip card system.</a:t>
            </a:r>
          </a:p>
          <a:p>
            <a:r>
              <a:rPr lang="en-GB" sz="1800" b="0" i="0" u="none" strike="noStrike" baseline="0" dirty="0">
                <a:solidFill>
                  <a:srgbClr val="000000"/>
                </a:solidFill>
              </a:rPr>
              <a:t>    The letters and numbers should be printed on a thick paper or a thin card, cut into rectangles, then plasticised, perforated and mounted in a plastic or plasticised metal ring binder. The latter is preferred, if available.</a:t>
            </a:r>
          </a:p>
          <a:p>
            <a:r>
              <a:rPr lang="en-GB" sz="1800" b="0" i="0" u="none" strike="noStrike" baseline="0" dirty="0">
                <a:solidFill>
                  <a:srgbClr val="000000"/>
                </a:solidFill>
              </a:rPr>
              <a:t>    It is strongly recommended that each national sampling team should have, as a safety precaution, at least two sample number flip card systems during the field sampling campaign.</a:t>
            </a:r>
            <a:endParaRPr lang="en-GB" dirty="0"/>
          </a:p>
        </p:txBody>
      </p:sp>
    </p:spTree>
    <p:extLst>
      <p:ext uri="{BB962C8B-B14F-4D97-AF65-F5344CB8AC3E}">
        <p14:creationId xmlns:p14="http://schemas.microsoft.com/office/powerpoint/2010/main" val="2648093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337710"/>
            <a:ext cx="9144000" cy="400110"/>
          </a:xfrm>
          <a:prstGeom prst="rect">
            <a:avLst/>
          </a:prstGeom>
        </p:spPr>
        <p:txBody>
          <a:bodyPr wrap="square">
            <a:spAutoFit/>
          </a:bodyPr>
          <a:lstStyle/>
          <a:p>
            <a:r>
              <a:rPr lang="en-GB" sz="1000" dirty="0">
                <a:cs typeface="Arial" pitchFamily="34" charset="0"/>
              </a:rPr>
              <a:t>Figure 3.2 on page 67. A sample number flip-card system is used to set up the sample number for taking the first photograph at each sample site. For an explanation see the text. Photographs by Alecos Demetriades (IGME/IUGS-CGGB)</a:t>
            </a:r>
            <a:r>
              <a:rPr lang="en-GB" sz="1000" dirty="0">
                <a:solidFill>
                  <a:srgbClr val="FF0000"/>
                </a:solidFill>
                <a:cs typeface="Arial" pitchFamily="34" charset="0"/>
              </a:rPr>
              <a:t>…..Continued…..</a:t>
            </a:r>
          </a:p>
        </p:txBody>
      </p:sp>
      <p:pic>
        <p:nvPicPr>
          <p:cNvPr id="6" name="Picture 5" descr="Fig_3.2a_N26E14R3.JPG"/>
          <p:cNvPicPr>
            <a:picLocks noChangeAspect="1"/>
          </p:cNvPicPr>
          <p:nvPr/>
        </p:nvPicPr>
        <p:blipFill>
          <a:blip r:embed="rId2" cstate="print"/>
          <a:stretch>
            <a:fillRect/>
          </a:stretch>
        </p:blipFill>
        <p:spPr>
          <a:xfrm>
            <a:off x="179512" y="300926"/>
            <a:ext cx="3600000" cy="718149"/>
          </a:xfrm>
          <a:prstGeom prst="rect">
            <a:avLst/>
          </a:prstGeom>
        </p:spPr>
      </p:pic>
      <p:pic>
        <p:nvPicPr>
          <p:cNvPr id="7" name="Picture 6" descr="Fig_3.2b_N26E14R3D.JPG"/>
          <p:cNvPicPr>
            <a:picLocks noChangeAspect="1"/>
          </p:cNvPicPr>
          <p:nvPr/>
        </p:nvPicPr>
        <p:blipFill>
          <a:blip r:embed="rId3" cstate="print"/>
          <a:stretch>
            <a:fillRect/>
          </a:stretch>
        </p:blipFill>
        <p:spPr>
          <a:xfrm>
            <a:off x="179912" y="1056734"/>
            <a:ext cx="3600000" cy="650911"/>
          </a:xfrm>
          <a:prstGeom prst="rect">
            <a:avLst/>
          </a:prstGeom>
        </p:spPr>
      </p:pic>
      <p:pic>
        <p:nvPicPr>
          <p:cNvPr id="8" name="Picture 7" descr="Fig_3.2c_N26E14T3.JPG"/>
          <p:cNvPicPr>
            <a:picLocks noChangeAspect="1"/>
          </p:cNvPicPr>
          <p:nvPr/>
        </p:nvPicPr>
        <p:blipFill>
          <a:blip r:embed="rId4" cstate="print"/>
          <a:stretch>
            <a:fillRect/>
          </a:stretch>
        </p:blipFill>
        <p:spPr>
          <a:xfrm>
            <a:off x="150000" y="1751352"/>
            <a:ext cx="3600000" cy="637070"/>
          </a:xfrm>
          <a:prstGeom prst="rect">
            <a:avLst/>
          </a:prstGeom>
        </p:spPr>
      </p:pic>
      <p:pic>
        <p:nvPicPr>
          <p:cNvPr id="9" name="Picture 8" descr="Fig_3.2d_N26E14H3.JPG"/>
          <p:cNvPicPr>
            <a:picLocks noChangeAspect="1"/>
          </p:cNvPicPr>
          <p:nvPr/>
        </p:nvPicPr>
        <p:blipFill>
          <a:blip r:embed="rId5" cstate="print"/>
          <a:stretch>
            <a:fillRect/>
          </a:stretch>
        </p:blipFill>
        <p:spPr>
          <a:xfrm>
            <a:off x="143600" y="2444616"/>
            <a:ext cx="3600000" cy="676654"/>
          </a:xfrm>
          <a:prstGeom prst="rect">
            <a:avLst/>
          </a:prstGeom>
        </p:spPr>
      </p:pic>
      <p:pic>
        <p:nvPicPr>
          <p:cNvPr id="10" name="Picture 9" descr="Fig_3.2e_N26E14W3.JPG"/>
          <p:cNvPicPr>
            <a:picLocks noChangeAspect="1"/>
          </p:cNvPicPr>
          <p:nvPr/>
        </p:nvPicPr>
        <p:blipFill>
          <a:blip r:embed="rId6" cstate="print"/>
          <a:stretch>
            <a:fillRect/>
          </a:stretch>
        </p:blipFill>
        <p:spPr>
          <a:xfrm>
            <a:off x="155448" y="3174907"/>
            <a:ext cx="3600000" cy="666443"/>
          </a:xfrm>
          <a:prstGeom prst="rect">
            <a:avLst/>
          </a:prstGeom>
        </p:spPr>
      </p:pic>
      <p:pic>
        <p:nvPicPr>
          <p:cNvPr id="11" name="Picture 10" descr="Fig_3.2f_N26E14K3.JPG"/>
          <p:cNvPicPr>
            <a:picLocks noChangeAspect="1"/>
          </p:cNvPicPr>
          <p:nvPr/>
        </p:nvPicPr>
        <p:blipFill>
          <a:blip r:embed="rId7" cstate="print"/>
          <a:stretch>
            <a:fillRect/>
          </a:stretch>
        </p:blipFill>
        <p:spPr>
          <a:xfrm>
            <a:off x="167848" y="3871918"/>
            <a:ext cx="3600000" cy="689512"/>
          </a:xfrm>
          <a:prstGeom prst="rect">
            <a:avLst/>
          </a:prstGeom>
        </p:spPr>
      </p:pic>
      <p:pic>
        <p:nvPicPr>
          <p:cNvPr id="12" name="Picture 11" descr="Fig_3.2g_N26E14F3.JPG"/>
          <p:cNvPicPr>
            <a:picLocks noChangeAspect="1"/>
          </p:cNvPicPr>
          <p:nvPr/>
        </p:nvPicPr>
        <p:blipFill>
          <a:blip r:embed="rId8" cstate="print"/>
          <a:stretch>
            <a:fillRect/>
          </a:stretch>
        </p:blipFill>
        <p:spPr>
          <a:xfrm>
            <a:off x="179912" y="4597526"/>
            <a:ext cx="3600000" cy="708246"/>
          </a:xfrm>
          <a:prstGeom prst="rect">
            <a:avLst/>
          </a:prstGeom>
        </p:spPr>
      </p:pic>
      <p:graphicFrame>
        <p:nvGraphicFramePr>
          <p:cNvPr id="13" name="Table 12"/>
          <p:cNvGraphicFramePr>
            <a:graphicFrameLocks noGrp="1"/>
          </p:cNvGraphicFramePr>
          <p:nvPr/>
        </p:nvGraphicFramePr>
        <p:xfrm>
          <a:off x="35496" y="0"/>
          <a:ext cx="8856984" cy="243840"/>
        </p:xfrm>
        <a:graphic>
          <a:graphicData uri="http://schemas.openxmlformats.org/drawingml/2006/table">
            <a:tbl>
              <a:tblPr/>
              <a:tblGrid>
                <a:gridCol w="4239240">
                  <a:extLst>
                    <a:ext uri="{9D8B030D-6E8A-4147-A177-3AD203B41FA5}">
                      <a16:colId xmlns:a16="http://schemas.microsoft.com/office/drawing/2014/main" val="20000"/>
                    </a:ext>
                  </a:extLst>
                </a:gridCol>
                <a:gridCol w="4617744">
                  <a:extLst>
                    <a:ext uri="{9D8B030D-6E8A-4147-A177-3AD203B41FA5}">
                      <a16:colId xmlns:a16="http://schemas.microsoft.com/office/drawing/2014/main" val="20001"/>
                    </a:ext>
                  </a:extLst>
                </a:gridCol>
              </a:tblGrid>
              <a:tr h="180340">
                <a:tc>
                  <a:txBody>
                    <a:bodyPr/>
                    <a:lstStyle/>
                    <a:p>
                      <a:pPr algn="ctr">
                        <a:spcAft>
                          <a:spcPts val="0"/>
                        </a:spcAft>
                      </a:pPr>
                      <a:r>
                        <a:rPr lang="en-GB" sz="1600" b="1" i="1" dirty="0">
                          <a:latin typeface="Times New Roman"/>
                          <a:ea typeface="Calibri"/>
                        </a:rPr>
                        <a:t>Site photograph identification code</a:t>
                      </a:r>
                      <a:endParaRPr lang="en-GB" sz="1600" dirty="0">
                        <a:latin typeface="Times New Roman"/>
                        <a:ea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600" b="1" i="1" dirty="0">
                          <a:latin typeface="Times New Roman"/>
                          <a:ea typeface="Calibri"/>
                        </a:rPr>
                        <a:t>Explanation of the first photograph at each site</a:t>
                      </a:r>
                      <a:endParaRPr lang="en-GB" sz="1600" dirty="0">
                        <a:latin typeface="Times New Roman"/>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360640019"/>
              </p:ext>
            </p:extLst>
          </p:nvPr>
        </p:nvGraphicFramePr>
        <p:xfrm>
          <a:off x="3851920" y="512420"/>
          <a:ext cx="5220072" cy="4802272"/>
        </p:xfrm>
        <a:graphic>
          <a:graphicData uri="http://schemas.openxmlformats.org/drawingml/2006/table">
            <a:tbl>
              <a:tblPr/>
              <a:tblGrid>
                <a:gridCol w="5220072">
                  <a:extLst>
                    <a:ext uri="{9D8B030D-6E8A-4147-A177-3AD203B41FA5}">
                      <a16:colId xmlns:a16="http://schemas.microsoft.com/office/drawing/2014/main" val="20000"/>
                    </a:ext>
                  </a:extLst>
                </a:gridCol>
              </a:tblGrid>
              <a:tr h="243000">
                <a:tc>
                  <a:txBody>
                    <a:bodyPr/>
                    <a:lstStyle/>
                    <a:p>
                      <a:pPr>
                        <a:spcAft>
                          <a:spcPts val="0"/>
                        </a:spcAft>
                      </a:pPr>
                      <a:r>
                        <a:rPr lang="en-GB" sz="1600" dirty="0">
                          <a:latin typeface="Arial Narrow" pitchFamily="34" charset="0"/>
                          <a:ea typeface="Calibri"/>
                          <a:cs typeface="Arial" pitchFamily="34" charset="0"/>
                        </a:rPr>
                        <a:t>Identification code (ID) of a rock (R) sample site photograph.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3000">
                <a:tc>
                  <a:txBody>
                    <a:bodyPr/>
                    <a:lstStyle/>
                    <a:p>
                      <a:pPr>
                        <a:spcAft>
                          <a:spcPts val="0"/>
                        </a:spcAft>
                      </a:pPr>
                      <a:endParaRPr lang="en-GB" sz="1600" dirty="0">
                        <a:latin typeface="Arial Narrow"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9000">
                <a:tc>
                  <a:txBody>
                    <a:bodyPr/>
                    <a:lstStyle/>
                    <a:p>
                      <a:pPr>
                        <a:spcAft>
                          <a:spcPts val="0"/>
                        </a:spcAft>
                      </a:pPr>
                      <a:r>
                        <a:rPr lang="en-GB" sz="1600" dirty="0">
                          <a:latin typeface="Arial Narrow" pitchFamily="34" charset="0"/>
                          <a:ea typeface="Calibri"/>
                          <a:cs typeface="Arial" pitchFamily="34" charset="0"/>
                        </a:rPr>
                        <a:t>Identification code of a field duplicate (D) rock sample site photograph. This is a special case for all sample types if the duplicate field site is very different from the routine sample site.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7768">
                <a:tc>
                  <a:txBody>
                    <a:bodyPr/>
                    <a:lstStyle/>
                    <a:p>
                      <a:pPr>
                        <a:spcAft>
                          <a:spcPts val="0"/>
                        </a:spcAft>
                      </a:pPr>
                      <a:r>
                        <a:rPr lang="en-GB" sz="800" dirty="0">
                          <a:latin typeface="Arial Narrow" pitchFamily="34" charset="0"/>
                          <a:ea typeface="Calibri"/>
                          <a:cs typeface="Arial" pitchFamily="34" charset="0"/>
                        </a:rPr>
                        <a:t>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86000">
                <a:tc>
                  <a:txBody>
                    <a:bodyPr/>
                    <a:lstStyle/>
                    <a:p>
                      <a:pPr>
                        <a:spcAft>
                          <a:spcPts val="0"/>
                        </a:spcAft>
                      </a:pPr>
                      <a:r>
                        <a:rPr lang="en-GB" sz="1600" dirty="0">
                          <a:latin typeface="Arial Narrow" pitchFamily="34" charset="0"/>
                          <a:ea typeface="Calibri"/>
                          <a:cs typeface="Arial" pitchFamily="34" charset="0"/>
                        </a:rPr>
                        <a:t>Identification code of a residual soil sample site photograph. The ID code of the Topsoil (T) sample is used.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4232">
                <a:tc>
                  <a:txBody>
                    <a:bodyPr/>
                    <a:lstStyle/>
                    <a:p>
                      <a:pPr>
                        <a:spcAft>
                          <a:spcPts val="0"/>
                        </a:spcAft>
                      </a:pPr>
                      <a:r>
                        <a:rPr lang="en-GB" sz="800" dirty="0">
                          <a:latin typeface="Arial Narrow" pitchFamily="34" charset="0"/>
                          <a:ea typeface="Calibri"/>
                          <a:cs typeface="Arial" pitchFamily="34" charset="0"/>
                        </a:rPr>
                        <a:t>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29000">
                <a:tc>
                  <a:txBody>
                    <a:bodyPr/>
                    <a:lstStyle/>
                    <a:p>
                      <a:pPr>
                        <a:spcAft>
                          <a:spcPts val="0"/>
                        </a:spcAft>
                      </a:pPr>
                      <a:r>
                        <a:rPr lang="en-GB" sz="1600" dirty="0">
                          <a:latin typeface="Arial Narrow" pitchFamily="34" charset="0"/>
                          <a:ea typeface="Calibri"/>
                          <a:cs typeface="Arial" pitchFamily="34" charset="0"/>
                        </a:rPr>
                        <a:t>Identification code of a humus (H) sample site photograph. This is for special cases, as normally the humus horizon is included in the residual soil photograph.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29000">
                <a:tc>
                  <a:txBody>
                    <a:bodyPr/>
                    <a:lstStyle/>
                    <a:p>
                      <a:pPr>
                        <a:spcAft>
                          <a:spcPts val="0"/>
                        </a:spcAft>
                      </a:pPr>
                      <a:r>
                        <a:rPr lang="en-GB" sz="1600" dirty="0">
                          <a:latin typeface="Arial Narrow" pitchFamily="34" charset="0"/>
                          <a:ea typeface="Calibri"/>
                          <a:cs typeface="Arial" pitchFamily="34" charset="0"/>
                        </a:rPr>
                        <a:t>Identification code of a Stream water/Stream sediment sample site photograph, as these two samples are collected from the same site, the Stream water ID is used.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659512">
                <a:tc>
                  <a:txBody>
                    <a:bodyPr/>
                    <a:lstStyle/>
                    <a:p>
                      <a:pPr>
                        <a:spcAft>
                          <a:spcPts val="0"/>
                        </a:spcAft>
                      </a:pPr>
                      <a:r>
                        <a:rPr lang="en-GB" sz="1600" dirty="0">
                          <a:latin typeface="Arial Narrow" pitchFamily="34" charset="0"/>
                          <a:ea typeface="Calibri"/>
                          <a:cs typeface="Arial" pitchFamily="34" charset="0"/>
                        </a:rPr>
                        <a:t>Identification code of an overbank sediment sample site photograph. The ID code of the top (K) overbank sediment sample is used.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729000">
                <a:tc>
                  <a:txBody>
                    <a:bodyPr/>
                    <a:lstStyle/>
                    <a:p>
                      <a:pPr>
                        <a:spcAft>
                          <a:spcPts val="0"/>
                        </a:spcAft>
                      </a:pPr>
                      <a:r>
                        <a:rPr lang="en-GB" sz="1600" dirty="0">
                          <a:latin typeface="Arial Narrow" pitchFamily="34" charset="0"/>
                          <a:ea typeface="Calibri"/>
                          <a:cs typeface="Arial" pitchFamily="34" charset="0"/>
                        </a:rPr>
                        <a:t>Identification code of a floodplain sediment sample site photograph. The ID code of the top (F) floodplain sediment sample is used.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144017" y="1249660"/>
          <a:ext cx="8892479" cy="3048000"/>
        </p:xfrm>
        <a:graphic>
          <a:graphicData uri="http://schemas.openxmlformats.org/drawingml/2006/table">
            <a:tbl>
              <a:tblPr/>
              <a:tblGrid>
                <a:gridCol w="264254">
                  <a:extLst>
                    <a:ext uri="{9D8B030D-6E8A-4147-A177-3AD203B41FA5}">
                      <a16:colId xmlns:a16="http://schemas.microsoft.com/office/drawing/2014/main" val="20000"/>
                    </a:ext>
                  </a:extLst>
                </a:gridCol>
                <a:gridCol w="449615">
                  <a:extLst>
                    <a:ext uri="{9D8B030D-6E8A-4147-A177-3AD203B41FA5}">
                      <a16:colId xmlns:a16="http://schemas.microsoft.com/office/drawing/2014/main" val="20001"/>
                    </a:ext>
                  </a:extLst>
                </a:gridCol>
                <a:gridCol w="449615">
                  <a:extLst>
                    <a:ext uri="{9D8B030D-6E8A-4147-A177-3AD203B41FA5}">
                      <a16:colId xmlns:a16="http://schemas.microsoft.com/office/drawing/2014/main" val="20002"/>
                    </a:ext>
                  </a:extLst>
                </a:gridCol>
                <a:gridCol w="449615">
                  <a:extLst>
                    <a:ext uri="{9D8B030D-6E8A-4147-A177-3AD203B41FA5}">
                      <a16:colId xmlns:a16="http://schemas.microsoft.com/office/drawing/2014/main" val="20003"/>
                    </a:ext>
                  </a:extLst>
                </a:gridCol>
                <a:gridCol w="449615">
                  <a:extLst>
                    <a:ext uri="{9D8B030D-6E8A-4147-A177-3AD203B41FA5}">
                      <a16:colId xmlns:a16="http://schemas.microsoft.com/office/drawing/2014/main" val="20004"/>
                    </a:ext>
                  </a:extLst>
                </a:gridCol>
                <a:gridCol w="449615">
                  <a:extLst>
                    <a:ext uri="{9D8B030D-6E8A-4147-A177-3AD203B41FA5}">
                      <a16:colId xmlns:a16="http://schemas.microsoft.com/office/drawing/2014/main" val="20005"/>
                    </a:ext>
                  </a:extLst>
                </a:gridCol>
                <a:gridCol w="449615">
                  <a:extLst>
                    <a:ext uri="{9D8B030D-6E8A-4147-A177-3AD203B41FA5}">
                      <a16:colId xmlns:a16="http://schemas.microsoft.com/office/drawing/2014/main" val="20006"/>
                    </a:ext>
                  </a:extLst>
                </a:gridCol>
                <a:gridCol w="449615">
                  <a:extLst>
                    <a:ext uri="{9D8B030D-6E8A-4147-A177-3AD203B41FA5}">
                      <a16:colId xmlns:a16="http://schemas.microsoft.com/office/drawing/2014/main" val="20007"/>
                    </a:ext>
                  </a:extLst>
                </a:gridCol>
                <a:gridCol w="449615">
                  <a:extLst>
                    <a:ext uri="{9D8B030D-6E8A-4147-A177-3AD203B41FA5}">
                      <a16:colId xmlns:a16="http://schemas.microsoft.com/office/drawing/2014/main" val="20008"/>
                    </a:ext>
                  </a:extLst>
                </a:gridCol>
                <a:gridCol w="450565">
                  <a:extLst>
                    <a:ext uri="{9D8B030D-6E8A-4147-A177-3AD203B41FA5}">
                      <a16:colId xmlns:a16="http://schemas.microsoft.com/office/drawing/2014/main" val="20009"/>
                    </a:ext>
                  </a:extLst>
                </a:gridCol>
                <a:gridCol w="404938">
                  <a:extLst>
                    <a:ext uri="{9D8B030D-6E8A-4147-A177-3AD203B41FA5}">
                      <a16:colId xmlns:a16="http://schemas.microsoft.com/office/drawing/2014/main" val="20010"/>
                    </a:ext>
                  </a:extLst>
                </a:gridCol>
                <a:gridCol w="4175802">
                  <a:extLst>
                    <a:ext uri="{9D8B030D-6E8A-4147-A177-3AD203B41FA5}">
                      <a16:colId xmlns:a16="http://schemas.microsoft.com/office/drawing/2014/main" val="20011"/>
                    </a:ext>
                  </a:extLst>
                </a:gridCol>
              </a:tblGrid>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2000">
                          <a:latin typeface="Arial" pitchFamily="34" charset="0"/>
                          <a:ea typeface="Calibri"/>
                          <a:cs typeface="Arial" pitchFamily="34" charset="0"/>
                        </a:rPr>
                        <a:t>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en-GB" sz="2000">
                          <a:latin typeface="Arial" pitchFamily="34" charset="0"/>
                          <a:ea typeface="Calibri"/>
                          <a:cs typeface="Arial" pitchFamily="34" charset="0"/>
                        </a:rPr>
                        <a:t>R = Rock </a:t>
                      </a: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0"/>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en-GB" sz="2000">
                          <a:latin typeface="Arial" pitchFamily="34" charset="0"/>
                          <a:ea typeface="Calibri"/>
                          <a:cs typeface="Arial" pitchFamily="34" charset="0"/>
                        </a:rPr>
                        <a:t>T = Residual soil (Top)</a:t>
                      </a:r>
                    </a:p>
                  </a:txBody>
                  <a:tcPr marL="68580" marR="68580" marT="0" marB="0">
                    <a:lnL>
                      <a:noFill/>
                    </a:lnL>
                    <a:lnR>
                      <a:noFill/>
                    </a:lnR>
                    <a:lnT>
                      <a:noFill/>
                    </a:lnT>
                    <a:lnB>
                      <a:noFill/>
                    </a:lnB>
                  </a:tcPr>
                </a:tc>
                <a:extLst>
                  <a:ext uri="{0D108BD9-81ED-4DB2-BD59-A6C34878D82A}">
                    <a16:rowId xmlns:a16="http://schemas.microsoft.com/office/drawing/2014/main" val="10001"/>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2000">
                          <a:latin typeface="Arial" pitchFamily="34" charset="0"/>
                          <a:ea typeface="Calibri"/>
                          <a:cs typeface="Arial" pitchFamily="34" charset="0"/>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GB" sz="2000">
                          <a:latin typeface="Arial" pitchFamily="34" charset="0"/>
                          <a:ea typeface="Calibri"/>
                          <a:cs typeface="Arial" pitchFamily="34" charset="0"/>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r>
                        <a:rPr lang="en-GB" sz="2000">
                          <a:latin typeface="Arial" pitchFamily="34" charset="0"/>
                          <a:ea typeface="Calibri"/>
                          <a:cs typeface="Arial" pitchFamily="34" charset="0"/>
                        </a:rPr>
                        <a:t>H = Humus</a:t>
                      </a:r>
                    </a:p>
                  </a:txBody>
                  <a:tcPr marL="68580" marR="68580" marT="0" marB="0">
                    <a:lnL>
                      <a:noFill/>
                    </a:lnL>
                    <a:lnR>
                      <a:noFill/>
                    </a:lnR>
                    <a:lnT>
                      <a:noFill/>
                    </a:lnT>
                    <a:lnB>
                      <a:noFill/>
                    </a:lnB>
                  </a:tcPr>
                </a:tc>
                <a:extLst>
                  <a:ext uri="{0D108BD9-81ED-4DB2-BD59-A6C34878D82A}">
                    <a16:rowId xmlns:a16="http://schemas.microsoft.com/office/drawing/2014/main" val="10002"/>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r>
                        <a:rPr lang="en-GB" sz="2000">
                          <a:latin typeface="Arial" pitchFamily="34" charset="0"/>
                          <a:ea typeface="Calibri"/>
                          <a:cs typeface="Arial" pitchFamily="34" charset="0"/>
                        </a:rPr>
                        <a:t>W = Stream water/Stream sediment</a:t>
                      </a:r>
                    </a:p>
                  </a:txBody>
                  <a:tcPr marL="68580" marR="68580" marT="0" marB="0">
                    <a:lnL>
                      <a:noFill/>
                    </a:lnL>
                    <a:lnR>
                      <a:noFill/>
                    </a:lnR>
                    <a:lnT>
                      <a:noFill/>
                    </a:lnT>
                    <a:lnB>
                      <a:noFill/>
                    </a:lnB>
                  </a:tcPr>
                </a:tc>
                <a:extLst>
                  <a:ext uri="{0D108BD9-81ED-4DB2-BD59-A6C34878D82A}">
                    <a16:rowId xmlns:a16="http://schemas.microsoft.com/office/drawing/2014/main" val="10003"/>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K</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r>
                        <a:rPr lang="en-GB" sz="2000">
                          <a:latin typeface="Arial" pitchFamily="34" charset="0"/>
                          <a:ea typeface="Calibri"/>
                          <a:cs typeface="Arial" pitchFamily="34" charset="0"/>
                        </a:rPr>
                        <a:t>K = Overbank sediment (Top)</a:t>
                      </a:r>
                    </a:p>
                  </a:txBody>
                  <a:tcPr marL="68580" marR="68580" marT="0" marB="0">
                    <a:lnL>
                      <a:noFill/>
                    </a:lnL>
                    <a:lnR>
                      <a:noFill/>
                    </a:lnR>
                    <a:lnT>
                      <a:noFill/>
                    </a:lnT>
                    <a:lnB>
                      <a:noFill/>
                    </a:lnB>
                  </a:tcPr>
                </a:tc>
                <a:extLst>
                  <a:ext uri="{0D108BD9-81ED-4DB2-BD59-A6C34878D82A}">
                    <a16:rowId xmlns:a16="http://schemas.microsoft.com/office/drawing/2014/main" val="10004"/>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a:noFill/>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r>
                        <a:rPr lang="en-GB" sz="2000">
                          <a:latin typeface="Arial" pitchFamily="34" charset="0"/>
                          <a:ea typeface="Calibri"/>
                          <a:cs typeface="Arial" pitchFamily="34" charset="0"/>
                        </a:rPr>
                        <a:t>F = Floodplain sediment (Top)</a:t>
                      </a:r>
                    </a:p>
                  </a:txBody>
                  <a:tcPr marL="68580" marR="68580" marT="0" marB="0">
                    <a:lnL>
                      <a:noFill/>
                    </a:lnL>
                    <a:lnR>
                      <a:noFill/>
                    </a:lnR>
                    <a:lnT>
                      <a:noFill/>
                    </a:lnT>
                    <a:lnB>
                      <a:noFill/>
                    </a:lnB>
                  </a:tcPr>
                </a:tc>
                <a:extLst>
                  <a:ext uri="{0D108BD9-81ED-4DB2-BD59-A6C34878D82A}">
                    <a16:rowId xmlns:a16="http://schemas.microsoft.com/office/drawing/2014/main" val="10005"/>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a:noFill/>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extLst>
                  <a:ext uri="{0D108BD9-81ED-4DB2-BD59-A6C34878D82A}">
                    <a16:rowId xmlns:a16="http://schemas.microsoft.com/office/drawing/2014/main" val="10006"/>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a:noFill/>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extLst>
                  <a:ext uri="{0D108BD9-81ED-4DB2-BD59-A6C34878D82A}">
                    <a16:rowId xmlns:a16="http://schemas.microsoft.com/office/drawing/2014/main" val="10007"/>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a:noFill/>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extLst>
                  <a:ext uri="{0D108BD9-81ED-4DB2-BD59-A6C34878D82A}">
                    <a16:rowId xmlns:a16="http://schemas.microsoft.com/office/drawing/2014/main" val="10008"/>
                  </a:ext>
                </a:extLst>
              </a:tr>
              <a:tr h="144145">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GB" sz="2000">
                          <a:latin typeface="Arial" pitchFamily="34" charset="0"/>
                          <a:ea typeface="Calibri"/>
                          <a:cs typeface="Arial" pitchFamily="34"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2000">
                          <a:latin typeface="Arial" pitchFamily="34" charset="0"/>
                          <a:ea typeface="Calibri"/>
                          <a:cs typeface="Arial" pitchFamily="34"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a:noFill/>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nchor="ctr">
                    <a:lnL>
                      <a:noFill/>
                    </a:lnL>
                    <a:lnR>
                      <a:noFill/>
                    </a:lnR>
                    <a:lnT>
                      <a:noFill/>
                    </a:lnT>
                    <a:lnB>
                      <a:noFill/>
                    </a:lnB>
                  </a:tcPr>
                </a:tc>
                <a:tc>
                  <a:txBody>
                    <a:bodyPr/>
                    <a:lstStyle/>
                    <a:p>
                      <a:pPr algn="ctr">
                        <a:spcAft>
                          <a:spcPts val="0"/>
                        </a:spcAft>
                      </a:pPr>
                      <a:endParaRPr lang="en-GB" sz="2000">
                        <a:latin typeface="Arial" pitchFamily="34" charset="0"/>
                        <a:ea typeface="Calibri"/>
                        <a:cs typeface="Arial" pitchFamily="34" charset="0"/>
                      </a:endParaRPr>
                    </a:p>
                  </a:txBody>
                  <a:tcPr marL="68580" marR="68580" marT="0" marB="0">
                    <a:lnL>
                      <a:noFill/>
                    </a:lnL>
                    <a:lnR>
                      <a:noFill/>
                    </a:lnR>
                    <a:lnT>
                      <a:noFill/>
                    </a:lnT>
                    <a:lnB>
                      <a:noFill/>
                    </a:lnB>
                  </a:tcPr>
                </a:tc>
                <a:tc>
                  <a:txBody>
                    <a:bodyPr/>
                    <a:lstStyle/>
                    <a:p>
                      <a:pPr>
                        <a:spcAft>
                          <a:spcPts val="0"/>
                        </a:spcAft>
                      </a:pPr>
                      <a:endParaRPr lang="en-GB" sz="2000" dirty="0">
                        <a:latin typeface="Arial" pitchFamily="34" charset="0"/>
                        <a:ea typeface="Calibri"/>
                        <a:cs typeface="Arial" pitchFamily="34" charset="0"/>
                      </a:endParaRPr>
                    </a:p>
                  </a:txBody>
                  <a:tcPr marL="68580" marR="68580" marT="0" marB="0">
                    <a:lnL>
                      <a:noFill/>
                    </a:lnL>
                    <a:lnR>
                      <a:noFill/>
                    </a:lnR>
                    <a:lnT>
                      <a:noFill/>
                    </a:lnT>
                    <a:lnB>
                      <a:noFill/>
                    </a:lnB>
                  </a:tcPr>
                </a:tc>
                <a:extLst>
                  <a:ext uri="{0D108BD9-81ED-4DB2-BD59-A6C34878D82A}">
                    <a16:rowId xmlns:a16="http://schemas.microsoft.com/office/drawing/2014/main" val="10009"/>
                  </a:ext>
                </a:extLst>
              </a:tr>
            </a:tbl>
          </a:graphicData>
        </a:graphic>
      </p:graphicFrame>
      <p:sp>
        <p:nvSpPr>
          <p:cNvPr id="6" name="Rectangle 5"/>
          <p:cNvSpPr/>
          <p:nvPr/>
        </p:nvSpPr>
        <p:spPr>
          <a:xfrm>
            <a:off x="0" y="5337710"/>
            <a:ext cx="9144000" cy="400110"/>
          </a:xfrm>
          <a:prstGeom prst="rect">
            <a:avLst/>
          </a:prstGeom>
        </p:spPr>
        <p:txBody>
          <a:bodyPr wrap="square">
            <a:spAutoFit/>
          </a:bodyPr>
          <a:lstStyle/>
          <a:p>
            <a:r>
              <a:rPr lang="en-GB" sz="1000" dirty="0">
                <a:solidFill>
                  <a:srgbClr val="0000CC"/>
                </a:solidFill>
                <a:cs typeface="Arial" pitchFamily="34" charset="0"/>
              </a:rPr>
              <a:t>…..Continued…..</a:t>
            </a:r>
            <a:r>
              <a:rPr lang="en-GB" sz="1000" dirty="0">
                <a:cs typeface="Arial" pitchFamily="34" charset="0"/>
              </a:rPr>
              <a:t>Figure 3.2 on page 67. A sample number flip-card system is used to set up the sample number for taking the first photograph at each sample site. For an explanation see the text. Photographs by Alecos Demetriades (IGME/IUGS-CGGB).</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3.3_IUGS_scalebar_12cm.emf"/>
          <p:cNvPicPr>
            <a:picLocks noChangeAspect="1"/>
          </p:cNvPicPr>
          <p:nvPr/>
        </p:nvPicPr>
        <p:blipFill>
          <a:blip r:embed="rId2" cstate="print">
            <a:extLst>
              <a:ext uri="{28A0092B-C50C-407E-A947-70E740481C1C}">
                <a14:useLocalDpi xmlns:a14="http://schemas.microsoft.com/office/drawing/2010/main"/>
              </a:ext>
            </a:extLst>
          </a:blip>
          <a:srcRect l="28170" t="26060" r="31808" b="28580"/>
          <a:stretch>
            <a:fillRect/>
          </a:stretch>
        </p:blipFill>
        <p:spPr>
          <a:xfrm>
            <a:off x="4990352" y="661756"/>
            <a:ext cx="2750000" cy="4500000"/>
          </a:xfrm>
          <a:prstGeom prst="rect">
            <a:avLst/>
          </a:prstGeom>
        </p:spPr>
      </p:pic>
      <p:sp>
        <p:nvSpPr>
          <p:cNvPr id="6" name="Rectangle 5"/>
          <p:cNvSpPr/>
          <p:nvPr/>
        </p:nvSpPr>
        <p:spPr>
          <a:xfrm>
            <a:off x="251520" y="5161756"/>
            <a:ext cx="8640960" cy="400110"/>
          </a:xfrm>
          <a:prstGeom prst="rect">
            <a:avLst/>
          </a:prstGeom>
        </p:spPr>
        <p:txBody>
          <a:bodyPr wrap="square">
            <a:spAutoFit/>
          </a:bodyPr>
          <a:lstStyle/>
          <a:p>
            <a:r>
              <a:rPr lang="en-GB" sz="1000" dirty="0">
                <a:cs typeface="Arial" pitchFamily="34" charset="0"/>
              </a:rPr>
              <a:t>Figure 3.3 on page 68. Scalebar for photographs: 12-cm scalebar with the logo and name of the IUGS Commission on Global Geochemical Baselines to be printed on both sides of a card and plasticised for protection. Designed by Alecos Demetriades (IGME/IUGS-CGGB) with Microsoft™ PowerPoint. </a:t>
            </a:r>
          </a:p>
        </p:txBody>
      </p:sp>
      <p:sp>
        <p:nvSpPr>
          <p:cNvPr id="3" name="TextBox 2">
            <a:extLst>
              <a:ext uri="{FF2B5EF4-FFF2-40B4-BE49-F238E27FC236}">
                <a16:creationId xmlns:a16="http://schemas.microsoft.com/office/drawing/2014/main" id="{3D291CC1-9DD1-F2A5-4EAC-9A8A929F7571}"/>
              </a:ext>
            </a:extLst>
          </p:cNvPr>
          <p:cNvSpPr txBox="1"/>
          <p:nvPr/>
        </p:nvSpPr>
        <p:spPr>
          <a:xfrm>
            <a:off x="241128" y="153134"/>
            <a:ext cx="8651352" cy="369332"/>
          </a:xfrm>
          <a:prstGeom prst="rect">
            <a:avLst/>
          </a:prstGeom>
          <a:noFill/>
        </p:spPr>
        <p:txBody>
          <a:bodyPr wrap="square">
            <a:spAutoFit/>
          </a:bodyPr>
          <a:lstStyle/>
          <a:p>
            <a:r>
              <a:rPr lang="en-GB" sz="1800" b="1" i="0" u="none" strike="noStrike" baseline="0" dirty="0">
                <a:solidFill>
                  <a:srgbClr val="000000"/>
                </a:solidFill>
              </a:rPr>
              <a:t>3E. Plastic laminated scalebar for photographs </a:t>
            </a:r>
            <a:endParaRPr lang="en-GB" dirty="0"/>
          </a:p>
        </p:txBody>
      </p:sp>
      <p:sp>
        <p:nvSpPr>
          <p:cNvPr id="7" name="TextBox 6">
            <a:extLst>
              <a:ext uri="{FF2B5EF4-FFF2-40B4-BE49-F238E27FC236}">
                <a16:creationId xmlns:a16="http://schemas.microsoft.com/office/drawing/2014/main" id="{589B7BF1-F91F-BC98-C210-585E29890989}"/>
              </a:ext>
            </a:extLst>
          </p:cNvPr>
          <p:cNvSpPr txBox="1"/>
          <p:nvPr/>
        </p:nvSpPr>
        <p:spPr>
          <a:xfrm>
            <a:off x="210659" y="693287"/>
            <a:ext cx="4572000" cy="1200329"/>
          </a:xfrm>
          <a:prstGeom prst="rect">
            <a:avLst/>
          </a:prstGeom>
          <a:noFill/>
        </p:spPr>
        <p:txBody>
          <a:bodyPr wrap="square">
            <a:spAutoFit/>
          </a:bodyPr>
          <a:lstStyle/>
          <a:p>
            <a:r>
              <a:rPr lang="en-GB" sz="1800" b="0" i="0" u="none" strike="noStrike" baseline="0" dirty="0">
                <a:solidFill>
                  <a:srgbClr val="000000"/>
                </a:solidFill>
              </a:rPr>
              <a:t>It is recommended to make a plastic laminated 12-cm scalebar to be used as a scale for photographs in cases where the two-metre measure is not displayed. </a:t>
            </a:r>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718A55-B0B5-BE29-0DCA-0C77EACA298E}"/>
              </a:ext>
            </a:extLst>
          </p:cNvPr>
          <p:cNvSpPr txBox="1"/>
          <p:nvPr/>
        </p:nvSpPr>
        <p:spPr>
          <a:xfrm>
            <a:off x="251520" y="841276"/>
            <a:ext cx="8640960" cy="3785652"/>
          </a:xfrm>
          <a:prstGeom prst="rect">
            <a:avLst/>
          </a:prstGeom>
          <a:noFill/>
        </p:spPr>
        <p:txBody>
          <a:bodyPr wrap="square">
            <a:spAutoFit/>
          </a:bodyPr>
          <a:lstStyle/>
          <a:p>
            <a:r>
              <a:rPr lang="en-GB" sz="2400" b="1" i="0" u="none" strike="noStrike" baseline="0" dirty="0">
                <a:solidFill>
                  <a:srgbClr val="000000"/>
                </a:solidFill>
              </a:rPr>
              <a:t>3F. Photographs to be taken</a:t>
            </a:r>
          </a:p>
          <a:p>
            <a:r>
              <a:rPr lang="en-GB" sz="2400" b="1" i="0" u="none" strike="noStrike" baseline="0" dirty="0">
                <a:solidFill>
                  <a:srgbClr val="000000"/>
                </a:solidFill>
              </a:rPr>
              <a:t> </a:t>
            </a:r>
            <a:endParaRPr lang="en-GB" sz="2400" b="0" i="0" u="none" strike="noStrike" baseline="0" dirty="0">
              <a:solidFill>
                <a:srgbClr val="000000"/>
              </a:solidFill>
            </a:endParaRPr>
          </a:p>
          <a:p>
            <a:r>
              <a:rPr lang="en-GB" sz="1800" b="0" i="0" u="none" strike="noStrike" baseline="0" dirty="0">
                <a:solidFill>
                  <a:srgbClr val="000000"/>
                </a:solidFill>
              </a:rPr>
              <a:t>The minimum number of digital photographs, which should be taken at each rock, residual soil, stream water, stream sediment, overbank sediment and floodplain sediment sampling site, is given in each Chapter that describes the sampling procedure.</a:t>
            </a:r>
          </a:p>
          <a:p>
            <a:endParaRPr lang="en-GB"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 </a:t>
            </a:r>
          </a:p>
          <a:p>
            <a:r>
              <a:rPr lang="en-GB" sz="2400" b="1" i="0" u="none" strike="noStrike" baseline="0" dirty="0">
                <a:solidFill>
                  <a:srgbClr val="000000"/>
                </a:solidFill>
              </a:rPr>
              <a:t>3G. Photograph identifiers</a:t>
            </a:r>
          </a:p>
          <a:p>
            <a:r>
              <a:rPr lang="en-GB" sz="2400" b="1" i="0" u="none" strike="noStrike" baseline="0" dirty="0">
                <a:solidFill>
                  <a:srgbClr val="000000"/>
                </a:solidFill>
              </a:rPr>
              <a:t> </a:t>
            </a:r>
            <a:endParaRPr lang="en-GB" sz="2400" b="0" i="0" u="none" strike="noStrike" baseline="0" dirty="0">
              <a:solidFill>
                <a:srgbClr val="000000"/>
              </a:solidFill>
            </a:endParaRPr>
          </a:p>
          <a:p>
            <a:r>
              <a:rPr lang="en-GB" sz="1800" b="0" i="0" u="none" strike="noStrike" baseline="0" dirty="0">
                <a:solidFill>
                  <a:srgbClr val="000000"/>
                </a:solidFill>
              </a:rPr>
              <a:t>Table 3.1 provides the photograph codes that should be used for the digital photograph archive. </a:t>
            </a:r>
            <a:endParaRPr lang="en-GB" dirty="0"/>
          </a:p>
        </p:txBody>
      </p:sp>
    </p:spTree>
    <p:extLst>
      <p:ext uri="{BB962C8B-B14F-4D97-AF65-F5344CB8AC3E}">
        <p14:creationId xmlns:p14="http://schemas.microsoft.com/office/powerpoint/2010/main" val="1769766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r="2497" b="4225"/>
          <a:stretch>
            <a:fillRect/>
          </a:stretch>
        </p:blipFill>
        <p:spPr bwMode="auto">
          <a:xfrm>
            <a:off x="225935" y="625252"/>
            <a:ext cx="8594537" cy="4896544"/>
          </a:xfrm>
          <a:prstGeom prst="rect">
            <a:avLst/>
          </a:prstGeom>
          <a:noFill/>
          <a:ln w="9525">
            <a:noFill/>
            <a:miter lim="800000"/>
            <a:headEnd/>
            <a:tailEnd/>
          </a:ln>
          <a:effectLst/>
        </p:spPr>
      </p:pic>
      <p:sp>
        <p:nvSpPr>
          <p:cNvPr id="12" name="Rectangle 11"/>
          <p:cNvSpPr/>
          <p:nvPr/>
        </p:nvSpPr>
        <p:spPr>
          <a:xfrm>
            <a:off x="179512" y="0"/>
            <a:ext cx="8712968" cy="461665"/>
          </a:xfrm>
          <a:prstGeom prst="rect">
            <a:avLst/>
          </a:prstGeom>
        </p:spPr>
        <p:txBody>
          <a:bodyPr wrap="square">
            <a:spAutoFit/>
          </a:bodyPr>
          <a:lstStyle/>
          <a:p>
            <a:r>
              <a:rPr lang="en-GB" sz="1200" dirty="0">
                <a:cs typeface="Arial" pitchFamily="34" charset="0"/>
              </a:rPr>
              <a:t>Table 3.1 on page 69. Photograph identifier codes. Random site 3 of GTN grid cell N26E14 is used as an example (see Fig. 2.8 in Chapter 2). Notation: The star (*) refers to the random GTN point number 1, 2, 3, 4 or 5 </a:t>
            </a:r>
            <a:r>
              <a:rPr lang="en-GB" sz="1200" dirty="0">
                <a:solidFill>
                  <a:srgbClr val="FF0000"/>
                </a:solidFill>
                <a:cs typeface="Arial" pitchFamily="34" charset="0"/>
              </a:rPr>
              <a:t>…..Continued…..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l="4761" r="11214" b="12500"/>
          <a:stretch>
            <a:fillRect/>
          </a:stretch>
        </p:blipFill>
        <p:spPr bwMode="auto">
          <a:xfrm>
            <a:off x="611560" y="1633364"/>
            <a:ext cx="8352928" cy="3528392"/>
          </a:xfrm>
          <a:prstGeom prst="rect">
            <a:avLst/>
          </a:prstGeom>
          <a:noFill/>
          <a:ln w="9525">
            <a:noFill/>
            <a:miter lim="800000"/>
            <a:headEnd/>
            <a:tailEnd/>
          </a:ln>
          <a:effectLst/>
        </p:spPr>
      </p:pic>
      <p:sp>
        <p:nvSpPr>
          <p:cNvPr id="5" name="Rectangle 4"/>
          <p:cNvSpPr/>
          <p:nvPr/>
        </p:nvSpPr>
        <p:spPr>
          <a:xfrm>
            <a:off x="179512" y="163587"/>
            <a:ext cx="8712968" cy="461665"/>
          </a:xfrm>
          <a:prstGeom prst="rect">
            <a:avLst/>
          </a:prstGeom>
        </p:spPr>
        <p:txBody>
          <a:bodyPr wrap="square">
            <a:spAutoFit/>
          </a:bodyPr>
          <a:lstStyle/>
          <a:p>
            <a:r>
              <a:rPr lang="en-GB" sz="1200" dirty="0">
                <a:solidFill>
                  <a:srgbClr val="0000CC"/>
                </a:solidFill>
                <a:cs typeface="Arial" pitchFamily="34" charset="0"/>
              </a:rPr>
              <a:t>…Continued….</a:t>
            </a:r>
            <a:r>
              <a:rPr lang="en-GB" sz="1200" dirty="0">
                <a:cs typeface="Arial" pitchFamily="34" charset="0"/>
              </a:rPr>
              <a:t>Table 3.1 on page 69. Photograph identifier codes. Random site 3 of GTN grid cell N26E14 is used as an example (see Fig. 2.8 in Chapter 2). Notation: The star (*) refers to the random GTN point number 1, 2, 3, 4 or 5. </a:t>
            </a:r>
            <a:r>
              <a:rPr lang="en-GB" sz="1200" dirty="0">
                <a:solidFill>
                  <a:srgbClr val="FF0000"/>
                </a:solidFill>
                <a:cs typeface="Arial" pitchFamily="34" charset="0"/>
              </a:rPr>
              <a:t>…..Continued…..</a:t>
            </a:r>
            <a:r>
              <a:rPr lang="en-GB" sz="1200" dirty="0">
                <a:cs typeface="Arial" pitchFamily="34" charset="0"/>
              </a:rPr>
              <a:t> </a:t>
            </a:r>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l="2853" t="40845" r="82442" b="39437"/>
          <a:stretch>
            <a:fillRect/>
          </a:stretch>
        </p:blipFill>
        <p:spPr bwMode="auto">
          <a:xfrm>
            <a:off x="107504" y="2785491"/>
            <a:ext cx="1296144" cy="1008112"/>
          </a:xfrm>
          <a:prstGeom prst="rect">
            <a:avLst/>
          </a:prstGeom>
          <a:noFill/>
          <a:ln w="9525">
            <a:noFill/>
            <a:miter lim="800000"/>
            <a:headEnd/>
            <a:tailEnd/>
          </a:ln>
          <a:effectLst/>
        </p:spPr>
      </p:pic>
      <p:pic>
        <p:nvPicPr>
          <p:cNvPr id="7"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r="2497" b="91549"/>
          <a:stretch>
            <a:fillRect/>
          </a:stretch>
        </p:blipFill>
        <p:spPr bwMode="auto">
          <a:xfrm>
            <a:off x="-180528" y="1201316"/>
            <a:ext cx="9145016" cy="432048"/>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2277582"/>
            <a:ext cx="9144000" cy="1876060"/>
          </a:xfrm>
          <a:prstGeom prst="rect">
            <a:avLst/>
          </a:prstGeom>
          <a:noFill/>
          <a:ln w="9525">
            <a:noFill/>
            <a:miter lim="800000"/>
            <a:headEnd/>
            <a:tailEnd/>
          </a:ln>
          <a:effectLst/>
        </p:spPr>
      </p:pic>
      <p:sp>
        <p:nvSpPr>
          <p:cNvPr id="5" name="Rectangle 4"/>
          <p:cNvSpPr/>
          <p:nvPr/>
        </p:nvSpPr>
        <p:spPr>
          <a:xfrm>
            <a:off x="179512" y="811659"/>
            <a:ext cx="8712968" cy="461665"/>
          </a:xfrm>
          <a:prstGeom prst="rect">
            <a:avLst/>
          </a:prstGeom>
        </p:spPr>
        <p:txBody>
          <a:bodyPr wrap="square">
            <a:spAutoFit/>
          </a:bodyPr>
          <a:lstStyle/>
          <a:p>
            <a:r>
              <a:rPr lang="en-GB" sz="1200" dirty="0">
                <a:solidFill>
                  <a:srgbClr val="0000CC"/>
                </a:solidFill>
                <a:cs typeface="Arial" pitchFamily="34" charset="0"/>
              </a:rPr>
              <a:t>…Continued.….</a:t>
            </a:r>
            <a:r>
              <a:rPr lang="en-GB" sz="1200" dirty="0">
                <a:cs typeface="Arial" pitchFamily="34" charset="0"/>
              </a:rPr>
              <a:t>Table 3.1 on page 69. Photograph identifier codes. Random site 3 of GTN grid cell N26E14 is used as an example (see Fig. 2.8 in Chapter 2). Notation: The star (*) refers to the random GTN point number 1, 2, 3, 4 or 5. </a:t>
            </a:r>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l="2417" r="2497" b="90141"/>
          <a:stretch>
            <a:fillRect/>
          </a:stretch>
        </p:blipFill>
        <p:spPr bwMode="auto">
          <a:xfrm>
            <a:off x="251520" y="1705372"/>
            <a:ext cx="8640960" cy="504056"/>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3954929"/>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3</a:t>
            </a:r>
          </a:p>
          <a:p>
            <a:pPr algn="ctr"/>
            <a:endParaRPr lang="en-GB" dirty="0">
              <a:cs typeface="Arial" pitchFamily="34" charset="0"/>
            </a:endParaRPr>
          </a:p>
          <a:p>
            <a:pPr algn="ctr"/>
            <a:r>
              <a:rPr lang="en-GB" b="1" dirty="0">
                <a:cs typeface="Arial" pitchFamily="34" charset="0"/>
              </a:rPr>
              <a:t>Sampling Methods: Introduction</a:t>
            </a:r>
          </a:p>
          <a:p>
            <a:pPr algn="ctr"/>
            <a:endParaRPr lang="en-GB" dirty="0">
              <a:cs typeface="Arial" pitchFamily="34" charset="0"/>
            </a:endParaRPr>
          </a:p>
          <a:p>
            <a:pPr algn="ctr"/>
            <a:r>
              <a:rPr lang="en-GB" dirty="0">
                <a:cs typeface="Arial" pitchFamily="34" charset="0"/>
              </a:rPr>
              <a:t>Alecos Demetriades</a:t>
            </a:r>
            <a:r>
              <a:rPr lang="en-GB" baseline="30000" dirty="0">
                <a:cs typeface="Arial" pitchFamily="34" charset="0"/>
              </a:rPr>
              <a:t>1,4</a:t>
            </a:r>
            <a:r>
              <a:rPr lang="en-GB" dirty="0">
                <a:cs typeface="Arial" pitchFamily="34" charset="0"/>
              </a:rPr>
              <a:t>, Christopher C. Johnson</a:t>
            </a:r>
            <a:r>
              <a:rPr lang="en-GB" baseline="30000" dirty="0">
                <a:cs typeface="Arial" pitchFamily="34" charset="0"/>
              </a:rPr>
              <a:t>2,4</a:t>
            </a:r>
            <a:r>
              <a:rPr lang="en-GB" dirty="0">
                <a:cs typeface="Arial" pitchFamily="34" charset="0"/>
              </a:rPr>
              <a:t>, David B. Smith</a:t>
            </a:r>
            <a:r>
              <a:rPr lang="en-GB" baseline="30000" dirty="0">
                <a:cs typeface="Arial" pitchFamily="34" charset="0"/>
              </a:rPr>
              <a:t>4</a:t>
            </a:r>
            <a:r>
              <a:rPr lang="en-GB" dirty="0">
                <a:cs typeface="Arial" pitchFamily="34" charset="0"/>
              </a:rPr>
              <a:t>,</a:t>
            </a:r>
          </a:p>
          <a:p>
            <a:pPr algn="ctr"/>
            <a:r>
              <a:rPr lang="en-GB" dirty="0" err="1">
                <a:cs typeface="Arial" pitchFamily="34" charset="0"/>
              </a:rPr>
              <a:t>Timo</a:t>
            </a:r>
            <a:r>
              <a:rPr lang="en-GB" dirty="0">
                <a:cs typeface="Arial" pitchFamily="34" charset="0"/>
              </a:rPr>
              <a:t> Tarvainen</a:t>
            </a:r>
            <a:r>
              <a:rPr lang="en-GB" baseline="30000" dirty="0">
                <a:cs typeface="Arial" pitchFamily="34" charset="0"/>
              </a:rPr>
              <a:t>3,4</a:t>
            </a:r>
            <a:r>
              <a:rPr lang="en-GB" dirty="0">
                <a:cs typeface="Arial" pitchFamily="34" charset="0"/>
              </a:rPr>
              <a:t>, Maria </a:t>
            </a:r>
            <a:r>
              <a:rPr lang="en-GB" dirty="0" err="1">
                <a:cs typeface="Arial" pitchFamily="34" charset="0"/>
              </a:rPr>
              <a:t>João</a:t>
            </a:r>
            <a:r>
              <a:rPr lang="en-GB" dirty="0">
                <a:cs typeface="Arial" pitchFamily="34" charset="0"/>
              </a:rPr>
              <a:t> Batista</a:t>
            </a:r>
            <a:r>
              <a:rPr lang="en-GB" baseline="30000" dirty="0">
                <a:cs typeface="Arial" pitchFamily="34" charset="0"/>
              </a:rPr>
              <a:t>4,5</a:t>
            </a:r>
          </a:p>
          <a:p>
            <a:endParaRPr lang="en-GB" sz="1200" baseline="30000" dirty="0">
              <a:cs typeface="Arial" pitchFamily="34" charset="0"/>
            </a:endParaRPr>
          </a:p>
          <a:p>
            <a:r>
              <a:rPr lang="en-GB" sz="900" baseline="30000" dirty="0">
                <a:cs typeface="Arial" pitchFamily="34" charset="0"/>
              </a:rPr>
              <a:t>1</a:t>
            </a:r>
            <a:r>
              <a:rPr lang="en-GB" sz="900" dirty="0">
                <a:cs typeface="Arial" pitchFamily="34" charset="0"/>
              </a:rPr>
              <a:t> Institute of Geology and Mineral Exploration, Athens, Hellenic Republic</a:t>
            </a:r>
          </a:p>
          <a:p>
            <a:r>
              <a:rPr lang="en-GB" sz="900" baseline="30000" dirty="0">
                <a:cs typeface="Arial" pitchFamily="34" charset="0"/>
              </a:rPr>
              <a:t>2 </a:t>
            </a:r>
            <a:r>
              <a:rPr lang="en-GB" sz="900" dirty="0" err="1">
                <a:cs typeface="Arial" pitchFamily="34" charset="0"/>
              </a:rPr>
              <a:t>GeoElementary</a:t>
            </a:r>
            <a:r>
              <a:rPr lang="en-GB" sz="900" dirty="0">
                <a:cs typeface="Arial" pitchFamily="34" charset="0"/>
              </a:rPr>
              <a:t>, Derby, United Kingdom</a:t>
            </a:r>
          </a:p>
          <a:p>
            <a:r>
              <a:rPr lang="en-GB" sz="900" baseline="30000" dirty="0">
                <a:cs typeface="Arial" pitchFamily="34" charset="0"/>
              </a:rPr>
              <a:t>3</a:t>
            </a:r>
            <a:r>
              <a:rPr lang="en-GB" sz="900" dirty="0">
                <a:cs typeface="Arial" pitchFamily="34" charset="0"/>
              </a:rPr>
              <a:t> Geological Survey of Finland, Espoo, Finland</a:t>
            </a:r>
          </a:p>
          <a:p>
            <a:r>
              <a:rPr lang="pt-BR" sz="900" baseline="30000" dirty="0">
                <a:cs typeface="Arial" pitchFamily="34" charset="0"/>
              </a:rPr>
              <a:t>4</a:t>
            </a:r>
            <a:r>
              <a:rPr lang="pt-BR" sz="900" dirty="0">
                <a:cs typeface="Arial" pitchFamily="34" charset="0"/>
              </a:rPr>
              <a:t> Laboratório Nacional de Energia e Geologia, Amadora, Portugal</a:t>
            </a:r>
            <a:endParaRPr lang="en-GB" sz="900" dirty="0">
              <a:cs typeface="Arial" pitchFamily="34" charset="0"/>
            </a:endParaRPr>
          </a:p>
          <a:p>
            <a:r>
              <a:rPr lang="en-GB" sz="900" baseline="30000" dirty="0">
                <a:cs typeface="Arial" pitchFamily="34" charset="0"/>
              </a:rPr>
              <a:t>5</a:t>
            </a:r>
            <a:r>
              <a:rPr lang="en-GB" sz="900" dirty="0">
                <a:cs typeface="Arial" pitchFamily="34" charset="0"/>
              </a:rPr>
              <a:t> IUGS Commission on Global Geochemical Baselines</a:t>
            </a: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8" name="Rectangle 7"/>
          <p:cNvSpPr/>
          <p:nvPr/>
        </p:nvSpPr>
        <p:spPr>
          <a:xfrm>
            <a:off x="179512" y="4957926"/>
            <a:ext cx="8784976" cy="707886"/>
          </a:xfrm>
          <a:prstGeom prst="rect">
            <a:avLst/>
          </a:prstGeom>
        </p:spPr>
        <p:txBody>
          <a:bodyPr wrap="square">
            <a:spAutoFit/>
          </a:bodyPr>
          <a:lstStyle/>
          <a:p>
            <a:r>
              <a:rPr lang="en-GB" sz="1000" dirty="0">
                <a:cs typeface="Arial" pitchFamily="34" charset="0"/>
              </a:rPr>
              <a:t>Demetriades, A., Johnson, C.C., Smith, D.B., </a:t>
            </a:r>
            <a:r>
              <a:rPr lang="en-GB" sz="1000" dirty="0" err="1">
                <a:cs typeface="Arial" pitchFamily="34" charset="0"/>
              </a:rPr>
              <a:t>Tarvainen</a:t>
            </a:r>
            <a:r>
              <a:rPr lang="en-GB" sz="1000" dirty="0">
                <a:cs typeface="Arial" pitchFamily="34" charset="0"/>
              </a:rPr>
              <a:t>, T. &amp; Batista, M.J., 2022. </a:t>
            </a:r>
            <a:r>
              <a:rPr lang="en-GB" sz="1000" i="1" dirty="0">
                <a:cs typeface="Arial" pitchFamily="34" charset="0"/>
              </a:rPr>
              <a:t>Sampling Methods: Introduction</a:t>
            </a:r>
            <a:r>
              <a:rPr lang="en-GB" sz="1000" dirty="0">
                <a:cs typeface="Arial" pitchFamily="34" charset="0"/>
              </a:rPr>
              <a:t>. Chapter 3 In: Demetriades, A., Johnson, C.C., Smith, D.B., </a:t>
            </a:r>
            <a:r>
              <a:rPr lang="en-GB" sz="1000" dirty="0" err="1">
                <a:cs typeface="Arial" pitchFamily="34" charset="0"/>
              </a:rPr>
              <a:t>Ladenberger</a:t>
            </a:r>
            <a:r>
              <a:rPr lang="en-GB" sz="1000" dirty="0">
                <a:cs typeface="Arial" pitchFamily="34" charset="0"/>
              </a:rPr>
              <a:t>, A., </a:t>
            </a:r>
            <a:r>
              <a:rPr lang="en-GB" sz="1000" dirty="0" err="1">
                <a:cs typeface="Arial" pitchFamily="34" charset="0"/>
              </a:rPr>
              <a:t>Adánez</a:t>
            </a:r>
            <a:r>
              <a:rPr lang="en-GB" sz="1000" dirty="0">
                <a:cs typeface="Arial" pitchFamily="34" charset="0"/>
              </a:rPr>
              <a:t> </a:t>
            </a:r>
            <a:r>
              <a:rPr lang="en-GB" sz="1000" dirty="0" err="1">
                <a:cs typeface="Arial" pitchFamily="34" charset="0"/>
              </a:rPr>
              <a:t>Sanjuan</a:t>
            </a:r>
            <a:r>
              <a:rPr lang="en-GB" sz="1000" dirty="0">
                <a:cs typeface="Arial" pitchFamily="34" charset="0"/>
              </a:rPr>
              <a:t>, P., </a:t>
            </a:r>
            <a:r>
              <a:rPr lang="en-GB" sz="1000" dirty="0" err="1">
                <a:cs typeface="Arial" pitchFamily="34" charset="0"/>
              </a:rPr>
              <a:t>Argyraki</a:t>
            </a:r>
            <a:r>
              <a:rPr lang="en-GB" sz="1000" dirty="0">
                <a:cs typeface="Arial" pitchFamily="34" charset="0"/>
              </a:rPr>
              <a:t>, A., </a:t>
            </a:r>
            <a:r>
              <a:rPr lang="en-GB" sz="1000" dirty="0" err="1">
                <a:cs typeface="Arial" pitchFamily="34" charset="0"/>
              </a:rPr>
              <a:t>Stouraiti</a:t>
            </a:r>
            <a:r>
              <a:rPr lang="en-GB" sz="1000" dirty="0">
                <a:cs typeface="Arial" pitchFamily="34" charset="0"/>
              </a:rPr>
              <a:t>, C., </a:t>
            </a:r>
            <a:r>
              <a:rPr lang="en-GB" sz="1000" dirty="0" err="1">
                <a:cs typeface="Arial" pitchFamily="34" charset="0"/>
              </a:rPr>
              <a:t>Caritat</a:t>
            </a:r>
            <a:r>
              <a:rPr lang="en-GB" sz="1000" dirty="0">
                <a:cs typeface="Arial" pitchFamily="34" charset="0"/>
              </a:rPr>
              <a:t>, P. de, Knights, K.V., </a:t>
            </a:r>
            <a:r>
              <a:rPr lang="en-GB" sz="1000" dirty="0" err="1">
                <a:cs typeface="Arial" pitchFamily="34" charset="0"/>
              </a:rPr>
              <a:t>Prieto</a:t>
            </a:r>
            <a:r>
              <a:rPr lang="en-GB" sz="1000" dirty="0">
                <a:cs typeface="Arial" pitchFamily="34" charset="0"/>
              </a:rPr>
              <a:t> </a:t>
            </a:r>
            <a:r>
              <a:rPr lang="en-GB" sz="1000" dirty="0" err="1">
                <a:cs typeface="Arial" pitchFamily="34" charset="0"/>
              </a:rPr>
              <a:t>Rincón</a:t>
            </a:r>
            <a:r>
              <a:rPr lang="en-GB" sz="1000" dirty="0">
                <a:cs typeface="Arial" pitchFamily="34" charset="0"/>
              </a:rPr>
              <a:t>, G. &amp; </a:t>
            </a:r>
            <a:r>
              <a:rPr lang="en-GB" sz="1000" dirty="0" err="1">
                <a:cs typeface="Arial" pitchFamily="34" charset="0"/>
              </a:rPr>
              <a:t>Simubali</a:t>
            </a:r>
            <a:r>
              <a:rPr lang="en-GB" sz="1000" dirty="0">
                <a:cs typeface="Arial" pitchFamily="34" charset="0"/>
              </a:rPr>
              <a:t>, G.N. (Editors), International Union of Geological Sciences Manual of Standard Methods for Establishing the Global Geochemical Reference Network. IUGS Commission on Global Geochemical Baselines, Athens, Hellenic Republic, Special Publication, 2, 61−70.</a:t>
            </a:r>
          </a:p>
        </p:txBody>
      </p:sp>
      <p:sp>
        <p:nvSpPr>
          <p:cNvPr id="9" name="Rectangle 8"/>
          <p:cNvSpPr/>
          <p:nvPr/>
        </p:nvSpPr>
        <p:spPr>
          <a:xfrm>
            <a:off x="179512" y="4699511"/>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654276-12D8-A64F-DF5B-A30CC1483F2F}"/>
              </a:ext>
            </a:extLst>
          </p:cNvPr>
          <p:cNvSpPr txBox="1"/>
          <p:nvPr/>
        </p:nvSpPr>
        <p:spPr>
          <a:xfrm>
            <a:off x="251520" y="121196"/>
            <a:ext cx="4572000" cy="461665"/>
          </a:xfrm>
          <a:prstGeom prst="rect">
            <a:avLst/>
          </a:prstGeom>
          <a:noFill/>
        </p:spPr>
        <p:txBody>
          <a:bodyPr wrap="square">
            <a:spAutoFit/>
          </a:bodyPr>
          <a:lstStyle/>
          <a:p>
            <a:r>
              <a:rPr lang="en-GB" sz="2400" b="1" i="0" u="none" strike="noStrike" baseline="0" dirty="0">
                <a:solidFill>
                  <a:srgbClr val="000000"/>
                </a:solidFill>
              </a:rPr>
              <a:t>3A. Introductory notes….. </a:t>
            </a:r>
            <a:endParaRPr lang="en-GB" sz="2400" dirty="0"/>
          </a:p>
        </p:txBody>
      </p:sp>
      <p:sp>
        <p:nvSpPr>
          <p:cNvPr id="7" name="TextBox 6">
            <a:extLst>
              <a:ext uri="{FF2B5EF4-FFF2-40B4-BE49-F238E27FC236}">
                <a16:creationId xmlns:a16="http://schemas.microsoft.com/office/drawing/2014/main" id="{5ADB3BC8-D157-AEE9-E013-62DEFE5BDA5C}"/>
              </a:ext>
            </a:extLst>
          </p:cNvPr>
          <p:cNvSpPr txBox="1"/>
          <p:nvPr/>
        </p:nvSpPr>
        <p:spPr>
          <a:xfrm>
            <a:off x="229272" y="1036389"/>
            <a:ext cx="8640960" cy="3693319"/>
          </a:xfrm>
          <a:prstGeom prst="rect">
            <a:avLst/>
          </a:prstGeom>
          <a:noFill/>
        </p:spPr>
        <p:txBody>
          <a:bodyPr wrap="square">
            <a:spAutoFit/>
          </a:bodyPr>
          <a:lstStyle/>
          <a:p>
            <a:r>
              <a:rPr lang="en-GB" sz="1800" b="0" i="0" u="none" strike="noStrike" baseline="0" dirty="0">
                <a:solidFill>
                  <a:srgbClr val="000000"/>
                </a:solidFill>
              </a:rPr>
              <a:t>In Chapter 2, the Global Terrestrial Network (GTN) grid cells of 160x160 km, and the selection of sample sites in second- and third-order catchment basins, according to the stream magnitude order classification system by Strahler (1957, 1969), are described. Further, identifiers of the different sample types are given. </a:t>
            </a:r>
          </a:p>
          <a:p>
            <a:endParaRPr lang="en-GB" dirty="0">
              <a:solidFill>
                <a:srgbClr val="000000"/>
              </a:solidFill>
            </a:endParaRPr>
          </a:p>
          <a:p>
            <a:r>
              <a:rPr lang="en-GB" sz="1800" b="0" i="0" u="none" strike="noStrike" baseline="0" dirty="0">
                <a:solidFill>
                  <a:srgbClr val="000000"/>
                </a:solidFill>
              </a:rPr>
              <a:t>It is strongly recommended to read Chapter 2 a few times because it is important to understand: </a:t>
            </a:r>
          </a:p>
          <a:p>
            <a:pPr marL="1633538" indent="-285750">
              <a:buFont typeface="Wingdings" panose="05000000000000000000" pitchFamily="2" charset="2"/>
              <a:buChar char="Ø"/>
            </a:pPr>
            <a:r>
              <a:rPr lang="en-GB" sz="1800" b="0" i="0" u="none" strike="noStrike" baseline="0" dirty="0">
                <a:solidFill>
                  <a:srgbClr val="000000"/>
                </a:solidFill>
              </a:rPr>
              <a:t>the philosophy of the GTN sampling design, </a:t>
            </a:r>
          </a:p>
          <a:p>
            <a:pPr marL="1633538" indent="-285750">
              <a:buFont typeface="Wingdings" panose="05000000000000000000" pitchFamily="2" charset="2"/>
              <a:buChar char="Ø"/>
            </a:pPr>
            <a:r>
              <a:rPr lang="en-GB" sz="1800" b="0" i="0" u="none" strike="noStrike" baseline="0" dirty="0">
                <a:solidFill>
                  <a:srgbClr val="000000"/>
                </a:solidFill>
              </a:rPr>
              <a:t>the selection of sample sites, and </a:t>
            </a:r>
          </a:p>
          <a:p>
            <a:pPr marL="1633538" indent="-285750">
              <a:buFont typeface="Wingdings" panose="05000000000000000000" pitchFamily="2" charset="2"/>
              <a:buChar char="Ø"/>
            </a:pPr>
            <a:r>
              <a:rPr lang="en-GB" sz="1800" b="0" i="0" u="none" strike="noStrike" baseline="0" dirty="0">
                <a:solidFill>
                  <a:srgbClr val="000000"/>
                </a:solidFill>
              </a:rPr>
              <a:t>the use of sample identifiers</a:t>
            </a:r>
          </a:p>
          <a:p>
            <a:endParaRPr lang="en-GB" dirty="0">
              <a:solidFill>
                <a:srgbClr val="000000"/>
              </a:solidFill>
            </a:endParaRPr>
          </a:p>
          <a:p>
            <a:r>
              <a:rPr lang="en-GB" sz="1800" b="0" i="0" u="none" strike="noStrike" baseline="0" dirty="0">
                <a:solidFill>
                  <a:srgbClr val="000000"/>
                </a:solidFill>
              </a:rPr>
              <a:t>before proceeding to study this Chapter where the sampling procedure is described in detail. </a:t>
            </a:r>
            <a:endParaRPr lang="en-GB" dirty="0"/>
          </a:p>
        </p:txBody>
      </p:sp>
    </p:spTree>
    <p:extLst>
      <p:ext uri="{BB962C8B-B14F-4D97-AF65-F5344CB8AC3E}">
        <p14:creationId xmlns:p14="http://schemas.microsoft.com/office/powerpoint/2010/main" val="2162296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654276-12D8-A64F-DF5B-A30CC1483F2F}"/>
              </a:ext>
            </a:extLst>
          </p:cNvPr>
          <p:cNvSpPr txBox="1"/>
          <p:nvPr/>
        </p:nvSpPr>
        <p:spPr>
          <a:xfrm>
            <a:off x="251520" y="121196"/>
            <a:ext cx="4572000" cy="461665"/>
          </a:xfrm>
          <a:prstGeom prst="rect">
            <a:avLst/>
          </a:prstGeom>
          <a:noFill/>
        </p:spPr>
        <p:txBody>
          <a:bodyPr wrap="square">
            <a:spAutoFit/>
          </a:bodyPr>
          <a:lstStyle/>
          <a:p>
            <a:r>
              <a:rPr lang="en-GB" sz="2400" b="1" i="0" u="none" strike="noStrike" baseline="0" dirty="0">
                <a:solidFill>
                  <a:srgbClr val="000000"/>
                </a:solidFill>
              </a:rPr>
              <a:t>…..3A. Introductory notes…..</a:t>
            </a:r>
            <a:endParaRPr lang="en-GB" sz="2400" dirty="0"/>
          </a:p>
        </p:txBody>
      </p:sp>
      <p:sp>
        <p:nvSpPr>
          <p:cNvPr id="3" name="TextBox 2">
            <a:extLst>
              <a:ext uri="{FF2B5EF4-FFF2-40B4-BE49-F238E27FC236}">
                <a16:creationId xmlns:a16="http://schemas.microsoft.com/office/drawing/2014/main" id="{7B0675D5-9481-3008-E01B-6731F1FA4B1F}"/>
              </a:ext>
            </a:extLst>
          </p:cNvPr>
          <p:cNvSpPr txBox="1"/>
          <p:nvPr/>
        </p:nvSpPr>
        <p:spPr>
          <a:xfrm>
            <a:off x="251520" y="733841"/>
            <a:ext cx="8640960" cy="4801314"/>
          </a:xfrm>
          <a:prstGeom prst="rect">
            <a:avLst/>
          </a:prstGeom>
          <a:noFill/>
        </p:spPr>
        <p:txBody>
          <a:bodyPr wrap="square">
            <a:spAutoFit/>
          </a:bodyPr>
          <a:lstStyle/>
          <a:p>
            <a:r>
              <a:rPr lang="en-GB" b="0" i="0" u="none" strike="noStrike" baseline="0" dirty="0">
                <a:solidFill>
                  <a:srgbClr val="000000"/>
                </a:solidFill>
              </a:rPr>
              <a:t>Sampling is the most important and costly stage of any geochemical mapping project, and it is the most difficult to repeat if not carried out properly (Demetriades, 2014, 2021; Demetriades </a:t>
            </a:r>
            <a:r>
              <a:rPr lang="en-GB" b="0" i="1" u="none" strike="noStrike" baseline="0" dirty="0">
                <a:solidFill>
                  <a:srgbClr val="000000"/>
                </a:solidFill>
              </a:rPr>
              <a:t>et al</a:t>
            </a:r>
            <a:r>
              <a:rPr lang="en-GB" b="0" i="0" u="none" strike="noStrike" baseline="0" dirty="0">
                <a:solidFill>
                  <a:srgbClr val="000000"/>
                </a:solidFill>
              </a:rPr>
              <a:t>., 2018). Consequently, the applied geochemists involved in sampling must be well-trained in the collection of samples of:</a:t>
            </a:r>
          </a:p>
          <a:p>
            <a:r>
              <a:rPr lang="en-GB" b="0" i="0" u="none" strike="noStrike" baseline="0" dirty="0">
                <a:solidFill>
                  <a:srgbClr val="000000"/>
                </a:solidFill>
              </a:rPr>
              <a:t> </a:t>
            </a:r>
          </a:p>
          <a:p>
            <a:pPr marL="1431925"/>
            <a:r>
              <a:rPr lang="en-GB" b="0" i="0" u="none" strike="noStrike" baseline="0" dirty="0">
                <a:solidFill>
                  <a:srgbClr val="000000"/>
                </a:solidFill>
              </a:rPr>
              <a:t>(</a:t>
            </a:r>
            <a:r>
              <a:rPr lang="en-GB" b="0" i="0" u="none" strike="noStrike" baseline="0" dirty="0" err="1">
                <a:solidFill>
                  <a:srgbClr val="000000"/>
                </a:solidFill>
              </a:rPr>
              <a:t>i</a:t>
            </a:r>
            <a:r>
              <a:rPr lang="en-GB" b="0" i="0" u="none" strike="noStrike" baseline="0" dirty="0">
                <a:solidFill>
                  <a:srgbClr val="000000"/>
                </a:solidFill>
              </a:rPr>
              <a:t>) Rock, </a:t>
            </a:r>
          </a:p>
          <a:p>
            <a:pPr marL="1431925"/>
            <a:r>
              <a:rPr lang="en-GB" b="0" i="0" u="none" strike="noStrike" baseline="0" dirty="0">
                <a:solidFill>
                  <a:srgbClr val="000000"/>
                </a:solidFill>
              </a:rPr>
              <a:t>(ii) Residual soil (Top and Bottom), </a:t>
            </a:r>
          </a:p>
          <a:p>
            <a:pPr marL="1431925"/>
            <a:r>
              <a:rPr lang="en-GB" b="0" i="0" u="none" strike="noStrike" baseline="0" dirty="0">
                <a:solidFill>
                  <a:srgbClr val="000000"/>
                </a:solidFill>
              </a:rPr>
              <a:t>(iii) Humus (where present), </a:t>
            </a:r>
          </a:p>
          <a:p>
            <a:pPr marL="1431925"/>
            <a:r>
              <a:rPr lang="en-GB" b="0" i="0" u="none" strike="noStrike" baseline="0" dirty="0">
                <a:solidFill>
                  <a:srgbClr val="000000"/>
                </a:solidFill>
              </a:rPr>
              <a:t>(iv) Stream water (where present), </a:t>
            </a:r>
          </a:p>
          <a:p>
            <a:pPr marL="1431925"/>
            <a:r>
              <a:rPr lang="en-GB" b="0" i="0" u="none" strike="noStrike" baseline="0" dirty="0">
                <a:solidFill>
                  <a:srgbClr val="000000"/>
                </a:solidFill>
              </a:rPr>
              <a:t>(v) Stream sediment, and </a:t>
            </a:r>
          </a:p>
          <a:p>
            <a:pPr marL="1431925"/>
            <a:r>
              <a:rPr lang="en-GB" b="0" i="0" u="none" strike="noStrike" baseline="0" dirty="0">
                <a:solidFill>
                  <a:srgbClr val="000000"/>
                </a:solidFill>
              </a:rPr>
              <a:t>(vi) Overbank sediment (Top and Bottom) </a:t>
            </a:r>
          </a:p>
          <a:p>
            <a:endParaRPr lang="en-GB" b="0" i="0" u="none" strike="noStrike" baseline="0" dirty="0">
              <a:solidFill>
                <a:srgbClr val="000000"/>
              </a:solidFill>
            </a:endParaRPr>
          </a:p>
          <a:p>
            <a:r>
              <a:rPr lang="en-GB" b="0" i="0" u="none" strike="noStrike" baseline="0" dirty="0">
                <a:solidFill>
                  <a:srgbClr val="000000"/>
                </a:solidFill>
              </a:rPr>
              <a:t>from second-order catchment basins with an area of &lt;100 km</a:t>
            </a:r>
            <a:r>
              <a:rPr lang="en-GB" b="0" i="0" u="none" strike="noStrike" baseline="30000" dirty="0">
                <a:solidFill>
                  <a:srgbClr val="000000"/>
                </a:solidFill>
              </a:rPr>
              <a:t>2</a:t>
            </a:r>
            <a:r>
              <a:rPr lang="en-GB" b="0" i="0" u="none" strike="noStrike" baseline="0" dirty="0">
                <a:solidFill>
                  <a:srgbClr val="000000"/>
                </a:solidFill>
              </a:rPr>
              <a:t>, and </a:t>
            </a:r>
          </a:p>
          <a:p>
            <a:endParaRPr lang="en-GB" b="0" i="0" u="none" strike="noStrike" baseline="0" dirty="0">
              <a:solidFill>
                <a:srgbClr val="000000"/>
              </a:solidFill>
            </a:endParaRPr>
          </a:p>
          <a:p>
            <a:pPr marL="1431925"/>
            <a:r>
              <a:rPr lang="en-GB" b="0" i="0" u="none" strike="noStrike" baseline="0" dirty="0">
                <a:solidFill>
                  <a:srgbClr val="000000"/>
                </a:solidFill>
              </a:rPr>
              <a:t>(vii) Floodplain sediment (Top and Bottom) </a:t>
            </a:r>
          </a:p>
          <a:p>
            <a:endParaRPr lang="en-GB" b="0" i="0" u="none" strike="noStrike" baseline="0" dirty="0">
              <a:solidFill>
                <a:srgbClr val="000000"/>
              </a:solidFill>
            </a:endParaRPr>
          </a:p>
          <a:p>
            <a:r>
              <a:rPr lang="en-GB" b="0" i="0" u="none" strike="noStrike" baseline="0" dirty="0">
                <a:solidFill>
                  <a:srgbClr val="000000"/>
                </a:solidFill>
              </a:rPr>
              <a:t>from third-order catchment basins with an area between 1000 and 6000 km</a:t>
            </a:r>
            <a:r>
              <a:rPr lang="en-GB" b="0" i="0" u="none" strike="noStrike" baseline="30000" dirty="0">
                <a:solidFill>
                  <a:srgbClr val="000000"/>
                </a:solidFill>
              </a:rPr>
              <a:t>2</a:t>
            </a:r>
            <a:r>
              <a:rPr lang="en-GB" b="0" i="0" u="none" strike="noStrike" baseline="0" dirty="0">
                <a:solidFill>
                  <a:srgbClr val="000000"/>
                </a:solidFill>
              </a:rPr>
              <a:t>. </a:t>
            </a:r>
            <a:endParaRPr lang="en-GB" dirty="0"/>
          </a:p>
        </p:txBody>
      </p:sp>
    </p:spTree>
    <p:extLst>
      <p:ext uri="{BB962C8B-B14F-4D97-AF65-F5344CB8AC3E}">
        <p14:creationId xmlns:p14="http://schemas.microsoft.com/office/powerpoint/2010/main" val="784214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654276-12D8-A64F-DF5B-A30CC1483F2F}"/>
              </a:ext>
            </a:extLst>
          </p:cNvPr>
          <p:cNvSpPr txBox="1"/>
          <p:nvPr/>
        </p:nvSpPr>
        <p:spPr>
          <a:xfrm>
            <a:off x="251520" y="121196"/>
            <a:ext cx="4572000" cy="461665"/>
          </a:xfrm>
          <a:prstGeom prst="rect">
            <a:avLst/>
          </a:prstGeom>
          <a:noFill/>
        </p:spPr>
        <p:txBody>
          <a:bodyPr wrap="square">
            <a:spAutoFit/>
          </a:bodyPr>
          <a:lstStyle/>
          <a:p>
            <a:r>
              <a:rPr lang="en-GB" sz="2400" b="1" i="0" u="none" strike="noStrike" baseline="0" dirty="0">
                <a:solidFill>
                  <a:srgbClr val="000000"/>
                </a:solidFill>
              </a:rPr>
              <a:t>…..3A. Introductory notes…..</a:t>
            </a:r>
            <a:endParaRPr lang="en-GB" sz="2400" dirty="0"/>
          </a:p>
        </p:txBody>
      </p:sp>
      <p:sp>
        <p:nvSpPr>
          <p:cNvPr id="2" name="TextBox 1">
            <a:extLst>
              <a:ext uri="{FF2B5EF4-FFF2-40B4-BE49-F238E27FC236}">
                <a16:creationId xmlns:a16="http://schemas.microsoft.com/office/drawing/2014/main" id="{C3F65C0E-E4FA-0A62-FBDF-ED1D314D0B3D}"/>
              </a:ext>
            </a:extLst>
          </p:cNvPr>
          <p:cNvSpPr txBox="1"/>
          <p:nvPr/>
        </p:nvSpPr>
        <p:spPr>
          <a:xfrm>
            <a:off x="251520" y="1761698"/>
            <a:ext cx="8640960" cy="1815882"/>
          </a:xfrm>
          <a:prstGeom prst="rect">
            <a:avLst/>
          </a:prstGeom>
          <a:solidFill>
            <a:srgbClr val="FFFFCC"/>
          </a:solidFill>
          <a:ln w="12700">
            <a:solidFill>
              <a:schemeClr val="accent1"/>
            </a:solidFill>
          </a:ln>
        </p:spPr>
        <p:txBody>
          <a:bodyPr wrap="square" rtlCol="0">
            <a:spAutoFit/>
          </a:bodyPr>
          <a:lstStyle/>
          <a:p>
            <a:r>
              <a:rPr lang="en-GB" sz="2800" b="1" i="1" u="none" strike="noStrike" baseline="0" dirty="0">
                <a:solidFill>
                  <a:srgbClr val="000000"/>
                </a:solidFill>
              </a:rPr>
              <a:t>It is strongly stressed that untrained personnel </a:t>
            </a:r>
            <a:r>
              <a:rPr lang="en-GB" sz="2800" b="1" i="1" u="none" strike="noStrike" baseline="0" dirty="0">
                <a:solidFill>
                  <a:srgbClr val="FF0000"/>
                </a:solidFill>
              </a:rPr>
              <a:t>must NOT be allowed to go out in the field for sampling</a:t>
            </a:r>
            <a:r>
              <a:rPr lang="en-GB" sz="2800" b="1" i="1" u="none" strike="noStrike" baseline="0" dirty="0">
                <a:solidFill>
                  <a:srgbClr val="000000"/>
                </a:solidFill>
              </a:rPr>
              <a:t>, if not accompanied and supervised by an experienced field applied geochemist until they become proficient</a:t>
            </a:r>
            <a:r>
              <a:rPr lang="en-GB" sz="2800" b="0" i="0" u="none" strike="noStrike" baseline="0" dirty="0">
                <a:solidFill>
                  <a:srgbClr val="000000"/>
                </a:solidFill>
              </a:rPr>
              <a:t>. </a:t>
            </a:r>
            <a:endParaRPr lang="en-GB" sz="2800" dirty="0"/>
          </a:p>
        </p:txBody>
      </p:sp>
    </p:spTree>
    <p:extLst>
      <p:ext uri="{BB962C8B-B14F-4D97-AF65-F5344CB8AC3E}">
        <p14:creationId xmlns:p14="http://schemas.microsoft.com/office/powerpoint/2010/main" val="3150694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1ABCD6-6835-3BE9-834B-D108938F1EBA}"/>
              </a:ext>
            </a:extLst>
          </p:cNvPr>
          <p:cNvSpPr txBox="1"/>
          <p:nvPr/>
        </p:nvSpPr>
        <p:spPr>
          <a:xfrm>
            <a:off x="251520" y="121196"/>
            <a:ext cx="4572000" cy="461665"/>
          </a:xfrm>
          <a:prstGeom prst="rect">
            <a:avLst/>
          </a:prstGeom>
          <a:noFill/>
        </p:spPr>
        <p:txBody>
          <a:bodyPr wrap="square">
            <a:spAutoFit/>
          </a:bodyPr>
          <a:lstStyle/>
          <a:p>
            <a:r>
              <a:rPr lang="en-GB" sz="2400" b="1" i="0" u="none" strike="noStrike" baseline="0" dirty="0">
                <a:solidFill>
                  <a:srgbClr val="000000"/>
                </a:solidFill>
              </a:rPr>
              <a:t>…..3A. Introductory notes </a:t>
            </a:r>
            <a:endParaRPr lang="en-GB" sz="2400" dirty="0"/>
          </a:p>
        </p:txBody>
      </p:sp>
      <p:sp>
        <p:nvSpPr>
          <p:cNvPr id="6" name="TextBox 5">
            <a:extLst>
              <a:ext uri="{FF2B5EF4-FFF2-40B4-BE49-F238E27FC236}">
                <a16:creationId xmlns:a16="http://schemas.microsoft.com/office/drawing/2014/main" id="{40196E6F-2C6A-FB62-E5EA-71DACBB8E9B9}"/>
              </a:ext>
            </a:extLst>
          </p:cNvPr>
          <p:cNvSpPr txBox="1"/>
          <p:nvPr/>
        </p:nvSpPr>
        <p:spPr>
          <a:xfrm>
            <a:off x="251520" y="1010840"/>
            <a:ext cx="8640960" cy="4247317"/>
          </a:xfrm>
          <a:prstGeom prst="rect">
            <a:avLst/>
          </a:prstGeom>
          <a:noFill/>
        </p:spPr>
        <p:txBody>
          <a:bodyPr wrap="square">
            <a:spAutoFit/>
          </a:bodyPr>
          <a:lstStyle/>
          <a:p>
            <a:r>
              <a:rPr lang="en-GB" b="0" i="0" u="none" strike="noStrike" baseline="0" dirty="0">
                <a:solidFill>
                  <a:srgbClr val="000000"/>
                </a:solidFill>
              </a:rPr>
              <a:t>The stepwise sampling instructions are designed for novices but also experienced field applied geochemists for teaching purposes. They must be followed precisely because the aim of the project for ‘</a:t>
            </a:r>
            <a:r>
              <a:rPr lang="en-GB" b="0" i="1" u="none" strike="noStrike" baseline="0" dirty="0">
                <a:solidFill>
                  <a:srgbClr val="000000"/>
                </a:solidFill>
              </a:rPr>
              <a:t>Establishing the Global Geochemical Reference Network</a:t>
            </a:r>
            <a:r>
              <a:rPr lang="en-GB" b="0" i="0" u="none" strike="noStrike" baseline="0" dirty="0">
                <a:solidFill>
                  <a:srgbClr val="000000"/>
                </a:solidFill>
              </a:rPr>
              <a:t>’ is to collect all sample types from all countries with a standardised methodology. Further, the wide-spaced sampling density of 1 site/5120 km</a:t>
            </a:r>
            <a:r>
              <a:rPr lang="en-GB" b="0" i="0" u="none" strike="noStrike" baseline="30000" dirty="0">
                <a:solidFill>
                  <a:srgbClr val="000000"/>
                </a:solidFill>
              </a:rPr>
              <a:t>2</a:t>
            </a:r>
            <a:r>
              <a:rPr lang="en-GB" b="0" i="0" u="none" strike="noStrike" baseline="0" dirty="0">
                <a:solidFill>
                  <a:srgbClr val="000000"/>
                </a:solidFill>
              </a:rPr>
              <a:t> in GTN grid cells of 160x160 km is exceedingly demanding because all collected samples will constitute the </a:t>
            </a:r>
            <a:r>
              <a:rPr lang="en-GB" b="0" i="1" u="none" strike="noStrike" baseline="0" dirty="0">
                <a:solidFill>
                  <a:srgbClr val="000000"/>
                </a:solidFill>
              </a:rPr>
              <a:t>Standardised Global Geochemical Reference Network </a:t>
            </a:r>
            <a:r>
              <a:rPr lang="en-GB" b="0" i="0" u="none" strike="noStrike" baseline="0" dirty="0">
                <a:solidFill>
                  <a:srgbClr val="000000"/>
                </a:solidFill>
              </a:rPr>
              <a:t>for each sample type. </a:t>
            </a:r>
          </a:p>
          <a:p>
            <a:endParaRPr lang="en-GB" b="0" i="0" u="none" strike="noStrike" baseline="0" dirty="0">
              <a:solidFill>
                <a:srgbClr val="000000"/>
              </a:solidFill>
            </a:endParaRPr>
          </a:p>
          <a:p>
            <a:r>
              <a:rPr lang="en-GB" b="0" i="0" u="none" strike="noStrike" baseline="0" dirty="0">
                <a:solidFill>
                  <a:srgbClr val="000000"/>
                </a:solidFill>
              </a:rPr>
              <a:t>The sampling of residual soil is the most difficult, even for experienced field applied geochemists. Therefore, </a:t>
            </a:r>
            <a:r>
              <a:rPr lang="en-GB" b="1" i="1" u="none" strike="noStrike" baseline="0" dirty="0">
                <a:solidFill>
                  <a:srgbClr val="000000"/>
                </a:solidFill>
              </a:rPr>
              <a:t>it is strongly recommended that all national sampling teams must be trained by an experienced soil scientist for the recognition of soil horizons</a:t>
            </a:r>
            <a:r>
              <a:rPr lang="en-GB" b="0" i="0" u="none" strike="noStrike" baseline="0" dirty="0">
                <a:solidFill>
                  <a:srgbClr val="000000"/>
                </a:solidFill>
              </a:rPr>
              <a:t>.</a:t>
            </a:r>
          </a:p>
          <a:p>
            <a:r>
              <a:rPr lang="en-GB" b="0" i="0" u="none" strike="noStrike" baseline="0" dirty="0">
                <a:solidFill>
                  <a:srgbClr val="000000"/>
                </a:solidFill>
              </a:rPr>
              <a:t> </a:t>
            </a:r>
          </a:p>
          <a:p>
            <a:r>
              <a:rPr lang="en-GB" b="0" i="0" u="none" strike="noStrike" baseline="0" dirty="0">
                <a:solidFill>
                  <a:srgbClr val="000000"/>
                </a:solidFill>
              </a:rPr>
              <a:t>The sampling methods described in this Chapter can be applied also to regional geochemical surveys by changing the sampling density according to the area of the country and available funds. </a:t>
            </a:r>
            <a:endParaRPr lang="en-GB" dirty="0"/>
          </a:p>
        </p:txBody>
      </p:sp>
    </p:spTree>
    <p:extLst>
      <p:ext uri="{BB962C8B-B14F-4D97-AF65-F5344CB8AC3E}">
        <p14:creationId xmlns:p14="http://schemas.microsoft.com/office/powerpoint/2010/main" val="706330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1ABCD6-6835-3BE9-834B-D108938F1EBA}"/>
              </a:ext>
            </a:extLst>
          </p:cNvPr>
          <p:cNvSpPr txBox="1"/>
          <p:nvPr/>
        </p:nvSpPr>
        <p:spPr>
          <a:xfrm>
            <a:off x="251520" y="49188"/>
            <a:ext cx="4572000" cy="461665"/>
          </a:xfrm>
          <a:prstGeom prst="rect">
            <a:avLst/>
          </a:prstGeom>
          <a:noFill/>
        </p:spPr>
        <p:txBody>
          <a:bodyPr wrap="square">
            <a:spAutoFit/>
          </a:bodyPr>
          <a:lstStyle/>
          <a:p>
            <a:r>
              <a:rPr lang="en-GB" sz="2400" b="1" i="0" u="none" strike="noStrike" baseline="0" dirty="0">
                <a:solidFill>
                  <a:srgbClr val="000000"/>
                </a:solidFill>
              </a:rPr>
              <a:t>3B. Equipment</a:t>
            </a:r>
            <a:endParaRPr lang="en-GB" sz="2400" dirty="0"/>
          </a:p>
        </p:txBody>
      </p:sp>
      <p:sp>
        <p:nvSpPr>
          <p:cNvPr id="6" name="TextBox 5">
            <a:extLst>
              <a:ext uri="{FF2B5EF4-FFF2-40B4-BE49-F238E27FC236}">
                <a16:creationId xmlns:a16="http://schemas.microsoft.com/office/drawing/2014/main" id="{40196E6F-2C6A-FB62-E5EA-71DACBB8E9B9}"/>
              </a:ext>
            </a:extLst>
          </p:cNvPr>
          <p:cNvSpPr txBox="1"/>
          <p:nvPr/>
        </p:nvSpPr>
        <p:spPr>
          <a:xfrm>
            <a:off x="251520" y="481236"/>
            <a:ext cx="8640960" cy="4524315"/>
          </a:xfrm>
          <a:prstGeom prst="rect">
            <a:avLst/>
          </a:prstGeom>
          <a:noFill/>
        </p:spPr>
        <p:txBody>
          <a:bodyPr wrap="square">
            <a:spAutoFit/>
          </a:bodyPr>
          <a:lstStyle/>
          <a:p>
            <a:r>
              <a:rPr lang="en-GB" b="0" i="0" u="none" strike="noStrike" baseline="0" dirty="0">
                <a:solidFill>
                  <a:srgbClr val="000000"/>
                </a:solidFill>
              </a:rPr>
              <a:t>In the following Chapters, describing the standardised methodology for sampling Rock, Residual soil, Humus, Stream water, Stream sediment, Overbank sediment and Floodplain sediment, there are two lists of equipment:</a:t>
            </a:r>
          </a:p>
          <a:p>
            <a:endParaRPr lang="en-GB" b="0" i="0" u="none" strike="noStrike" baseline="0" dirty="0">
              <a:solidFill>
                <a:srgbClr val="000000"/>
              </a:solidFill>
            </a:endParaRPr>
          </a:p>
          <a:p>
            <a:pPr marL="1612900"/>
            <a:r>
              <a:rPr lang="en-GB" b="0" i="0" u="none" strike="noStrike" baseline="0" dirty="0">
                <a:solidFill>
                  <a:srgbClr val="000000"/>
                </a:solidFill>
              </a:rPr>
              <a:t>(</a:t>
            </a:r>
            <a:r>
              <a:rPr lang="en-GB" b="0" i="0" u="none" strike="noStrike" baseline="0" dirty="0" err="1">
                <a:solidFill>
                  <a:srgbClr val="000000"/>
                </a:solidFill>
              </a:rPr>
              <a:t>i</a:t>
            </a:r>
            <a:r>
              <a:rPr lang="en-GB" b="0" i="0" u="none" strike="noStrike" baseline="0" dirty="0">
                <a:solidFill>
                  <a:srgbClr val="000000"/>
                </a:solidFill>
              </a:rPr>
              <a:t>) Equipment to be provided by the Project Coordinator, and</a:t>
            </a:r>
          </a:p>
          <a:p>
            <a:pPr marL="1612900"/>
            <a:r>
              <a:rPr lang="en-GB" b="0" i="0" u="none" strike="noStrike" baseline="0" dirty="0">
                <a:solidFill>
                  <a:srgbClr val="000000"/>
                </a:solidFill>
              </a:rPr>
              <a:t>(ii) Equipment to be purchased by each participating country.</a:t>
            </a:r>
          </a:p>
          <a:p>
            <a:endParaRPr lang="en-GB" b="0" i="0" u="none" strike="noStrike" baseline="0" dirty="0">
              <a:solidFill>
                <a:srgbClr val="000000"/>
              </a:solidFill>
            </a:endParaRPr>
          </a:p>
          <a:p>
            <a:r>
              <a:rPr lang="en-GB" b="0" i="0" u="none" strike="noStrike" baseline="0" dirty="0">
                <a:solidFill>
                  <a:srgbClr val="000000"/>
                </a:solidFill>
              </a:rPr>
              <a:t>The first list of equipment to be provided by the Project Coordinator is important because it secures the standardised methodology and, therefore, needs to be purchased centrally and distributed to all participating countries. Thus, each national coordinator should inform the Project Coordinator of the number of sampling teams that will be involved in the sampling campaigns in each country.</a:t>
            </a:r>
          </a:p>
          <a:p>
            <a:endParaRPr lang="en-GB" b="0" i="0" u="none" strike="noStrike" baseline="0" dirty="0">
              <a:solidFill>
                <a:srgbClr val="000000"/>
              </a:solidFill>
            </a:endParaRPr>
          </a:p>
          <a:p>
            <a:r>
              <a:rPr lang="en-GB" b="0" i="0" u="none" strike="noStrike" baseline="0" dirty="0">
                <a:solidFill>
                  <a:srgbClr val="000000"/>
                </a:solidFill>
              </a:rPr>
              <a:t>The second list of equipment is, of course, just as important and could easily be purchased in each country. In this case, the national coordinator should ensure that all sampling teams in the country have the same equipment.</a:t>
            </a:r>
          </a:p>
        </p:txBody>
      </p:sp>
      <p:sp>
        <p:nvSpPr>
          <p:cNvPr id="2" name="TextBox 1">
            <a:extLst>
              <a:ext uri="{FF2B5EF4-FFF2-40B4-BE49-F238E27FC236}">
                <a16:creationId xmlns:a16="http://schemas.microsoft.com/office/drawing/2014/main" id="{70682566-CEAA-FF49-B24F-C0F05FDC6E0F}"/>
              </a:ext>
            </a:extLst>
          </p:cNvPr>
          <p:cNvSpPr txBox="1"/>
          <p:nvPr/>
        </p:nvSpPr>
        <p:spPr>
          <a:xfrm>
            <a:off x="251520" y="5005551"/>
            <a:ext cx="8640960" cy="369332"/>
          </a:xfrm>
          <a:prstGeom prst="rect">
            <a:avLst/>
          </a:prstGeom>
          <a:solidFill>
            <a:srgbClr val="FFFFCC"/>
          </a:solidFill>
          <a:ln w="12700">
            <a:solidFill>
              <a:schemeClr val="accent1"/>
            </a:solidFill>
          </a:ln>
        </p:spPr>
        <p:txBody>
          <a:bodyPr wrap="square" rtlCol="0">
            <a:spAutoFit/>
          </a:bodyPr>
          <a:lstStyle/>
          <a:p>
            <a:r>
              <a:rPr lang="en-GB" dirty="0">
                <a:solidFill>
                  <a:srgbClr val="0000CC"/>
                </a:solidFill>
              </a:rPr>
              <a:t>Aluminium and Brass equipment and Coloured plastic scoops and buckets must be avoided</a:t>
            </a:r>
          </a:p>
        </p:txBody>
      </p:sp>
    </p:spTree>
    <p:extLst>
      <p:ext uri="{BB962C8B-B14F-4D97-AF65-F5344CB8AC3E}">
        <p14:creationId xmlns:p14="http://schemas.microsoft.com/office/powerpoint/2010/main" val="969662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1ABCD6-6835-3BE9-834B-D108938F1EBA}"/>
              </a:ext>
            </a:extLst>
          </p:cNvPr>
          <p:cNvSpPr txBox="1"/>
          <p:nvPr/>
        </p:nvSpPr>
        <p:spPr>
          <a:xfrm>
            <a:off x="251520" y="49188"/>
            <a:ext cx="8640960" cy="461665"/>
          </a:xfrm>
          <a:prstGeom prst="rect">
            <a:avLst/>
          </a:prstGeom>
          <a:noFill/>
        </p:spPr>
        <p:txBody>
          <a:bodyPr wrap="square">
            <a:spAutoFit/>
          </a:bodyPr>
          <a:lstStyle/>
          <a:p>
            <a:r>
              <a:rPr lang="en-GB" sz="2400" b="1" i="0" u="none" strike="noStrike" baseline="0">
                <a:solidFill>
                  <a:srgbClr val="000000"/>
                </a:solidFill>
              </a:rPr>
              <a:t>3C. Preparation of equipment for sampling</a:t>
            </a:r>
            <a:endParaRPr lang="en-GB" sz="2400" dirty="0"/>
          </a:p>
        </p:txBody>
      </p:sp>
      <p:sp>
        <p:nvSpPr>
          <p:cNvPr id="5" name="TextBox 4">
            <a:extLst>
              <a:ext uri="{FF2B5EF4-FFF2-40B4-BE49-F238E27FC236}">
                <a16:creationId xmlns:a16="http://schemas.microsoft.com/office/drawing/2014/main" id="{10670D3B-5D94-1074-2255-003418039478}"/>
              </a:ext>
            </a:extLst>
          </p:cNvPr>
          <p:cNvSpPr txBox="1"/>
          <p:nvPr/>
        </p:nvSpPr>
        <p:spPr>
          <a:xfrm>
            <a:off x="251520" y="1564838"/>
            <a:ext cx="8640960" cy="2585323"/>
          </a:xfrm>
          <a:prstGeom prst="rect">
            <a:avLst/>
          </a:prstGeom>
          <a:noFill/>
        </p:spPr>
        <p:txBody>
          <a:bodyPr wrap="square">
            <a:spAutoFit/>
          </a:bodyPr>
          <a:lstStyle/>
          <a:p>
            <a:r>
              <a:rPr lang="en-GB" sz="1800" b="0" i="0" u="none" strike="noStrike" baseline="0" dirty="0">
                <a:solidFill>
                  <a:srgbClr val="000000"/>
                </a:solidFill>
              </a:rPr>
              <a:t>Most equipment that will be purchased by each participating country is ready for use. However, some equipment may require attention. New spades and mattock cutters are usually painted, and the wooden handle may be varnished or painted (Fig. 3.1a). Previously used spades and mattock cutters, such as those shown in Figure 3.1c, may be rusted and, in this case, the rust must be removed. Similarly, new sledgehammers and chisels are painted, and used geological hammers may be slightly dirty-rusted (Fig. 3.1e). The paint and rust must be removed before the equipment is used for sampling, and this can be achieved quite easily by sandblasting (Figs. 3.1b, d &amp; f). The varnish and paint on wooden handles can be removed again by sandblasting. </a:t>
            </a:r>
            <a:endParaRPr lang="en-GB" dirty="0"/>
          </a:p>
        </p:txBody>
      </p:sp>
    </p:spTree>
    <p:extLst>
      <p:ext uri="{BB962C8B-B14F-4D97-AF65-F5344CB8AC3E}">
        <p14:creationId xmlns:p14="http://schemas.microsoft.com/office/powerpoint/2010/main" val="13307808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017740"/>
            <a:ext cx="9144000" cy="553998"/>
          </a:xfrm>
          <a:prstGeom prst="rect">
            <a:avLst/>
          </a:prstGeom>
        </p:spPr>
        <p:txBody>
          <a:bodyPr wrap="square">
            <a:spAutoFit/>
          </a:bodyPr>
          <a:lstStyle/>
          <a:p>
            <a:r>
              <a:rPr lang="en-GB" sz="1000" dirty="0">
                <a:cs typeface="Arial" pitchFamily="34" charset="0"/>
              </a:rPr>
              <a:t>Figure 3.1 on  page 66. </a:t>
            </a:r>
            <a:r>
              <a:rPr lang="en-GB" sz="1000" b="1" dirty="0">
                <a:cs typeface="Arial" pitchFamily="34" charset="0"/>
              </a:rPr>
              <a:t>(a)</a:t>
            </a:r>
            <a:r>
              <a:rPr lang="en-GB" sz="1000" dirty="0">
                <a:cs typeface="Arial" pitchFamily="34" charset="0"/>
              </a:rPr>
              <a:t> Painted spade and mattock cutter. </a:t>
            </a:r>
            <a:r>
              <a:rPr lang="en-GB" sz="1000" b="1" dirty="0">
                <a:cs typeface="Arial" pitchFamily="34" charset="0"/>
              </a:rPr>
              <a:t>(b)</a:t>
            </a:r>
            <a:r>
              <a:rPr lang="en-GB" sz="1000" dirty="0">
                <a:cs typeface="Arial" pitchFamily="34" charset="0"/>
              </a:rPr>
              <a:t> Paint removed by sandblasting. </a:t>
            </a:r>
            <a:r>
              <a:rPr lang="en-GB" sz="1000" b="1" dirty="0">
                <a:cs typeface="Arial" pitchFamily="34" charset="0"/>
              </a:rPr>
              <a:t>(c)</a:t>
            </a:r>
            <a:r>
              <a:rPr lang="en-GB" sz="1000" dirty="0">
                <a:cs typeface="Arial" pitchFamily="34" charset="0"/>
              </a:rPr>
              <a:t> Rusted spade and mattock cutter. </a:t>
            </a:r>
            <a:r>
              <a:rPr lang="en-GB" sz="1000" b="1" dirty="0">
                <a:cs typeface="Arial" pitchFamily="34" charset="0"/>
              </a:rPr>
              <a:t>(d)</a:t>
            </a:r>
            <a:r>
              <a:rPr lang="en-GB" sz="1000" dirty="0">
                <a:cs typeface="Arial" pitchFamily="34" charset="0"/>
              </a:rPr>
              <a:t> Rust removed by sandblasting. </a:t>
            </a:r>
            <a:r>
              <a:rPr lang="en-GB" sz="1000" b="1" dirty="0">
                <a:cs typeface="Arial" pitchFamily="34" charset="0"/>
              </a:rPr>
              <a:t>(e)</a:t>
            </a:r>
            <a:r>
              <a:rPr lang="en-GB" sz="1000" dirty="0">
                <a:cs typeface="Arial" pitchFamily="34" charset="0"/>
              </a:rPr>
              <a:t> Painted 2 and 5 kg sledgehammers and chisel, and slightly dirty-rusted geological hammers. </a:t>
            </a:r>
            <a:r>
              <a:rPr lang="en-GB" sz="1000" b="1" dirty="0">
                <a:cs typeface="Arial" pitchFamily="34" charset="0"/>
              </a:rPr>
              <a:t>(f)</a:t>
            </a:r>
            <a:r>
              <a:rPr lang="en-GB" sz="1000" dirty="0">
                <a:cs typeface="Arial" pitchFamily="34" charset="0"/>
              </a:rPr>
              <a:t> Paint and dirt-rust removed by sandblasting. Photographs by Alecos Demetriades, Hellenic Institute of Geology and Mineral Exploration (IGME) &amp; IUGS Commission on Global Geochemical Baselines (IUGS-CGGB).</a:t>
            </a:r>
          </a:p>
        </p:txBody>
      </p:sp>
      <p:pic>
        <p:nvPicPr>
          <p:cNvPr id="6" name="Picture 5" descr="Fig_3.1a_Painted_shovel_&amp;_mattock_cutter_1.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rot="5400000">
            <a:off x="484071" y="-246621"/>
            <a:ext cx="2160000" cy="2895634"/>
          </a:xfrm>
          <a:prstGeom prst="rect">
            <a:avLst/>
          </a:prstGeom>
        </p:spPr>
      </p:pic>
      <p:pic>
        <p:nvPicPr>
          <p:cNvPr id="7" name="Picture 6" descr="Fig_3.1b_Sandblasted_shovel_&amp;_mattock_cutter_1.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5400000">
            <a:off x="499429" y="2417630"/>
            <a:ext cx="2160240" cy="2895964"/>
          </a:xfrm>
          <a:prstGeom prst="rect">
            <a:avLst/>
          </a:prstGeom>
        </p:spPr>
      </p:pic>
      <p:sp>
        <p:nvSpPr>
          <p:cNvPr id="12" name="TextBox 11"/>
          <p:cNvSpPr txBox="1"/>
          <p:nvPr/>
        </p:nvSpPr>
        <p:spPr>
          <a:xfrm>
            <a:off x="1290684" y="1921396"/>
            <a:ext cx="497252" cy="400110"/>
          </a:xfrm>
          <a:prstGeom prst="rect">
            <a:avLst/>
          </a:prstGeom>
          <a:noFill/>
        </p:spPr>
        <p:txBody>
          <a:bodyPr wrap="none" rtlCol="0">
            <a:spAutoFit/>
          </a:bodyPr>
          <a:lstStyle/>
          <a:p>
            <a:r>
              <a:rPr lang="en-GB" sz="2000" dirty="0">
                <a:latin typeface="Arial" pitchFamily="34" charset="0"/>
                <a:cs typeface="Arial" pitchFamily="34" charset="0"/>
              </a:rPr>
              <a:t>(a)</a:t>
            </a:r>
          </a:p>
        </p:txBody>
      </p:sp>
      <p:sp>
        <p:nvSpPr>
          <p:cNvPr id="13" name="TextBox 12"/>
          <p:cNvSpPr txBox="1"/>
          <p:nvPr/>
        </p:nvSpPr>
        <p:spPr>
          <a:xfrm>
            <a:off x="1194428" y="4569502"/>
            <a:ext cx="497252" cy="400110"/>
          </a:xfrm>
          <a:prstGeom prst="rect">
            <a:avLst/>
          </a:prstGeom>
          <a:noFill/>
        </p:spPr>
        <p:txBody>
          <a:bodyPr wrap="none" rtlCol="0">
            <a:spAutoFit/>
          </a:bodyPr>
          <a:lstStyle/>
          <a:p>
            <a:r>
              <a:rPr lang="en-GB" sz="2000" dirty="0">
                <a:latin typeface="Arial" pitchFamily="34" charset="0"/>
                <a:cs typeface="Arial" pitchFamily="34" charset="0"/>
              </a:rPr>
              <a:t>(b)</a:t>
            </a:r>
          </a:p>
        </p:txBody>
      </p:sp>
      <p:grpSp>
        <p:nvGrpSpPr>
          <p:cNvPr id="19" name="Group 18"/>
          <p:cNvGrpSpPr/>
          <p:nvPr/>
        </p:nvGrpSpPr>
        <p:grpSpPr>
          <a:xfrm>
            <a:off x="3131840" y="121196"/>
            <a:ext cx="2880320" cy="4824720"/>
            <a:chOff x="6144328" y="121196"/>
            <a:chExt cx="2880320" cy="4824720"/>
          </a:xfrm>
        </p:grpSpPr>
        <p:pic>
          <p:nvPicPr>
            <p:cNvPr id="8" name="Picture 7" descr="Fig_3.1c_Rusted_shovel_&amp;_mattock_cutter.JPG"/>
            <p:cNvPicPr>
              <a:picLocks noChangeAspect="1"/>
            </p:cNvPicPr>
            <p:nvPr/>
          </p:nvPicPr>
          <p:blipFill>
            <a:blip r:embed="rId4" cstate="print"/>
            <a:stretch>
              <a:fillRect/>
            </a:stretch>
          </p:blipFill>
          <p:spPr>
            <a:xfrm>
              <a:off x="6144328" y="121196"/>
              <a:ext cx="2880320" cy="2160240"/>
            </a:xfrm>
            <a:prstGeom prst="rect">
              <a:avLst/>
            </a:prstGeom>
          </p:spPr>
        </p:pic>
        <p:pic>
          <p:nvPicPr>
            <p:cNvPr id="9" name="Picture 8" descr="Fig_3.1d_Sandblasted_shovel_&amp;_mattock_cutter.JPG"/>
            <p:cNvPicPr>
              <a:picLocks noChangeAspect="1"/>
            </p:cNvPicPr>
            <p:nvPr/>
          </p:nvPicPr>
          <p:blipFill>
            <a:blip r:embed="rId5" cstate="print"/>
            <a:stretch>
              <a:fillRect/>
            </a:stretch>
          </p:blipFill>
          <p:spPr>
            <a:xfrm>
              <a:off x="6144328" y="2785676"/>
              <a:ext cx="2880320" cy="2160240"/>
            </a:xfrm>
            <a:prstGeom prst="rect">
              <a:avLst/>
            </a:prstGeom>
          </p:spPr>
        </p:pic>
        <p:sp>
          <p:nvSpPr>
            <p:cNvPr id="14" name="TextBox 13"/>
            <p:cNvSpPr txBox="1"/>
            <p:nvPr/>
          </p:nvSpPr>
          <p:spPr>
            <a:xfrm>
              <a:off x="7315108" y="1921396"/>
              <a:ext cx="497252" cy="400110"/>
            </a:xfrm>
            <a:prstGeom prst="rect">
              <a:avLst/>
            </a:prstGeom>
            <a:noFill/>
          </p:spPr>
          <p:txBody>
            <a:bodyPr wrap="none" rtlCol="0">
              <a:spAutoFit/>
            </a:bodyPr>
            <a:lstStyle/>
            <a:p>
              <a:r>
                <a:rPr lang="en-GB" sz="2000" dirty="0">
                  <a:latin typeface="Arial" pitchFamily="34" charset="0"/>
                  <a:cs typeface="Arial" pitchFamily="34" charset="0"/>
                </a:rPr>
                <a:t>(c)</a:t>
              </a:r>
            </a:p>
          </p:txBody>
        </p:sp>
        <p:sp>
          <p:nvSpPr>
            <p:cNvPr id="15" name="TextBox 14"/>
            <p:cNvSpPr txBox="1"/>
            <p:nvPr/>
          </p:nvSpPr>
          <p:spPr>
            <a:xfrm>
              <a:off x="7315108" y="4545622"/>
              <a:ext cx="497252" cy="400110"/>
            </a:xfrm>
            <a:prstGeom prst="rect">
              <a:avLst/>
            </a:prstGeom>
            <a:noFill/>
          </p:spPr>
          <p:txBody>
            <a:bodyPr wrap="none" rtlCol="0">
              <a:spAutoFit/>
            </a:bodyPr>
            <a:lstStyle/>
            <a:p>
              <a:r>
                <a:rPr lang="en-GB" sz="2000" dirty="0">
                  <a:latin typeface="Arial" pitchFamily="34" charset="0"/>
                  <a:cs typeface="Arial" pitchFamily="34" charset="0"/>
                </a:rPr>
                <a:t>(d)</a:t>
              </a:r>
            </a:p>
          </p:txBody>
        </p:sp>
      </p:grpSp>
      <p:grpSp>
        <p:nvGrpSpPr>
          <p:cNvPr id="18" name="Group 17"/>
          <p:cNvGrpSpPr/>
          <p:nvPr/>
        </p:nvGrpSpPr>
        <p:grpSpPr>
          <a:xfrm>
            <a:off x="6132112" y="121196"/>
            <a:ext cx="2880504" cy="4824720"/>
            <a:chOff x="3131840" y="121196"/>
            <a:chExt cx="2880504" cy="4824720"/>
          </a:xfrm>
        </p:grpSpPr>
        <p:pic>
          <p:nvPicPr>
            <p:cNvPr id="10" name="Picture 9" descr="Fig_3.1e_Painted_sledgehammers_chisel_hammers.JPG"/>
            <p:cNvPicPr>
              <a:picLocks noChangeAspect="1"/>
            </p:cNvPicPr>
            <p:nvPr/>
          </p:nvPicPr>
          <p:blipFill>
            <a:blip r:embed="rId6" cstate="print"/>
            <a:stretch>
              <a:fillRect/>
            </a:stretch>
          </p:blipFill>
          <p:spPr>
            <a:xfrm>
              <a:off x="3132024" y="121196"/>
              <a:ext cx="2880320" cy="2160240"/>
            </a:xfrm>
            <a:prstGeom prst="rect">
              <a:avLst/>
            </a:prstGeom>
          </p:spPr>
        </p:pic>
        <p:pic>
          <p:nvPicPr>
            <p:cNvPr id="11" name="Picture 10" descr="Fig_3.1f_Sandblasted_sledgehammers_chisel_hammers.JPG"/>
            <p:cNvPicPr>
              <a:picLocks noChangeAspect="1"/>
            </p:cNvPicPr>
            <p:nvPr/>
          </p:nvPicPr>
          <p:blipFill>
            <a:blip r:embed="rId7" cstate="print"/>
            <a:stretch>
              <a:fillRect/>
            </a:stretch>
          </p:blipFill>
          <p:spPr>
            <a:xfrm>
              <a:off x="3131840" y="2785676"/>
              <a:ext cx="2880320" cy="2160240"/>
            </a:xfrm>
            <a:prstGeom prst="rect">
              <a:avLst/>
            </a:prstGeom>
          </p:spPr>
        </p:pic>
        <p:sp>
          <p:nvSpPr>
            <p:cNvPr id="16" name="TextBox 15"/>
            <p:cNvSpPr txBox="1"/>
            <p:nvPr/>
          </p:nvSpPr>
          <p:spPr>
            <a:xfrm>
              <a:off x="4362908" y="4545622"/>
              <a:ext cx="425116" cy="400110"/>
            </a:xfrm>
            <a:prstGeom prst="rect">
              <a:avLst/>
            </a:prstGeom>
            <a:noFill/>
          </p:spPr>
          <p:txBody>
            <a:bodyPr wrap="none" rtlCol="0">
              <a:spAutoFit/>
            </a:bodyPr>
            <a:lstStyle/>
            <a:p>
              <a:r>
                <a:rPr lang="en-GB" sz="2000" dirty="0">
                  <a:latin typeface="Arial" pitchFamily="34" charset="0"/>
                  <a:cs typeface="Arial" pitchFamily="34" charset="0"/>
                </a:rPr>
                <a:t>(f)</a:t>
              </a:r>
            </a:p>
          </p:txBody>
        </p:sp>
        <p:sp>
          <p:nvSpPr>
            <p:cNvPr id="17" name="TextBox 16"/>
            <p:cNvSpPr txBox="1"/>
            <p:nvPr/>
          </p:nvSpPr>
          <p:spPr>
            <a:xfrm>
              <a:off x="4290772" y="1921396"/>
              <a:ext cx="497252" cy="400110"/>
            </a:xfrm>
            <a:prstGeom prst="rect">
              <a:avLst/>
            </a:prstGeom>
            <a:noFill/>
          </p:spPr>
          <p:txBody>
            <a:bodyPr wrap="none" rtlCol="0">
              <a:spAutoFit/>
            </a:bodyPr>
            <a:lstStyle/>
            <a:p>
              <a:r>
                <a:rPr lang="en-GB" sz="2000" dirty="0">
                  <a:latin typeface="Arial" pitchFamily="34" charset="0"/>
                  <a:cs typeface="Arial" pitchFamily="34" charset="0"/>
                </a:rPr>
                <a:t>(e)</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297</TotalTime>
  <Words>2176</Words>
  <Application>Microsoft Office PowerPoint</Application>
  <PresentationFormat>On-screen Show (16:10)</PresentationFormat>
  <Paragraphs>165</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Narrow</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40</cp:revision>
  <dcterms:created xsi:type="dcterms:W3CDTF">2022-06-25T09:26:52Z</dcterms:created>
  <dcterms:modified xsi:type="dcterms:W3CDTF">2022-09-01T18:52:01Z</dcterms:modified>
</cp:coreProperties>
</file>