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4" r:id="rId2"/>
    <p:sldId id="257" r:id="rId3"/>
    <p:sldId id="275" r:id="rId4"/>
    <p:sldId id="276" r:id="rId5"/>
    <p:sldId id="277" r:id="rId6"/>
    <p:sldId id="278" r:id="rId7"/>
    <p:sldId id="279" r:id="rId8"/>
    <p:sldId id="280" r:id="rId9"/>
    <p:sldId id="266" r:id="rId10"/>
    <p:sldId id="267" r:id="rId11"/>
    <p:sldId id="281" r:id="rId12"/>
    <p:sldId id="265" r:id="rId13"/>
    <p:sldId id="268" r:id="rId14"/>
    <p:sldId id="269" r:id="rId15"/>
    <p:sldId id="270" r:id="rId16"/>
    <p:sldId id="271" r:id="rId17"/>
    <p:sldId id="272" r:id="rId18"/>
    <p:sldId id="273" r:id="rId19"/>
    <p:sldId id="274" r:id="rId20"/>
    <p:sldId id="282" r:id="rId21"/>
    <p:sldId id="283" r:id="rId22"/>
  </p:sldIdLst>
  <p:sldSz cx="9144000" cy="5715000" type="screen16x10"/>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0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7" d="100"/>
          <a:sy n="77" d="100"/>
        </p:scale>
        <p:origin x="108" y="870"/>
      </p:cViewPr>
      <p:guideLst>
        <p:guide orient="horz" pos="180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75355"/>
            <a:ext cx="7772400" cy="1225021"/>
          </a:xfrm>
        </p:spPr>
        <p:txBody>
          <a:bodyPr/>
          <a:lstStyle/>
          <a:p>
            <a:r>
              <a:rPr lang="en-US"/>
              <a:t>Click to edit Master title style</a:t>
            </a:r>
            <a:endParaRPr lang="en-GB"/>
          </a:p>
        </p:txBody>
      </p:sp>
      <p:sp>
        <p:nvSpPr>
          <p:cNvPr id="3" name="Subtitle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94411C76-7C46-49A6-8CCC-F7593824783C}" type="datetimeFigureOut">
              <a:rPr lang="en-GB" smtClean="0"/>
              <a:pPr/>
              <a:t>29/08/2022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4411C76-7C46-49A6-8CCC-F7593824783C}" type="datetimeFigureOut">
              <a:rPr lang="en-GB" smtClean="0"/>
              <a:pPr/>
              <a:t>29/08/2022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90500"/>
            <a:ext cx="2057400" cy="406400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190500"/>
            <a:ext cx="6019800" cy="4064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4411C76-7C46-49A6-8CCC-F7593824783C}" type="datetimeFigureOut">
              <a:rPr lang="en-GB" smtClean="0"/>
              <a:pPr/>
              <a:t>29/08/2022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4411C76-7C46-49A6-8CCC-F7593824783C}" type="datetimeFigureOut">
              <a:rPr lang="en-GB" smtClean="0"/>
              <a:pPr/>
              <a:t>29/08/2022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672417"/>
            <a:ext cx="7772400" cy="1135063"/>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4411C76-7C46-49A6-8CCC-F7593824783C}" type="datetimeFigureOut">
              <a:rPr lang="en-GB" smtClean="0"/>
              <a:pPr/>
              <a:t>29/08/2022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94411C76-7C46-49A6-8CCC-F7593824783C}" type="datetimeFigureOut">
              <a:rPr lang="en-GB" smtClean="0"/>
              <a:pPr/>
              <a:t>29/08/2022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865"/>
            <a:ext cx="8229600" cy="9525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94411C76-7C46-49A6-8CCC-F7593824783C}" type="datetimeFigureOut">
              <a:rPr lang="en-GB" smtClean="0"/>
              <a:pPr/>
              <a:t>29/08/2022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94411C76-7C46-49A6-8CCC-F7593824783C}" type="datetimeFigureOut">
              <a:rPr lang="en-GB" smtClean="0"/>
              <a:pPr/>
              <a:t>29/08/2022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411C76-7C46-49A6-8CCC-F7593824783C}" type="datetimeFigureOut">
              <a:rPr lang="en-GB" smtClean="0"/>
              <a:pPr/>
              <a:t>29/08/2022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27542"/>
            <a:ext cx="3008313" cy="96837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4411C76-7C46-49A6-8CCC-F7593824783C}" type="datetimeFigureOut">
              <a:rPr lang="en-GB" smtClean="0"/>
              <a:pPr/>
              <a:t>29/08/2022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000500"/>
            <a:ext cx="5486400" cy="472282"/>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4411C76-7C46-49A6-8CCC-F7593824783C}" type="datetimeFigureOut">
              <a:rPr lang="en-GB" smtClean="0"/>
              <a:pPr/>
              <a:t>29/08/2022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94411C76-7C46-49A6-8CCC-F7593824783C}" type="datetimeFigureOut">
              <a:rPr lang="en-GB" smtClean="0"/>
              <a:pPr/>
              <a:t>29/08/2022</a:t>
            </a:fld>
            <a:endParaRPr lang="en-GB"/>
          </a:p>
        </p:txBody>
      </p:sp>
      <p:sp>
        <p:nvSpPr>
          <p:cNvPr id="5" name="Footer Placeholder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51EA623C-A570-4D74-B647-DE8706A4BE7E}"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www.bgs.ac.uk/geological-data/national-geological-repository/" TargetMode="External"/><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10;&#10;Description automatically generated">
            <a:extLst>
              <a:ext uri="{FF2B5EF4-FFF2-40B4-BE49-F238E27FC236}">
                <a16:creationId xmlns:a16="http://schemas.microsoft.com/office/drawing/2014/main" id="{1B6D1856-C19B-BD69-7BB0-D59249A710B9}"/>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551648" y="0"/>
            <a:ext cx="4040703" cy="5715000"/>
          </a:xfrm>
          <a:prstGeom prst="rect">
            <a:avLst/>
          </a:prstGeom>
        </p:spPr>
      </p:pic>
    </p:spTree>
    <p:extLst>
      <p:ext uri="{BB962C8B-B14F-4D97-AF65-F5344CB8AC3E}">
        <p14:creationId xmlns:p14="http://schemas.microsoft.com/office/powerpoint/2010/main" val="506004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able&#10;&#10;Description automatically generated with medium confidence">
            <a:extLst>
              <a:ext uri="{FF2B5EF4-FFF2-40B4-BE49-F238E27FC236}">
                <a16:creationId xmlns:a16="http://schemas.microsoft.com/office/drawing/2014/main" id="{CA60D68C-4556-2E81-6F0C-C1664B61FAAA}"/>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43544" y="1216198"/>
            <a:ext cx="7667605" cy="4482931"/>
          </a:xfrm>
          <a:prstGeom prst="rect">
            <a:avLst/>
          </a:prstGeom>
        </p:spPr>
      </p:pic>
      <p:sp>
        <p:nvSpPr>
          <p:cNvPr id="7" name="TextBox 6">
            <a:extLst>
              <a:ext uri="{FF2B5EF4-FFF2-40B4-BE49-F238E27FC236}">
                <a16:creationId xmlns:a16="http://schemas.microsoft.com/office/drawing/2014/main" id="{B4AB907E-55F5-9DB5-292C-9077AA228ABC}"/>
              </a:ext>
            </a:extLst>
          </p:cNvPr>
          <p:cNvSpPr txBox="1"/>
          <p:nvPr/>
        </p:nvSpPr>
        <p:spPr>
          <a:xfrm>
            <a:off x="215516" y="15870"/>
            <a:ext cx="8712968" cy="1200329"/>
          </a:xfrm>
          <a:prstGeom prst="rect">
            <a:avLst/>
          </a:prstGeom>
          <a:noFill/>
        </p:spPr>
        <p:txBody>
          <a:bodyPr wrap="square">
            <a:spAutoFit/>
          </a:bodyPr>
          <a:lstStyle/>
          <a:p>
            <a:r>
              <a:rPr lang="en-GB" sz="1200" b="0" u="none" strike="noStrike" baseline="0" dirty="0">
                <a:solidFill>
                  <a:srgbClr val="000000"/>
                </a:solidFill>
              </a:rPr>
              <a:t>Table 4.1 on page 313. Example of a random number list for sample number allocation to be used in the Global Geochemical Reference Network project: </a:t>
            </a:r>
            <a:r>
              <a:rPr lang="en-GB" sz="1200" b="1" u="none" strike="noStrike" baseline="0" dirty="0">
                <a:solidFill>
                  <a:srgbClr val="000000"/>
                </a:solidFill>
              </a:rPr>
              <a:t>(a) </a:t>
            </a:r>
            <a:r>
              <a:rPr lang="en-GB" sz="1200" b="0" u="none" strike="noStrike" baseline="0" dirty="0">
                <a:solidFill>
                  <a:srgbClr val="000000"/>
                </a:solidFill>
              </a:rPr>
              <a:t>Random number list showing the insertion of field duplicate (DUPA &amp; DUPB) and laboratory replicate (REPA &amp; REPB) pair sample splits, aliquots of two Global Geochemical Reference Network project SRMs (SRM 1 &amp; SRM 2), and two aliquots of the solid Blank reference material (Blank 1A and 1B); the empty cells are then filled with routine Global Geochemical Reference Network project samples in consecutive numerical order. </a:t>
            </a:r>
            <a:r>
              <a:rPr lang="en-GB" sz="1200" b="1" u="none" strike="noStrike" baseline="0" dirty="0">
                <a:solidFill>
                  <a:srgbClr val="000000"/>
                </a:solidFill>
              </a:rPr>
              <a:t>(b) </a:t>
            </a:r>
            <a:r>
              <a:rPr lang="en-GB" sz="1200" b="0" u="none" strike="noStrike" baseline="0" dirty="0">
                <a:solidFill>
                  <a:srgbClr val="000000"/>
                </a:solidFill>
              </a:rPr>
              <a:t>When this batch of 100 samples is sorted in order of smallest to largest number, the samples are randomised. Table modified from Johnson (2011, Fig. 5.3, p.65). </a:t>
            </a:r>
            <a:endParaRPr lang="en-GB" sz="1200" dirty="0"/>
          </a:p>
        </p:txBody>
      </p:sp>
    </p:spTree>
    <p:extLst>
      <p:ext uri="{BB962C8B-B14F-4D97-AF65-F5344CB8AC3E}">
        <p14:creationId xmlns:p14="http://schemas.microsoft.com/office/powerpoint/2010/main" val="31778242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3455966-392F-452A-07C3-1A2C453FE496}"/>
              </a:ext>
            </a:extLst>
          </p:cNvPr>
          <p:cNvSpPr txBox="1"/>
          <p:nvPr/>
        </p:nvSpPr>
        <p:spPr>
          <a:xfrm>
            <a:off x="251520" y="523041"/>
            <a:ext cx="8640960" cy="4062651"/>
          </a:xfrm>
          <a:prstGeom prst="rect">
            <a:avLst/>
          </a:prstGeom>
          <a:noFill/>
        </p:spPr>
        <p:txBody>
          <a:bodyPr wrap="square">
            <a:spAutoFit/>
          </a:bodyPr>
          <a:lstStyle/>
          <a:p>
            <a:r>
              <a:rPr lang="en-GB" sz="2400" b="1" i="0" u="none" strike="noStrike" baseline="0" dirty="0">
                <a:solidFill>
                  <a:srgbClr val="000000"/>
                </a:solidFill>
              </a:rPr>
              <a:t>4.6. Sample preparation </a:t>
            </a:r>
            <a:endParaRPr lang="en-GB" sz="2400" b="0" i="0" u="none" strike="noStrike" baseline="0" dirty="0">
              <a:solidFill>
                <a:srgbClr val="000000"/>
              </a:solidFill>
            </a:endParaRPr>
          </a:p>
          <a:p>
            <a:endParaRPr lang="en-GB" sz="1800" b="0" i="0" u="none" strike="noStrike" baseline="0" dirty="0">
              <a:solidFill>
                <a:srgbClr val="000000"/>
              </a:solidFill>
            </a:endParaRPr>
          </a:p>
          <a:p>
            <a:r>
              <a:rPr lang="en-GB" sz="1800" b="0" i="0" u="none" strike="noStrike" baseline="0" dirty="0">
                <a:solidFill>
                  <a:srgbClr val="000000"/>
                </a:solidFill>
              </a:rPr>
              <a:t>Figure 4.2 shows the homogenisation and splitting into subsamples of all sample types that are to be collected during the Global Geochemical References Network project. The subsample splits in the 100 and 200 ml bottles of each sample type are weighed, and their weight recorded.</a:t>
            </a:r>
          </a:p>
          <a:p>
            <a:r>
              <a:rPr lang="en-GB" sz="1800" b="0" i="0" u="none" strike="noStrike" baseline="0" dirty="0">
                <a:solidFill>
                  <a:srgbClr val="000000"/>
                </a:solidFill>
              </a:rPr>
              <a:t> </a:t>
            </a:r>
          </a:p>
          <a:p>
            <a:r>
              <a:rPr lang="en-GB" sz="1800" b="0" i="0" u="none" strike="noStrike" baseline="0" dirty="0">
                <a:solidFill>
                  <a:srgbClr val="000000"/>
                </a:solidFill>
              </a:rPr>
              <a:t>The inset in Figures 4.3 to 4.8 shows the balanced field duplicated-replicated sample design to explain the ‘</a:t>
            </a:r>
            <a:r>
              <a:rPr lang="en-GB" sz="1800" b="0" i="1" u="none" strike="noStrike" baseline="0" dirty="0">
                <a:solidFill>
                  <a:srgbClr val="000000"/>
                </a:solidFill>
              </a:rPr>
              <a:t>additional splitting of duplicated field samples</a:t>
            </a:r>
            <a:r>
              <a:rPr lang="en-GB" sz="1800" b="0" i="0" u="none" strike="noStrike" baseline="0" dirty="0">
                <a:solidFill>
                  <a:srgbClr val="000000"/>
                </a:solidFill>
              </a:rPr>
              <a:t>’, which are to be collected during the Global Geochemical Reference Network project. This is the balanced quality control of sampling and analysis scheme by duplicate-replicate sample splits, using analysis of variance (ANOVA), which was followed by the FOREGS Geochemical Atlas of Europe project (</a:t>
            </a:r>
            <a:r>
              <a:rPr lang="en-GB" sz="1800" b="0" i="0" u="none" strike="noStrike" baseline="0" dirty="0" err="1">
                <a:solidFill>
                  <a:srgbClr val="000000"/>
                </a:solidFill>
              </a:rPr>
              <a:t>Sandström</a:t>
            </a:r>
            <a:r>
              <a:rPr lang="en-GB" sz="1800" b="0" i="0" u="none" strike="noStrike" baseline="0" dirty="0">
                <a:solidFill>
                  <a:srgbClr val="000000"/>
                </a:solidFill>
              </a:rPr>
              <a:t> </a:t>
            </a:r>
            <a:r>
              <a:rPr lang="en-GB" sz="1800" b="0" i="1" u="none" strike="noStrike" baseline="0" dirty="0">
                <a:solidFill>
                  <a:srgbClr val="000000"/>
                </a:solidFill>
              </a:rPr>
              <a:t>et al.</a:t>
            </a:r>
            <a:r>
              <a:rPr lang="en-GB" sz="1800" b="0" i="0" u="none" strike="noStrike" baseline="0" dirty="0">
                <a:solidFill>
                  <a:srgbClr val="000000"/>
                </a:solidFill>
              </a:rPr>
              <a:t>, 2005). It is strongly recommended that this balanced quality control scheme is used in the Global Geochemical Reference Network project. </a:t>
            </a:r>
            <a:endParaRPr lang="en-GB" dirty="0"/>
          </a:p>
        </p:txBody>
      </p:sp>
    </p:spTree>
    <p:extLst>
      <p:ext uri="{BB962C8B-B14F-4D97-AF65-F5344CB8AC3E}">
        <p14:creationId xmlns:p14="http://schemas.microsoft.com/office/powerpoint/2010/main" val="21431862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738DF763-1B0A-6B0F-7E96-F119E55757FB}"/>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419690" y="49188"/>
            <a:ext cx="6309701" cy="5100476"/>
          </a:xfrm>
          <a:prstGeom prst="rect">
            <a:avLst/>
          </a:prstGeom>
        </p:spPr>
      </p:pic>
      <p:sp>
        <p:nvSpPr>
          <p:cNvPr id="13" name="TextBox 12">
            <a:extLst>
              <a:ext uri="{FF2B5EF4-FFF2-40B4-BE49-F238E27FC236}">
                <a16:creationId xmlns:a16="http://schemas.microsoft.com/office/drawing/2014/main" id="{FF20A0B1-7E41-1734-3DCC-129B3A5DD08D}"/>
              </a:ext>
            </a:extLst>
          </p:cNvPr>
          <p:cNvSpPr txBox="1"/>
          <p:nvPr/>
        </p:nvSpPr>
        <p:spPr>
          <a:xfrm>
            <a:off x="251520" y="5083468"/>
            <a:ext cx="8640960" cy="646331"/>
          </a:xfrm>
          <a:prstGeom prst="rect">
            <a:avLst/>
          </a:prstGeom>
          <a:noFill/>
        </p:spPr>
        <p:txBody>
          <a:bodyPr wrap="square">
            <a:spAutoFit/>
          </a:bodyPr>
          <a:lstStyle/>
          <a:p>
            <a:r>
              <a:rPr lang="en-GB" sz="1200" b="0" u="none" strike="noStrike" baseline="0" dirty="0">
                <a:solidFill>
                  <a:srgbClr val="000000"/>
                </a:solidFill>
              </a:rPr>
              <a:t>Figure 4.2 on 314. Diagram showing the homogenisation and splitting into subsamples of all sample types that are to be collected during the Global Geochemical Reference Network project. Ten 100 ml subsamples of each sample type are prepared for the analytical laboratories, and five 200 ml subsamples for storage. Drawn with Microsoft™ PowerPoint by Alecos Demetriades (IGME/IUGS-CGGB). </a:t>
            </a:r>
            <a:endParaRPr lang="en-GB" sz="1200" dirty="0"/>
          </a:p>
        </p:txBody>
      </p:sp>
    </p:spTree>
    <p:extLst>
      <p:ext uri="{BB962C8B-B14F-4D97-AF65-F5344CB8AC3E}">
        <p14:creationId xmlns:p14="http://schemas.microsoft.com/office/powerpoint/2010/main" val="9760484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2D94240-0C9A-E3A4-E26F-B034A8C0D674}"/>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t="14721" b="8420"/>
          <a:stretch/>
        </p:blipFill>
        <p:spPr>
          <a:xfrm>
            <a:off x="179512" y="-178"/>
            <a:ext cx="5148130" cy="5715178"/>
          </a:xfrm>
          <a:prstGeom prst="rect">
            <a:avLst/>
          </a:prstGeom>
        </p:spPr>
      </p:pic>
      <p:sp>
        <p:nvSpPr>
          <p:cNvPr id="7" name="TextBox 6">
            <a:extLst>
              <a:ext uri="{FF2B5EF4-FFF2-40B4-BE49-F238E27FC236}">
                <a16:creationId xmlns:a16="http://schemas.microsoft.com/office/drawing/2014/main" id="{1F1E2583-1347-B7B0-61B9-63E409CDC118}"/>
              </a:ext>
            </a:extLst>
          </p:cNvPr>
          <p:cNvSpPr txBox="1"/>
          <p:nvPr/>
        </p:nvSpPr>
        <p:spPr>
          <a:xfrm>
            <a:off x="5363028" y="166484"/>
            <a:ext cx="3673467" cy="5355312"/>
          </a:xfrm>
          <a:prstGeom prst="rect">
            <a:avLst/>
          </a:prstGeom>
          <a:noFill/>
        </p:spPr>
        <p:txBody>
          <a:bodyPr wrap="square">
            <a:spAutoFit/>
          </a:bodyPr>
          <a:lstStyle/>
          <a:p>
            <a:r>
              <a:rPr lang="en-GB" sz="1800" b="0" u="none" strike="noStrike" baseline="0" dirty="0">
                <a:solidFill>
                  <a:srgbClr val="000000"/>
                </a:solidFill>
              </a:rPr>
              <a:t>Figure 4.3 on page 316. Rock sample preparation procedure.</a:t>
            </a:r>
          </a:p>
          <a:p>
            <a:endParaRPr lang="en-GB" dirty="0">
              <a:solidFill>
                <a:srgbClr val="000000"/>
              </a:solidFill>
            </a:endParaRPr>
          </a:p>
          <a:p>
            <a:r>
              <a:rPr lang="en-GB" sz="1800" b="0" u="none" strike="noStrike" baseline="0" dirty="0">
                <a:solidFill>
                  <a:srgbClr val="000000"/>
                </a:solidFill>
              </a:rPr>
              <a:t>Yellow-colour inset shows the additional splitting of field duplicate sample pairs in a balanced design. </a:t>
            </a:r>
          </a:p>
          <a:p>
            <a:endParaRPr lang="en-GB" dirty="0">
              <a:solidFill>
                <a:srgbClr val="000000"/>
              </a:solidFill>
            </a:endParaRPr>
          </a:p>
          <a:p>
            <a:r>
              <a:rPr lang="en-GB" sz="1800" b="0" u="none" strike="noStrike" baseline="0" dirty="0">
                <a:solidFill>
                  <a:srgbClr val="000000"/>
                </a:solidFill>
              </a:rPr>
              <a:t>Notation:</a:t>
            </a:r>
          </a:p>
          <a:p>
            <a:endParaRPr lang="en-GB" dirty="0">
              <a:solidFill>
                <a:srgbClr val="000000"/>
              </a:solidFill>
            </a:endParaRPr>
          </a:p>
          <a:p>
            <a:r>
              <a:rPr lang="en-GB" sz="1800" b="0" u="none" strike="noStrike" baseline="0" dirty="0">
                <a:solidFill>
                  <a:srgbClr val="000000"/>
                </a:solidFill>
              </a:rPr>
              <a:t>R = Routine field sample;</a:t>
            </a:r>
          </a:p>
          <a:p>
            <a:r>
              <a:rPr lang="en-GB" sz="1800" b="0" u="none" strike="noStrike" baseline="0" dirty="0">
                <a:solidFill>
                  <a:srgbClr val="000000"/>
                </a:solidFill>
              </a:rPr>
              <a:t>D = Field duplicate sample;</a:t>
            </a:r>
          </a:p>
          <a:p>
            <a:r>
              <a:rPr lang="en-GB" sz="1800" b="0" u="none" strike="noStrike" baseline="0" dirty="0">
                <a:solidFill>
                  <a:srgbClr val="000000"/>
                </a:solidFill>
              </a:rPr>
              <a:t>R1 &amp; R2 and D1 &amp; D2 are the laboratory replicate splits of the routine and field duplicate samples, respectively.</a:t>
            </a:r>
          </a:p>
          <a:p>
            <a:endParaRPr lang="en-GB" dirty="0">
              <a:solidFill>
                <a:srgbClr val="000000"/>
              </a:solidFill>
            </a:endParaRPr>
          </a:p>
          <a:p>
            <a:r>
              <a:rPr lang="en-GB" sz="1800" b="0" u="none" strike="noStrike" baseline="0" dirty="0">
                <a:solidFill>
                  <a:srgbClr val="000000"/>
                </a:solidFill>
              </a:rPr>
              <a:t>Drawn by Alecos Demetriades (IGME/IUGS-CGGB) with Microsoft™ PowerPoint. </a:t>
            </a:r>
            <a:endParaRPr lang="en-GB" dirty="0"/>
          </a:p>
        </p:txBody>
      </p:sp>
    </p:spTree>
    <p:extLst>
      <p:ext uri="{BB962C8B-B14F-4D97-AF65-F5344CB8AC3E}">
        <p14:creationId xmlns:p14="http://schemas.microsoft.com/office/powerpoint/2010/main" val="37709229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06FC043-449C-6D2F-3206-75B8D69AD4A1}"/>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t="18500" b="3381"/>
          <a:stretch/>
        </p:blipFill>
        <p:spPr>
          <a:xfrm>
            <a:off x="83127" y="0"/>
            <a:ext cx="5064937" cy="5715000"/>
          </a:xfrm>
          <a:prstGeom prst="rect">
            <a:avLst/>
          </a:prstGeom>
        </p:spPr>
      </p:pic>
      <p:sp>
        <p:nvSpPr>
          <p:cNvPr id="7" name="TextBox 6">
            <a:extLst>
              <a:ext uri="{FF2B5EF4-FFF2-40B4-BE49-F238E27FC236}">
                <a16:creationId xmlns:a16="http://schemas.microsoft.com/office/drawing/2014/main" id="{03D53BE7-F09B-14D1-6864-42ECF1106017}"/>
              </a:ext>
            </a:extLst>
          </p:cNvPr>
          <p:cNvSpPr txBox="1"/>
          <p:nvPr/>
        </p:nvSpPr>
        <p:spPr>
          <a:xfrm>
            <a:off x="5148064" y="49188"/>
            <a:ext cx="3888432" cy="5632311"/>
          </a:xfrm>
          <a:prstGeom prst="rect">
            <a:avLst/>
          </a:prstGeom>
          <a:noFill/>
        </p:spPr>
        <p:txBody>
          <a:bodyPr wrap="square">
            <a:spAutoFit/>
          </a:bodyPr>
          <a:lstStyle/>
          <a:p>
            <a:r>
              <a:rPr lang="en-GB" sz="1800" b="0" u="none" strike="noStrike" baseline="0" dirty="0">
                <a:solidFill>
                  <a:srgbClr val="000000"/>
                </a:solidFill>
              </a:rPr>
              <a:t>Figure 4.4 on page 317. Residual soil sample preparation procedure (after </a:t>
            </a:r>
            <a:r>
              <a:rPr lang="en-GB" sz="1800" b="0" u="none" strike="noStrike" baseline="0" dirty="0" err="1">
                <a:solidFill>
                  <a:srgbClr val="000000"/>
                </a:solidFill>
              </a:rPr>
              <a:t>Sandström</a:t>
            </a:r>
            <a:r>
              <a:rPr lang="en-GB" sz="1800" b="0" u="none" strike="noStrike" baseline="0" dirty="0">
                <a:solidFill>
                  <a:srgbClr val="000000"/>
                </a:solidFill>
              </a:rPr>
              <a:t> </a:t>
            </a:r>
            <a:r>
              <a:rPr lang="en-GB" sz="1800" b="0" i="1" u="none" strike="noStrike" baseline="0" dirty="0">
                <a:solidFill>
                  <a:srgbClr val="000000"/>
                </a:solidFill>
              </a:rPr>
              <a:t>et al</a:t>
            </a:r>
            <a:r>
              <a:rPr lang="en-GB" sz="1800" b="0" u="none" strike="noStrike" baseline="0" dirty="0">
                <a:solidFill>
                  <a:srgbClr val="000000"/>
                </a:solidFill>
              </a:rPr>
              <a:t>., 2005, Fig. 4, p.86, with minor modifications). </a:t>
            </a:r>
          </a:p>
          <a:p>
            <a:endParaRPr lang="en-GB" dirty="0">
              <a:solidFill>
                <a:srgbClr val="000000"/>
              </a:solidFill>
            </a:endParaRPr>
          </a:p>
          <a:p>
            <a:r>
              <a:rPr lang="en-GB" sz="1800" b="0" u="none" strike="noStrike" baseline="0" dirty="0">
                <a:solidFill>
                  <a:srgbClr val="000000"/>
                </a:solidFill>
              </a:rPr>
              <a:t>Yellow-colour inset shows the additional splitting of field duplicate sample pairs in a balanced design.</a:t>
            </a:r>
          </a:p>
          <a:p>
            <a:endParaRPr lang="en-GB" dirty="0">
              <a:solidFill>
                <a:srgbClr val="000000"/>
              </a:solidFill>
            </a:endParaRPr>
          </a:p>
          <a:p>
            <a:r>
              <a:rPr lang="en-GB" sz="1800" b="0" u="none" strike="noStrike" baseline="0" dirty="0">
                <a:solidFill>
                  <a:srgbClr val="000000"/>
                </a:solidFill>
              </a:rPr>
              <a:t>Notation:</a:t>
            </a:r>
          </a:p>
          <a:p>
            <a:endParaRPr lang="en-GB" dirty="0">
              <a:solidFill>
                <a:srgbClr val="000000"/>
              </a:solidFill>
            </a:endParaRPr>
          </a:p>
          <a:p>
            <a:r>
              <a:rPr lang="en-GB" sz="1800" b="0" u="none" strike="noStrike" baseline="0" dirty="0">
                <a:solidFill>
                  <a:srgbClr val="000000"/>
                </a:solidFill>
              </a:rPr>
              <a:t>R = Routine field sample;</a:t>
            </a:r>
          </a:p>
          <a:p>
            <a:r>
              <a:rPr lang="en-GB" sz="1800" b="0" u="none" strike="noStrike" baseline="0" dirty="0">
                <a:solidFill>
                  <a:srgbClr val="000000"/>
                </a:solidFill>
              </a:rPr>
              <a:t>D = Field duplicate sample;</a:t>
            </a:r>
          </a:p>
          <a:p>
            <a:r>
              <a:rPr lang="en-GB" sz="1800" b="0" u="none" strike="noStrike" baseline="0" dirty="0">
                <a:solidFill>
                  <a:srgbClr val="000000"/>
                </a:solidFill>
              </a:rPr>
              <a:t>R1 &amp; R2 and D1 &amp; D2 are the laboratory replicate splits of the routine and field duplicate samples, respectively.</a:t>
            </a:r>
          </a:p>
          <a:p>
            <a:endParaRPr lang="en-GB" dirty="0">
              <a:solidFill>
                <a:srgbClr val="000000"/>
              </a:solidFill>
            </a:endParaRPr>
          </a:p>
          <a:p>
            <a:r>
              <a:rPr lang="en-GB" sz="1800" b="0" u="none" strike="noStrike" baseline="0" dirty="0">
                <a:solidFill>
                  <a:srgbClr val="000000"/>
                </a:solidFill>
              </a:rPr>
              <a:t>Drawn by Alecos Demetriades (IGME/IUGS-CGGB) with Microsoft™ PowerPoint. </a:t>
            </a:r>
            <a:endParaRPr lang="en-GB" dirty="0"/>
          </a:p>
        </p:txBody>
      </p:sp>
    </p:spTree>
    <p:extLst>
      <p:ext uri="{BB962C8B-B14F-4D97-AF65-F5344CB8AC3E}">
        <p14:creationId xmlns:p14="http://schemas.microsoft.com/office/powerpoint/2010/main" val="10339187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C3194F1-3FC9-9964-9B6C-C6379CCB270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5496" y="7849"/>
            <a:ext cx="3956674" cy="5715000"/>
          </a:xfrm>
          <a:prstGeom prst="rect">
            <a:avLst/>
          </a:prstGeom>
        </p:spPr>
      </p:pic>
      <p:sp>
        <p:nvSpPr>
          <p:cNvPr id="5" name="TextBox 4">
            <a:extLst>
              <a:ext uri="{FF2B5EF4-FFF2-40B4-BE49-F238E27FC236}">
                <a16:creationId xmlns:a16="http://schemas.microsoft.com/office/drawing/2014/main" id="{D7907902-5961-636D-FDB2-DD70CDF72E1C}"/>
              </a:ext>
            </a:extLst>
          </p:cNvPr>
          <p:cNvSpPr txBox="1"/>
          <p:nvPr/>
        </p:nvSpPr>
        <p:spPr>
          <a:xfrm>
            <a:off x="4355976" y="371475"/>
            <a:ext cx="4572000" cy="5078313"/>
          </a:xfrm>
          <a:prstGeom prst="rect">
            <a:avLst/>
          </a:prstGeom>
          <a:noFill/>
        </p:spPr>
        <p:txBody>
          <a:bodyPr wrap="square">
            <a:spAutoFit/>
          </a:bodyPr>
          <a:lstStyle/>
          <a:p>
            <a:r>
              <a:rPr lang="en-GB" sz="1800" b="0" u="none" strike="noStrike" baseline="0" dirty="0">
                <a:solidFill>
                  <a:srgbClr val="000000"/>
                </a:solidFill>
              </a:rPr>
              <a:t>Figure 4.5 on page 318. Humus sample preparation procedure (after </a:t>
            </a:r>
            <a:r>
              <a:rPr lang="en-GB" sz="1800" b="0" u="none" strike="noStrike" baseline="0" dirty="0" err="1">
                <a:solidFill>
                  <a:srgbClr val="000000"/>
                </a:solidFill>
              </a:rPr>
              <a:t>Sandström</a:t>
            </a:r>
            <a:r>
              <a:rPr lang="en-GB" sz="1800" b="0" u="none" strike="noStrike" baseline="0" dirty="0">
                <a:solidFill>
                  <a:srgbClr val="000000"/>
                </a:solidFill>
              </a:rPr>
              <a:t> </a:t>
            </a:r>
            <a:r>
              <a:rPr lang="en-GB" sz="1800" b="0" i="1" u="none" strike="noStrike" baseline="0" dirty="0">
                <a:solidFill>
                  <a:srgbClr val="000000"/>
                </a:solidFill>
              </a:rPr>
              <a:t>et al</a:t>
            </a:r>
            <a:r>
              <a:rPr lang="en-GB" sz="1800" b="0" u="none" strike="noStrike" baseline="0" dirty="0">
                <a:solidFill>
                  <a:srgbClr val="000000"/>
                </a:solidFill>
              </a:rPr>
              <a:t>., 2005, Fig. 5, p.87, with minor modifications). </a:t>
            </a:r>
          </a:p>
          <a:p>
            <a:endParaRPr lang="en-GB" dirty="0">
              <a:solidFill>
                <a:srgbClr val="000000"/>
              </a:solidFill>
            </a:endParaRPr>
          </a:p>
          <a:p>
            <a:r>
              <a:rPr lang="en-GB" sz="1800" b="0" u="none" strike="noStrike" baseline="0" dirty="0">
                <a:solidFill>
                  <a:srgbClr val="000000"/>
                </a:solidFill>
              </a:rPr>
              <a:t>Yellow-colour inset shows the additional splitting of field duplicate sample pairs in a balanced design.</a:t>
            </a:r>
          </a:p>
          <a:p>
            <a:endParaRPr lang="en-GB" dirty="0">
              <a:solidFill>
                <a:srgbClr val="000000"/>
              </a:solidFill>
            </a:endParaRPr>
          </a:p>
          <a:p>
            <a:r>
              <a:rPr lang="en-GB" sz="1800" b="0" u="none" strike="noStrike" baseline="0" dirty="0">
                <a:solidFill>
                  <a:srgbClr val="000000"/>
                </a:solidFill>
              </a:rPr>
              <a:t>Notation:</a:t>
            </a:r>
          </a:p>
          <a:p>
            <a:endParaRPr lang="en-GB" dirty="0">
              <a:solidFill>
                <a:srgbClr val="000000"/>
              </a:solidFill>
            </a:endParaRPr>
          </a:p>
          <a:p>
            <a:r>
              <a:rPr lang="en-GB" sz="1800" b="0" u="none" strike="noStrike" baseline="0" dirty="0">
                <a:solidFill>
                  <a:srgbClr val="000000"/>
                </a:solidFill>
              </a:rPr>
              <a:t>R = Routine field sample;</a:t>
            </a:r>
          </a:p>
          <a:p>
            <a:r>
              <a:rPr lang="en-GB" sz="1800" b="0" u="none" strike="noStrike" baseline="0" dirty="0">
                <a:solidFill>
                  <a:srgbClr val="000000"/>
                </a:solidFill>
              </a:rPr>
              <a:t>D = Field duplicate sample;</a:t>
            </a:r>
          </a:p>
          <a:p>
            <a:r>
              <a:rPr lang="en-GB" sz="1800" b="0" u="none" strike="noStrike" baseline="0" dirty="0">
                <a:solidFill>
                  <a:srgbClr val="000000"/>
                </a:solidFill>
              </a:rPr>
              <a:t>R1 &amp; R2 and D1 &amp; D2 are the laboratory replicate splits of the routine and field duplicate samples, respectively.</a:t>
            </a:r>
          </a:p>
          <a:p>
            <a:endParaRPr lang="en-GB" dirty="0">
              <a:solidFill>
                <a:srgbClr val="000000"/>
              </a:solidFill>
            </a:endParaRPr>
          </a:p>
          <a:p>
            <a:r>
              <a:rPr lang="en-GB" sz="1800" b="0" u="none" strike="noStrike" baseline="0" dirty="0">
                <a:solidFill>
                  <a:srgbClr val="000000"/>
                </a:solidFill>
              </a:rPr>
              <a:t>Drawn by Alecos Demetriades (IGME/IUGS-CGGB) with Microsoft™ PowerPoint. </a:t>
            </a:r>
            <a:endParaRPr lang="en-GB" dirty="0"/>
          </a:p>
        </p:txBody>
      </p:sp>
    </p:spTree>
    <p:extLst>
      <p:ext uri="{BB962C8B-B14F-4D97-AF65-F5344CB8AC3E}">
        <p14:creationId xmlns:p14="http://schemas.microsoft.com/office/powerpoint/2010/main" val="1191493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F08FF5E-5C56-0004-694A-D88DD0E700BA}"/>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1270" y="0"/>
            <a:ext cx="3956674" cy="5715000"/>
          </a:xfrm>
          <a:prstGeom prst="rect">
            <a:avLst/>
          </a:prstGeom>
        </p:spPr>
      </p:pic>
      <p:sp>
        <p:nvSpPr>
          <p:cNvPr id="5" name="TextBox 4">
            <a:extLst>
              <a:ext uri="{FF2B5EF4-FFF2-40B4-BE49-F238E27FC236}">
                <a16:creationId xmlns:a16="http://schemas.microsoft.com/office/drawing/2014/main" id="{9A0F6CDF-33D2-E149-C219-3DF66122F840}"/>
              </a:ext>
            </a:extLst>
          </p:cNvPr>
          <p:cNvSpPr txBox="1"/>
          <p:nvPr/>
        </p:nvSpPr>
        <p:spPr>
          <a:xfrm>
            <a:off x="4499992" y="49188"/>
            <a:ext cx="4104456" cy="5632311"/>
          </a:xfrm>
          <a:prstGeom prst="rect">
            <a:avLst/>
          </a:prstGeom>
          <a:noFill/>
        </p:spPr>
        <p:txBody>
          <a:bodyPr wrap="square">
            <a:spAutoFit/>
          </a:bodyPr>
          <a:lstStyle/>
          <a:p>
            <a:r>
              <a:rPr lang="en-GB" sz="1800" b="0" u="none" strike="noStrike" baseline="0" dirty="0">
                <a:solidFill>
                  <a:srgbClr val="000000"/>
                </a:solidFill>
              </a:rPr>
              <a:t>Figure 4.6 on page 319. Stream sediment sample preparation procedure (after </a:t>
            </a:r>
            <a:r>
              <a:rPr lang="en-GB" sz="1800" b="0" u="none" strike="noStrike" baseline="0" dirty="0" err="1">
                <a:solidFill>
                  <a:srgbClr val="000000"/>
                </a:solidFill>
              </a:rPr>
              <a:t>Sandström</a:t>
            </a:r>
            <a:r>
              <a:rPr lang="en-GB" sz="1800" b="0" u="none" strike="noStrike" baseline="0" dirty="0">
                <a:solidFill>
                  <a:srgbClr val="000000"/>
                </a:solidFill>
              </a:rPr>
              <a:t> </a:t>
            </a:r>
            <a:r>
              <a:rPr lang="en-GB" sz="1800" b="0" i="1" u="none" strike="noStrike" baseline="0" dirty="0">
                <a:solidFill>
                  <a:srgbClr val="000000"/>
                </a:solidFill>
              </a:rPr>
              <a:t>et al</a:t>
            </a:r>
            <a:r>
              <a:rPr lang="en-GB" sz="1800" b="0" u="none" strike="noStrike" baseline="0" dirty="0">
                <a:solidFill>
                  <a:srgbClr val="000000"/>
                </a:solidFill>
              </a:rPr>
              <a:t>., 2005, Fig. 2, p.84, with minor modifications).</a:t>
            </a:r>
          </a:p>
          <a:p>
            <a:endParaRPr lang="en-GB" dirty="0">
              <a:solidFill>
                <a:srgbClr val="000000"/>
              </a:solidFill>
            </a:endParaRPr>
          </a:p>
          <a:p>
            <a:r>
              <a:rPr lang="en-GB" sz="1800" b="0" u="none" strike="noStrike" baseline="0" dirty="0">
                <a:solidFill>
                  <a:srgbClr val="000000"/>
                </a:solidFill>
              </a:rPr>
              <a:t>Yellow-colour inset shows the additional splitting of field duplicate sample pairs in a balanced design.</a:t>
            </a:r>
          </a:p>
          <a:p>
            <a:endParaRPr lang="en-GB" dirty="0">
              <a:solidFill>
                <a:srgbClr val="000000"/>
              </a:solidFill>
            </a:endParaRPr>
          </a:p>
          <a:p>
            <a:r>
              <a:rPr lang="en-GB" sz="1800" b="0" u="none" strike="noStrike" baseline="0" dirty="0">
                <a:solidFill>
                  <a:srgbClr val="000000"/>
                </a:solidFill>
              </a:rPr>
              <a:t>Notation:</a:t>
            </a:r>
          </a:p>
          <a:p>
            <a:endParaRPr lang="en-GB" dirty="0">
              <a:solidFill>
                <a:srgbClr val="000000"/>
              </a:solidFill>
            </a:endParaRPr>
          </a:p>
          <a:p>
            <a:r>
              <a:rPr lang="en-GB" sz="1800" b="0" u="none" strike="noStrike" baseline="0" dirty="0">
                <a:solidFill>
                  <a:srgbClr val="000000"/>
                </a:solidFill>
              </a:rPr>
              <a:t>R = Routine field sample;</a:t>
            </a:r>
          </a:p>
          <a:p>
            <a:r>
              <a:rPr lang="en-GB" sz="1800" b="0" u="none" strike="noStrike" baseline="0" dirty="0">
                <a:solidFill>
                  <a:srgbClr val="000000"/>
                </a:solidFill>
              </a:rPr>
              <a:t>D = Field duplicate sample;</a:t>
            </a:r>
          </a:p>
          <a:p>
            <a:r>
              <a:rPr lang="en-GB" sz="1800" b="0" u="none" strike="noStrike" baseline="0" dirty="0">
                <a:solidFill>
                  <a:srgbClr val="000000"/>
                </a:solidFill>
              </a:rPr>
              <a:t>R1 &amp; R2 and D1 &amp; D2 are the laboratory replicate splits of the routine and field duplicate samples, respectively.</a:t>
            </a:r>
          </a:p>
          <a:p>
            <a:endParaRPr lang="en-GB" dirty="0">
              <a:solidFill>
                <a:srgbClr val="000000"/>
              </a:solidFill>
            </a:endParaRPr>
          </a:p>
          <a:p>
            <a:r>
              <a:rPr lang="en-GB" sz="1800" b="0" u="none" strike="noStrike" baseline="0" dirty="0">
                <a:solidFill>
                  <a:srgbClr val="000000"/>
                </a:solidFill>
              </a:rPr>
              <a:t>Drawn by Alecos Demetriades (IGME/IUGS-CGGB) with Microsoft™ PowerPoint. </a:t>
            </a:r>
            <a:endParaRPr lang="en-GB" dirty="0"/>
          </a:p>
        </p:txBody>
      </p:sp>
    </p:spTree>
    <p:extLst>
      <p:ext uri="{BB962C8B-B14F-4D97-AF65-F5344CB8AC3E}">
        <p14:creationId xmlns:p14="http://schemas.microsoft.com/office/powerpoint/2010/main" val="25796891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EEC1F19-39BD-D100-3671-436FF4B49302}"/>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t="17240" b="3380"/>
          <a:stretch/>
        </p:blipFill>
        <p:spPr>
          <a:xfrm>
            <a:off x="107504" y="121196"/>
            <a:ext cx="4773131" cy="5472608"/>
          </a:xfrm>
          <a:prstGeom prst="rect">
            <a:avLst/>
          </a:prstGeom>
        </p:spPr>
      </p:pic>
      <p:sp>
        <p:nvSpPr>
          <p:cNvPr id="5" name="TextBox 4">
            <a:extLst>
              <a:ext uri="{FF2B5EF4-FFF2-40B4-BE49-F238E27FC236}">
                <a16:creationId xmlns:a16="http://schemas.microsoft.com/office/drawing/2014/main" id="{911FF527-3F02-F715-913E-9C572DC5CE20}"/>
              </a:ext>
            </a:extLst>
          </p:cNvPr>
          <p:cNvSpPr txBox="1"/>
          <p:nvPr/>
        </p:nvSpPr>
        <p:spPr>
          <a:xfrm>
            <a:off x="5004048" y="193204"/>
            <a:ext cx="3939837" cy="5355312"/>
          </a:xfrm>
          <a:prstGeom prst="rect">
            <a:avLst/>
          </a:prstGeom>
          <a:noFill/>
        </p:spPr>
        <p:txBody>
          <a:bodyPr wrap="square">
            <a:spAutoFit/>
          </a:bodyPr>
          <a:lstStyle/>
          <a:p>
            <a:r>
              <a:rPr lang="en-GB" sz="1800" b="0" u="none" strike="noStrike" baseline="0" dirty="0">
                <a:solidFill>
                  <a:srgbClr val="000000"/>
                </a:solidFill>
              </a:rPr>
              <a:t>Figure 4.7 on page 320. Overbank sediment sample preparation procedure. </a:t>
            </a:r>
          </a:p>
          <a:p>
            <a:endParaRPr lang="en-GB" dirty="0">
              <a:solidFill>
                <a:srgbClr val="000000"/>
              </a:solidFill>
            </a:endParaRPr>
          </a:p>
          <a:p>
            <a:r>
              <a:rPr lang="en-GB" sz="1800" b="0" u="none" strike="noStrike" baseline="0" dirty="0">
                <a:solidFill>
                  <a:srgbClr val="000000"/>
                </a:solidFill>
              </a:rPr>
              <a:t>Yellow-colour inset shows the additional splitting of field duplicate sample pairs in a balanced design. </a:t>
            </a:r>
          </a:p>
          <a:p>
            <a:endParaRPr lang="en-GB" sz="1800" b="0" u="none" strike="noStrike" baseline="0" dirty="0">
              <a:solidFill>
                <a:srgbClr val="000000"/>
              </a:solidFill>
            </a:endParaRPr>
          </a:p>
          <a:p>
            <a:r>
              <a:rPr lang="en-GB" sz="1800" b="0" u="none" strike="noStrike" baseline="0" dirty="0">
                <a:solidFill>
                  <a:srgbClr val="000000"/>
                </a:solidFill>
              </a:rPr>
              <a:t>Notation:</a:t>
            </a:r>
          </a:p>
          <a:p>
            <a:endParaRPr lang="en-GB" dirty="0">
              <a:solidFill>
                <a:srgbClr val="000000"/>
              </a:solidFill>
            </a:endParaRPr>
          </a:p>
          <a:p>
            <a:r>
              <a:rPr lang="en-GB" sz="1800" b="0" u="none" strike="noStrike" baseline="0" dirty="0">
                <a:solidFill>
                  <a:srgbClr val="000000"/>
                </a:solidFill>
              </a:rPr>
              <a:t>R = Routine field sample;</a:t>
            </a:r>
          </a:p>
          <a:p>
            <a:r>
              <a:rPr lang="en-GB" sz="1800" b="0" u="none" strike="noStrike" baseline="0" dirty="0">
                <a:solidFill>
                  <a:srgbClr val="000000"/>
                </a:solidFill>
              </a:rPr>
              <a:t>D = Field duplicate sample; </a:t>
            </a:r>
          </a:p>
          <a:p>
            <a:r>
              <a:rPr lang="en-GB" sz="1800" b="0" u="none" strike="noStrike" baseline="0" dirty="0">
                <a:solidFill>
                  <a:srgbClr val="000000"/>
                </a:solidFill>
              </a:rPr>
              <a:t>R1 &amp; R2 and D1 &amp; D2 are the laboratory replicate splits of the routine and field duplicate samples, respectively. </a:t>
            </a:r>
          </a:p>
          <a:p>
            <a:endParaRPr lang="en-GB" dirty="0">
              <a:solidFill>
                <a:srgbClr val="000000"/>
              </a:solidFill>
            </a:endParaRPr>
          </a:p>
          <a:p>
            <a:r>
              <a:rPr lang="en-GB" sz="1800" b="0" u="none" strike="noStrike" baseline="0" dirty="0">
                <a:solidFill>
                  <a:srgbClr val="000000"/>
                </a:solidFill>
              </a:rPr>
              <a:t>Drawn by Alecos Demetriades (IGME/IUGS-CGGB) with Microsoft™ PowerPoint. </a:t>
            </a:r>
            <a:endParaRPr lang="en-GB" dirty="0"/>
          </a:p>
        </p:txBody>
      </p:sp>
    </p:spTree>
    <p:extLst>
      <p:ext uri="{BB962C8B-B14F-4D97-AF65-F5344CB8AC3E}">
        <p14:creationId xmlns:p14="http://schemas.microsoft.com/office/powerpoint/2010/main" val="6524720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759D9C7-E6E4-94E0-0CC2-4EC96134F565}"/>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t="17240" b="3380"/>
          <a:stretch/>
        </p:blipFill>
        <p:spPr>
          <a:xfrm>
            <a:off x="179511" y="121196"/>
            <a:ext cx="4835935" cy="5544616"/>
          </a:xfrm>
          <a:prstGeom prst="rect">
            <a:avLst/>
          </a:prstGeom>
        </p:spPr>
      </p:pic>
      <p:sp>
        <p:nvSpPr>
          <p:cNvPr id="5" name="TextBox 4">
            <a:extLst>
              <a:ext uri="{FF2B5EF4-FFF2-40B4-BE49-F238E27FC236}">
                <a16:creationId xmlns:a16="http://schemas.microsoft.com/office/drawing/2014/main" id="{42EFCEC4-05F2-20E2-C274-E6A2AEEE681F}"/>
              </a:ext>
            </a:extLst>
          </p:cNvPr>
          <p:cNvSpPr txBox="1"/>
          <p:nvPr/>
        </p:nvSpPr>
        <p:spPr>
          <a:xfrm>
            <a:off x="5015446" y="166484"/>
            <a:ext cx="3937211" cy="5355312"/>
          </a:xfrm>
          <a:prstGeom prst="rect">
            <a:avLst/>
          </a:prstGeom>
          <a:noFill/>
        </p:spPr>
        <p:txBody>
          <a:bodyPr wrap="square">
            <a:spAutoFit/>
          </a:bodyPr>
          <a:lstStyle/>
          <a:p>
            <a:r>
              <a:rPr lang="en-GB" sz="1800" b="0" u="none" strike="noStrike" baseline="0" dirty="0">
                <a:solidFill>
                  <a:srgbClr val="000000"/>
                </a:solidFill>
              </a:rPr>
              <a:t>Figure 4.8 on page 321. Floodplain sediment sample preparation procedure (after </a:t>
            </a:r>
            <a:r>
              <a:rPr lang="en-GB" sz="1800" b="0" u="none" strike="noStrike" baseline="0" dirty="0" err="1">
                <a:solidFill>
                  <a:srgbClr val="000000"/>
                </a:solidFill>
              </a:rPr>
              <a:t>Sandström</a:t>
            </a:r>
            <a:r>
              <a:rPr lang="en-GB" sz="1800" b="0" u="none" strike="noStrike" baseline="0" dirty="0">
                <a:solidFill>
                  <a:srgbClr val="000000"/>
                </a:solidFill>
              </a:rPr>
              <a:t> </a:t>
            </a:r>
            <a:r>
              <a:rPr lang="en-GB" sz="1800" b="0" i="1" u="none" strike="noStrike" baseline="0" dirty="0">
                <a:solidFill>
                  <a:srgbClr val="000000"/>
                </a:solidFill>
              </a:rPr>
              <a:t>et al</a:t>
            </a:r>
            <a:r>
              <a:rPr lang="en-GB" sz="1800" b="0" u="none" strike="noStrike" baseline="0" dirty="0">
                <a:solidFill>
                  <a:srgbClr val="000000"/>
                </a:solidFill>
              </a:rPr>
              <a:t>., 2005, Fig. 3, p.85, with minor modifications). </a:t>
            </a:r>
          </a:p>
          <a:p>
            <a:endParaRPr lang="en-GB" dirty="0">
              <a:solidFill>
                <a:srgbClr val="000000"/>
              </a:solidFill>
            </a:endParaRPr>
          </a:p>
          <a:p>
            <a:r>
              <a:rPr lang="en-GB" sz="1800" b="0" u="none" strike="noStrike" baseline="0" dirty="0">
                <a:solidFill>
                  <a:srgbClr val="000000"/>
                </a:solidFill>
              </a:rPr>
              <a:t>Yellow-colour inset shows the additional splitting of field duplicate sample pairs in a balanced design. </a:t>
            </a:r>
          </a:p>
          <a:p>
            <a:endParaRPr lang="en-GB" dirty="0">
              <a:solidFill>
                <a:srgbClr val="000000"/>
              </a:solidFill>
            </a:endParaRPr>
          </a:p>
          <a:p>
            <a:r>
              <a:rPr lang="en-GB" sz="1800" b="0" u="none" strike="noStrike" baseline="0" dirty="0">
                <a:solidFill>
                  <a:srgbClr val="000000"/>
                </a:solidFill>
              </a:rPr>
              <a:t>Notation:</a:t>
            </a:r>
          </a:p>
          <a:p>
            <a:r>
              <a:rPr lang="en-GB" sz="1800" b="0" u="none" strike="noStrike" baseline="0" dirty="0">
                <a:solidFill>
                  <a:srgbClr val="000000"/>
                </a:solidFill>
              </a:rPr>
              <a:t>R = Routine field sample;</a:t>
            </a:r>
          </a:p>
          <a:p>
            <a:r>
              <a:rPr lang="en-GB" sz="1800" b="0" u="none" strike="noStrike" baseline="0" dirty="0">
                <a:solidFill>
                  <a:srgbClr val="000000"/>
                </a:solidFill>
              </a:rPr>
              <a:t>D = Field duplicate sample;</a:t>
            </a:r>
          </a:p>
          <a:p>
            <a:r>
              <a:rPr lang="en-GB" sz="1800" b="0" u="none" strike="noStrike" baseline="0" dirty="0">
                <a:solidFill>
                  <a:srgbClr val="000000"/>
                </a:solidFill>
              </a:rPr>
              <a:t>R1 &amp; R2 and D1 &amp; D2 are the laboratory replicate splits of the routine and field duplicate samples, respectively.</a:t>
            </a:r>
          </a:p>
          <a:p>
            <a:endParaRPr lang="en-GB" sz="1800" b="0" u="none" strike="noStrike" baseline="0" dirty="0">
              <a:solidFill>
                <a:srgbClr val="000000"/>
              </a:solidFill>
            </a:endParaRPr>
          </a:p>
          <a:p>
            <a:r>
              <a:rPr lang="en-GB" sz="1800" b="0" u="none" strike="noStrike" baseline="0" dirty="0">
                <a:solidFill>
                  <a:srgbClr val="000000"/>
                </a:solidFill>
              </a:rPr>
              <a:t>Drawn by Alecos Demetriades (IGME/IUGS-CGGB) with Microsoft™ PowerPoint. </a:t>
            </a:r>
            <a:endParaRPr lang="en-GB" dirty="0"/>
          </a:p>
        </p:txBody>
      </p:sp>
    </p:spTree>
    <p:extLst>
      <p:ext uri="{BB962C8B-B14F-4D97-AF65-F5344CB8AC3E}">
        <p14:creationId xmlns:p14="http://schemas.microsoft.com/office/powerpoint/2010/main" val="2984588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6E788EF-BB13-D7EF-9C68-70191E78418B}"/>
              </a:ext>
            </a:extLst>
          </p:cNvPr>
          <p:cNvSpPr txBox="1"/>
          <p:nvPr/>
        </p:nvSpPr>
        <p:spPr>
          <a:xfrm>
            <a:off x="251520" y="1005031"/>
            <a:ext cx="8640960" cy="3508653"/>
          </a:xfrm>
          <a:prstGeom prst="rect">
            <a:avLst/>
          </a:prstGeom>
          <a:noFill/>
        </p:spPr>
        <p:txBody>
          <a:bodyPr wrap="square">
            <a:spAutoFit/>
          </a:bodyPr>
          <a:lstStyle/>
          <a:p>
            <a:r>
              <a:rPr lang="en-GB" sz="2400" b="1" i="0" u="none" strike="noStrike" baseline="0" dirty="0">
                <a:solidFill>
                  <a:srgbClr val="000000"/>
                </a:solidFill>
              </a:rPr>
              <a:t>4.7. Sample storage and management </a:t>
            </a:r>
            <a:endParaRPr lang="en-GB" sz="2400" b="0" i="0" u="none" strike="noStrike" baseline="0" dirty="0">
              <a:solidFill>
                <a:srgbClr val="000000"/>
              </a:solidFill>
            </a:endParaRPr>
          </a:p>
          <a:p>
            <a:endParaRPr lang="en-GB" sz="1800" b="0" i="0" u="none" strike="noStrike" baseline="0" dirty="0">
              <a:solidFill>
                <a:srgbClr val="000000"/>
              </a:solidFill>
            </a:endParaRPr>
          </a:p>
          <a:p>
            <a:r>
              <a:rPr lang="en-GB" sz="1800" b="0" i="0" u="none" strike="noStrike" baseline="0" dirty="0">
                <a:solidFill>
                  <a:srgbClr val="000000"/>
                </a:solidFill>
              </a:rPr>
              <a:t>The archived samples in the 200 ml PE bottles for long term storage must be stored in a secure and clean storeroom (Fig. 4.2). The PE bottles with the samples should have hand-written labels using a black permanent ink marker, as well as a specialised ‘</a:t>
            </a:r>
            <a:r>
              <a:rPr lang="en-GB" sz="1800" b="0" i="1" u="none" strike="noStrike" baseline="0" dirty="0">
                <a:solidFill>
                  <a:srgbClr val="000000"/>
                </a:solidFill>
              </a:rPr>
              <a:t>Bar or QR code Tracking System</a:t>
            </a:r>
            <a:r>
              <a:rPr lang="en-GB" sz="1800" b="0" i="0" u="none" strike="noStrike" baseline="0" dirty="0">
                <a:solidFill>
                  <a:srgbClr val="000000"/>
                </a:solidFill>
              </a:rPr>
              <a:t>’ to allow them to be quickly located. </a:t>
            </a:r>
          </a:p>
          <a:p>
            <a:endParaRPr lang="en-GB" sz="1800" b="0" i="0" u="none" strike="noStrike" baseline="0" dirty="0">
              <a:solidFill>
                <a:srgbClr val="000000"/>
              </a:solidFill>
            </a:endParaRPr>
          </a:p>
          <a:p>
            <a:r>
              <a:rPr lang="en-GB" sz="1800" b="0" i="0" u="none" strike="noStrike" baseline="0" dirty="0">
                <a:solidFill>
                  <a:srgbClr val="000000"/>
                </a:solidFill>
              </a:rPr>
              <a:t>The 10 splits of each sample type, prepared for sending to the analytical laboratories, will not necessarily be used immediately. Unused sample sets for analysis, which have been randomised and include the quality control samples, should be safely stored in a permanent clean facility, and be ready for despatch to a specified laboratory when the need arises. </a:t>
            </a:r>
            <a:endParaRPr lang="en-GB" dirty="0"/>
          </a:p>
        </p:txBody>
      </p:sp>
    </p:spTree>
    <p:extLst>
      <p:ext uri="{BB962C8B-B14F-4D97-AF65-F5344CB8AC3E}">
        <p14:creationId xmlns:p14="http://schemas.microsoft.com/office/powerpoint/2010/main" val="38603251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308759"/>
            <a:ext cx="8640960" cy="3539430"/>
          </a:xfrm>
          <a:prstGeom prst="rect">
            <a:avLst/>
          </a:prstGeom>
        </p:spPr>
        <p:txBody>
          <a:bodyPr wrap="square">
            <a:spAutoFit/>
          </a:bodyPr>
          <a:lstStyle/>
          <a:p>
            <a:pPr algn="ctr"/>
            <a:r>
              <a:rPr lang="en-GB" b="1" dirty="0">
                <a:cs typeface="Arial" pitchFamily="34" charset="0"/>
              </a:rPr>
              <a:t>International Union of Geological Sciences</a:t>
            </a:r>
          </a:p>
          <a:p>
            <a:pPr algn="ctr"/>
            <a:r>
              <a:rPr lang="en-GB" b="1" dirty="0">
                <a:cs typeface="Arial" pitchFamily="34" charset="0"/>
              </a:rPr>
              <a:t>Manual of Standard Methods</a:t>
            </a:r>
          </a:p>
          <a:p>
            <a:pPr algn="ctr"/>
            <a:r>
              <a:rPr lang="en-GB" b="1" dirty="0">
                <a:cs typeface="Arial" pitchFamily="34" charset="0"/>
              </a:rPr>
              <a:t>for</a:t>
            </a:r>
          </a:p>
          <a:p>
            <a:pPr algn="ctr"/>
            <a:r>
              <a:rPr lang="en-GB" b="1" dirty="0">
                <a:cs typeface="Arial" pitchFamily="34" charset="0"/>
              </a:rPr>
              <a:t>Establishing the Global Geochemical Reference Network</a:t>
            </a:r>
          </a:p>
          <a:p>
            <a:pPr algn="ctr"/>
            <a:endParaRPr lang="en-GB" dirty="0">
              <a:cs typeface="Arial" pitchFamily="34" charset="0"/>
            </a:endParaRPr>
          </a:p>
          <a:p>
            <a:pPr algn="ctr"/>
            <a:r>
              <a:rPr lang="en-GB" b="1" dirty="0">
                <a:cs typeface="Arial" pitchFamily="34" charset="0"/>
              </a:rPr>
              <a:t>Chapter 4</a:t>
            </a:r>
          </a:p>
          <a:p>
            <a:pPr algn="ctr"/>
            <a:endParaRPr lang="en-GB" dirty="0">
              <a:cs typeface="Arial" pitchFamily="34" charset="0"/>
            </a:endParaRPr>
          </a:p>
          <a:p>
            <a:pPr algn="ctr"/>
            <a:r>
              <a:rPr lang="en-GB" b="1" dirty="0">
                <a:cs typeface="Arial" pitchFamily="34" charset="0"/>
              </a:rPr>
              <a:t>Sample Preparation and Storage</a:t>
            </a:r>
          </a:p>
          <a:p>
            <a:pPr algn="ctr"/>
            <a:endParaRPr lang="en-GB" dirty="0">
              <a:cs typeface="Arial" pitchFamily="34" charset="0"/>
            </a:endParaRPr>
          </a:p>
          <a:p>
            <a:pPr algn="ctr"/>
            <a:r>
              <a:rPr lang="en-GB" sz="1600" b="0" i="0" u="none" strike="noStrike" baseline="0" dirty="0">
                <a:solidFill>
                  <a:srgbClr val="000000"/>
                </a:solidFill>
              </a:rPr>
              <a:t>Daniela Mackovych</a:t>
            </a:r>
            <a:r>
              <a:rPr lang="en-GB" sz="1600" b="0" i="0" u="none" strike="noStrike" baseline="30000" dirty="0">
                <a:solidFill>
                  <a:srgbClr val="000000"/>
                </a:solidFill>
              </a:rPr>
              <a:t>1,3</a:t>
            </a:r>
            <a:r>
              <a:rPr lang="en-GB" sz="1600" b="0" i="0" u="none" strike="noStrike" baseline="0" dirty="0">
                <a:solidFill>
                  <a:srgbClr val="000000"/>
                </a:solidFill>
              </a:rPr>
              <a:t>, </a:t>
            </a:r>
            <a:r>
              <a:rPr lang="en-GB" sz="1600" b="0" i="0" u="none" strike="noStrike" baseline="0" dirty="0" err="1">
                <a:solidFill>
                  <a:srgbClr val="000000"/>
                </a:solidFill>
              </a:rPr>
              <a:t>Pavol</a:t>
            </a:r>
            <a:r>
              <a:rPr lang="en-GB" sz="1600" b="0" i="0" u="none" strike="noStrike" baseline="0" dirty="0">
                <a:solidFill>
                  <a:srgbClr val="000000"/>
                </a:solidFill>
              </a:rPr>
              <a:t> Lučivjanský</a:t>
            </a:r>
            <a:r>
              <a:rPr lang="en-GB" sz="1600" b="0" i="0" u="none" strike="noStrike" baseline="30000" dirty="0">
                <a:solidFill>
                  <a:srgbClr val="000000"/>
                </a:solidFill>
              </a:rPr>
              <a:t>1</a:t>
            </a:r>
            <a:r>
              <a:rPr lang="en-GB" sz="1600" b="0" i="0" u="none" strike="noStrike" baseline="0" dirty="0">
                <a:solidFill>
                  <a:srgbClr val="000000"/>
                </a:solidFill>
              </a:rPr>
              <a:t>, Alecos Demetriades</a:t>
            </a:r>
            <a:r>
              <a:rPr lang="en-GB" sz="1600" b="0" i="0" u="none" strike="noStrike" baseline="30000" dirty="0">
                <a:solidFill>
                  <a:srgbClr val="000000"/>
                </a:solidFill>
              </a:rPr>
              <a:t>2,3</a:t>
            </a:r>
          </a:p>
          <a:p>
            <a:endParaRPr lang="en-GB" sz="1600" dirty="0">
              <a:solidFill>
                <a:srgbClr val="000000"/>
              </a:solidFill>
            </a:endParaRPr>
          </a:p>
          <a:p>
            <a:r>
              <a:rPr lang="en-GB" sz="1000" b="0" i="0" u="none" strike="noStrike" baseline="30000" dirty="0">
                <a:solidFill>
                  <a:srgbClr val="000000"/>
                </a:solidFill>
              </a:rPr>
              <a:t>1</a:t>
            </a:r>
            <a:r>
              <a:rPr lang="en-GB" sz="1000" b="0" i="0" u="none" strike="noStrike" baseline="0" dirty="0">
                <a:solidFill>
                  <a:srgbClr val="000000"/>
                </a:solidFill>
              </a:rPr>
              <a:t> State Geological Institute of </a:t>
            </a:r>
            <a:r>
              <a:rPr lang="en-GB" sz="1000" b="0" i="0" u="none" strike="noStrike" baseline="0" dirty="0" err="1">
                <a:solidFill>
                  <a:srgbClr val="000000"/>
                </a:solidFill>
              </a:rPr>
              <a:t>Dionyz</a:t>
            </a:r>
            <a:r>
              <a:rPr lang="en-GB" sz="1000" b="0" i="0" u="none" strike="noStrike" baseline="0" dirty="0">
                <a:solidFill>
                  <a:srgbClr val="000000"/>
                </a:solidFill>
              </a:rPr>
              <a:t> </a:t>
            </a:r>
            <a:r>
              <a:rPr lang="en-GB" sz="1000" b="0" i="0" u="none" strike="noStrike" baseline="0" dirty="0" err="1">
                <a:solidFill>
                  <a:srgbClr val="000000"/>
                </a:solidFill>
              </a:rPr>
              <a:t>Stur</a:t>
            </a:r>
            <a:r>
              <a:rPr lang="en-GB" sz="1000" b="0" i="0" u="none" strike="noStrike" baseline="0" dirty="0">
                <a:solidFill>
                  <a:srgbClr val="000000"/>
                </a:solidFill>
              </a:rPr>
              <a:t>, Regional Centre, </a:t>
            </a:r>
            <a:r>
              <a:rPr lang="en-GB" sz="1000" b="0" i="0" u="none" strike="noStrike" baseline="0" dirty="0" err="1">
                <a:solidFill>
                  <a:srgbClr val="000000"/>
                </a:solidFill>
              </a:rPr>
              <a:t>Spiska</a:t>
            </a:r>
            <a:r>
              <a:rPr lang="en-GB" sz="1000" b="0" i="0" u="none" strike="noStrike" baseline="0" dirty="0">
                <a:solidFill>
                  <a:srgbClr val="000000"/>
                </a:solidFill>
              </a:rPr>
              <a:t> Nova </a:t>
            </a:r>
            <a:r>
              <a:rPr lang="en-GB" sz="1000" b="0" i="0" u="none" strike="noStrike" baseline="0" dirty="0" err="1">
                <a:solidFill>
                  <a:srgbClr val="000000"/>
                </a:solidFill>
              </a:rPr>
              <a:t>Ves</a:t>
            </a:r>
            <a:r>
              <a:rPr lang="en-GB" sz="1000" b="0" i="0" u="none" strike="noStrike" baseline="0" dirty="0">
                <a:solidFill>
                  <a:srgbClr val="000000"/>
                </a:solidFill>
              </a:rPr>
              <a:t>, Slovakia </a:t>
            </a:r>
          </a:p>
          <a:p>
            <a:r>
              <a:rPr lang="en-GB" sz="1000" b="0" i="0" u="none" strike="noStrike" baseline="30000" dirty="0">
                <a:solidFill>
                  <a:srgbClr val="000000"/>
                </a:solidFill>
              </a:rPr>
              <a:t>2</a:t>
            </a:r>
            <a:r>
              <a:rPr lang="en-GB" sz="1000" b="0" i="0" u="none" strike="noStrike" baseline="0" dirty="0">
                <a:solidFill>
                  <a:srgbClr val="000000"/>
                </a:solidFill>
              </a:rPr>
              <a:t> Institute of Geology and Mineral Exploration, Athens, Hellenic Republic </a:t>
            </a:r>
          </a:p>
          <a:p>
            <a:r>
              <a:rPr lang="en-GB" sz="1000" b="0" i="0" u="none" strike="noStrike" baseline="30000" dirty="0">
                <a:solidFill>
                  <a:srgbClr val="000000"/>
                </a:solidFill>
              </a:rPr>
              <a:t>3</a:t>
            </a:r>
            <a:r>
              <a:rPr lang="en-GB" sz="1000" b="0" i="0" u="none" strike="noStrike" baseline="0" dirty="0">
                <a:solidFill>
                  <a:srgbClr val="000000"/>
                </a:solidFill>
              </a:rPr>
              <a:t> IUGS Commission on Global Geochemical Baselines </a:t>
            </a:r>
            <a:endParaRPr lang="en-GB" sz="1000" dirty="0">
              <a:solidFill>
                <a:srgbClr val="000000"/>
              </a:solidFill>
            </a:endParaRPr>
          </a:p>
        </p:txBody>
      </p:sp>
      <p:pic>
        <p:nvPicPr>
          <p:cNvPr id="6" name="Picture 5" descr="IUGS_Commission_GGB_logo_2016.gif"/>
          <p:cNvPicPr>
            <a:picLocks noChangeAspect="1"/>
          </p:cNvPicPr>
          <p:nvPr/>
        </p:nvPicPr>
        <p:blipFill>
          <a:blip r:embed="rId2" cstate="print"/>
          <a:stretch>
            <a:fillRect/>
          </a:stretch>
        </p:blipFill>
        <p:spPr>
          <a:xfrm>
            <a:off x="7452320" y="49308"/>
            <a:ext cx="1636364" cy="1080000"/>
          </a:xfrm>
          <a:prstGeom prst="rect">
            <a:avLst/>
          </a:prstGeom>
        </p:spPr>
      </p:pic>
      <p:pic>
        <p:nvPicPr>
          <p:cNvPr id="7" name="Picture 6" descr="60 IUGS-logo-high resolution.png"/>
          <p:cNvPicPr>
            <a:picLocks noChangeAspect="1"/>
          </p:cNvPicPr>
          <p:nvPr/>
        </p:nvPicPr>
        <p:blipFill>
          <a:blip r:embed="rId3" cstate="print"/>
          <a:stretch>
            <a:fillRect/>
          </a:stretch>
        </p:blipFill>
        <p:spPr>
          <a:xfrm>
            <a:off x="64196" y="49308"/>
            <a:ext cx="1771500" cy="1080000"/>
          </a:xfrm>
          <a:prstGeom prst="rect">
            <a:avLst/>
          </a:prstGeom>
        </p:spPr>
      </p:pic>
      <p:sp>
        <p:nvSpPr>
          <p:cNvPr id="9" name="Rectangle 8"/>
          <p:cNvSpPr/>
          <p:nvPr/>
        </p:nvSpPr>
        <p:spPr>
          <a:xfrm>
            <a:off x="179512" y="4494520"/>
            <a:ext cx="8568952" cy="246221"/>
          </a:xfrm>
          <a:prstGeom prst="rect">
            <a:avLst/>
          </a:prstGeom>
        </p:spPr>
        <p:txBody>
          <a:bodyPr wrap="square">
            <a:spAutoFit/>
          </a:bodyPr>
          <a:lstStyle/>
          <a:p>
            <a:r>
              <a:rPr lang="en-GB" sz="1000" dirty="0">
                <a:cs typeface="Arial" pitchFamily="34" charset="0"/>
              </a:rPr>
              <a:t>It is recommended that reference to this part of the Manual should be made in the following way:</a:t>
            </a:r>
          </a:p>
        </p:txBody>
      </p:sp>
      <p:sp>
        <p:nvSpPr>
          <p:cNvPr id="5" name="TextBox 4">
            <a:extLst>
              <a:ext uri="{FF2B5EF4-FFF2-40B4-BE49-F238E27FC236}">
                <a16:creationId xmlns:a16="http://schemas.microsoft.com/office/drawing/2014/main" id="{6CD0DBF3-4DDA-1FE4-2A8C-AF4F37E3F0D8}"/>
              </a:ext>
            </a:extLst>
          </p:cNvPr>
          <p:cNvSpPr txBox="1"/>
          <p:nvPr/>
        </p:nvSpPr>
        <p:spPr>
          <a:xfrm>
            <a:off x="215516" y="4896251"/>
            <a:ext cx="8640960" cy="707886"/>
          </a:xfrm>
          <a:prstGeom prst="rect">
            <a:avLst/>
          </a:prstGeom>
          <a:noFill/>
        </p:spPr>
        <p:txBody>
          <a:bodyPr wrap="square">
            <a:spAutoFit/>
          </a:bodyPr>
          <a:lstStyle/>
          <a:p>
            <a:r>
              <a:rPr lang="en-GB" sz="1000" b="0" i="0" u="none" strike="noStrike" baseline="0" dirty="0" err="1">
                <a:solidFill>
                  <a:srgbClr val="000000"/>
                </a:solidFill>
              </a:rPr>
              <a:t>Mackovych</a:t>
            </a:r>
            <a:r>
              <a:rPr lang="en-GB" sz="1000" b="0" i="0" u="none" strike="noStrike" baseline="0" dirty="0">
                <a:solidFill>
                  <a:srgbClr val="000000"/>
                </a:solidFill>
              </a:rPr>
              <a:t>, D., </a:t>
            </a:r>
            <a:r>
              <a:rPr lang="en-GB" sz="1000" b="0" i="0" u="none" strike="noStrike" baseline="0" dirty="0" err="1">
                <a:solidFill>
                  <a:srgbClr val="000000"/>
                </a:solidFill>
              </a:rPr>
              <a:t>Lučivjanský</a:t>
            </a:r>
            <a:r>
              <a:rPr lang="en-GB" sz="1000" b="0" i="0" u="none" strike="noStrike" baseline="0" dirty="0">
                <a:solidFill>
                  <a:srgbClr val="000000"/>
                </a:solidFill>
              </a:rPr>
              <a:t>, P. &amp; Demetriades, A., 2022. </a:t>
            </a:r>
            <a:r>
              <a:rPr lang="en-GB" sz="1000" b="0" i="1" u="none" strike="noStrike" baseline="0" dirty="0">
                <a:solidFill>
                  <a:srgbClr val="000000"/>
                </a:solidFill>
              </a:rPr>
              <a:t>Sample Preparation and Storage</a:t>
            </a:r>
            <a:r>
              <a:rPr lang="en-GB" sz="1000" b="0" i="0" u="none" strike="noStrike" baseline="0" dirty="0">
                <a:solidFill>
                  <a:srgbClr val="000000"/>
                </a:solidFill>
              </a:rPr>
              <a:t>. In: Demetriades, A., Johnson, C.C., Smith, D.B., </a:t>
            </a:r>
            <a:r>
              <a:rPr lang="en-GB" sz="1000" b="0" i="0" u="none" strike="noStrike" baseline="0" dirty="0" err="1">
                <a:solidFill>
                  <a:srgbClr val="000000"/>
                </a:solidFill>
              </a:rPr>
              <a:t>Ladenberger</a:t>
            </a:r>
            <a:r>
              <a:rPr lang="en-GB" sz="1000" b="0" i="0" u="none" strike="noStrike" baseline="0" dirty="0">
                <a:solidFill>
                  <a:srgbClr val="000000"/>
                </a:solidFill>
              </a:rPr>
              <a:t>, A., </a:t>
            </a:r>
            <a:r>
              <a:rPr lang="en-GB" sz="1000" b="0" i="0" u="none" strike="noStrike" baseline="0" dirty="0" err="1">
                <a:solidFill>
                  <a:srgbClr val="000000"/>
                </a:solidFill>
              </a:rPr>
              <a:t>Adánez</a:t>
            </a:r>
            <a:r>
              <a:rPr lang="en-GB" sz="1000" b="0" i="0" u="none" strike="noStrike" baseline="0" dirty="0">
                <a:solidFill>
                  <a:srgbClr val="000000"/>
                </a:solidFill>
              </a:rPr>
              <a:t> </a:t>
            </a:r>
            <a:r>
              <a:rPr lang="en-GB" sz="1000" b="0" i="0" u="none" strike="noStrike" baseline="0" dirty="0" err="1">
                <a:solidFill>
                  <a:srgbClr val="000000"/>
                </a:solidFill>
              </a:rPr>
              <a:t>Sanjuan</a:t>
            </a:r>
            <a:r>
              <a:rPr lang="en-GB" sz="1000" b="0" i="0" u="none" strike="noStrike" baseline="0" dirty="0">
                <a:solidFill>
                  <a:srgbClr val="000000"/>
                </a:solidFill>
              </a:rPr>
              <a:t>, P., </a:t>
            </a:r>
            <a:r>
              <a:rPr lang="en-GB" sz="1000" b="0" i="0" u="none" strike="noStrike" baseline="0" dirty="0" err="1">
                <a:solidFill>
                  <a:srgbClr val="000000"/>
                </a:solidFill>
              </a:rPr>
              <a:t>Argyraki</a:t>
            </a:r>
            <a:r>
              <a:rPr lang="en-GB" sz="1000" b="0" i="0" u="none" strike="noStrike" baseline="0" dirty="0">
                <a:solidFill>
                  <a:srgbClr val="000000"/>
                </a:solidFill>
              </a:rPr>
              <a:t>, A., </a:t>
            </a:r>
            <a:r>
              <a:rPr lang="en-GB" sz="1000" b="0" i="0" u="none" strike="noStrike" baseline="0" dirty="0" err="1">
                <a:solidFill>
                  <a:srgbClr val="000000"/>
                </a:solidFill>
              </a:rPr>
              <a:t>Stouraiti</a:t>
            </a:r>
            <a:r>
              <a:rPr lang="en-GB" sz="1000" b="0" i="0" u="none" strike="noStrike" baseline="0" dirty="0">
                <a:solidFill>
                  <a:srgbClr val="000000"/>
                </a:solidFill>
              </a:rPr>
              <a:t>, C., </a:t>
            </a:r>
            <a:r>
              <a:rPr lang="en-GB" sz="1000" b="0" i="0" u="none" strike="noStrike" baseline="0" dirty="0" err="1">
                <a:solidFill>
                  <a:srgbClr val="000000"/>
                </a:solidFill>
              </a:rPr>
              <a:t>Caritat</a:t>
            </a:r>
            <a:r>
              <a:rPr lang="en-GB" sz="1000" b="0" i="0" u="none" strike="noStrike" baseline="0" dirty="0">
                <a:solidFill>
                  <a:srgbClr val="000000"/>
                </a:solidFill>
              </a:rPr>
              <a:t>, P. de, Knights, K.V., Prieto </a:t>
            </a:r>
            <a:r>
              <a:rPr lang="en-GB" sz="1000" b="0" i="0" u="none" strike="noStrike" baseline="0" dirty="0" err="1">
                <a:solidFill>
                  <a:srgbClr val="000000"/>
                </a:solidFill>
              </a:rPr>
              <a:t>Rincón</a:t>
            </a:r>
            <a:r>
              <a:rPr lang="en-GB" sz="1000" b="0" i="0" u="none" strike="noStrike" baseline="0" dirty="0">
                <a:solidFill>
                  <a:srgbClr val="000000"/>
                </a:solidFill>
              </a:rPr>
              <a:t>, G. &amp; </a:t>
            </a:r>
            <a:r>
              <a:rPr lang="en-GB" sz="1000" b="0" i="0" u="none" strike="noStrike" baseline="0" dirty="0" err="1">
                <a:solidFill>
                  <a:srgbClr val="000000"/>
                </a:solidFill>
              </a:rPr>
              <a:t>Simubali</a:t>
            </a:r>
            <a:r>
              <a:rPr lang="en-GB" sz="1000" b="0" i="0" u="none" strike="noStrike" baseline="0" dirty="0">
                <a:solidFill>
                  <a:srgbClr val="000000"/>
                </a:solidFill>
              </a:rPr>
              <a:t>, G.N. (Editors), International Union of Geological Sciences Manual of Standard Methods for Establishing the Global Geochemical Reference Network. IUGS Commission on Global Geochemical Baselines, Athens, Hellas, Special Publication, </a:t>
            </a:r>
            <a:r>
              <a:rPr lang="en-GB" sz="1000" b="1" i="0" u="none" strike="noStrike" baseline="0" dirty="0">
                <a:solidFill>
                  <a:srgbClr val="000000"/>
                </a:solidFill>
              </a:rPr>
              <a:t>2</a:t>
            </a:r>
            <a:r>
              <a:rPr lang="en-GB" sz="1000" b="0" i="0" u="none" strike="noStrike" baseline="0" dirty="0">
                <a:solidFill>
                  <a:srgbClr val="000000"/>
                </a:solidFill>
              </a:rPr>
              <a:t>, 307−322. </a:t>
            </a:r>
            <a:endParaRPr lang="en-GB" sz="10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 indoor, shelf, book&#10;&#10;Description automatically generated">
            <a:extLst>
              <a:ext uri="{FF2B5EF4-FFF2-40B4-BE49-F238E27FC236}">
                <a16:creationId xmlns:a16="http://schemas.microsoft.com/office/drawing/2014/main" id="{CA0F6003-9492-035D-4DD4-14F17FC24E33}"/>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79512" y="121196"/>
            <a:ext cx="3078342" cy="4104456"/>
          </a:xfrm>
          <a:prstGeom prst="rect">
            <a:avLst/>
          </a:prstGeom>
        </p:spPr>
      </p:pic>
      <p:pic>
        <p:nvPicPr>
          <p:cNvPr id="7" name="Picture 6" descr="A picture containing indoor, counter&#10;&#10;Description automatically generated">
            <a:extLst>
              <a:ext uri="{FF2B5EF4-FFF2-40B4-BE49-F238E27FC236}">
                <a16:creationId xmlns:a16="http://schemas.microsoft.com/office/drawing/2014/main" id="{4039C0A0-067A-FB73-C115-A8E287E6793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540224" y="150731"/>
            <a:ext cx="5603776" cy="4202832"/>
          </a:xfrm>
          <a:prstGeom prst="rect">
            <a:avLst/>
          </a:prstGeom>
        </p:spPr>
      </p:pic>
      <p:sp>
        <p:nvSpPr>
          <p:cNvPr id="9" name="TextBox 8">
            <a:extLst>
              <a:ext uri="{FF2B5EF4-FFF2-40B4-BE49-F238E27FC236}">
                <a16:creationId xmlns:a16="http://schemas.microsoft.com/office/drawing/2014/main" id="{8F7DA352-3829-502C-E81E-4F7203ECEA0C}"/>
              </a:ext>
            </a:extLst>
          </p:cNvPr>
          <p:cNvSpPr txBox="1"/>
          <p:nvPr/>
        </p:nvSpPr>
        <p:spPr>
          <a:xfrm>
            <a:off x="179512" y="4422338"/>
            <a:ext cx="8964488" cy="369332"/>
          </a:xfrm>
          <a:prstGeom prst="rect">
            <a:avLst/>
          </a:prstGeom>
          <a:noFill/>
        </p:spPr>
        <p:txBody>
          <a:bodyPr wrap="square">
            <a:spAutoFit/>
          </a:bodyPr>
          <a:lstStyle/>
          <a:p>
            <a:pPr algn="ctr"/>
            <a:r>
              <a:rPr lang="en-GB" dirty="0">
                <a:solidFill>
                  <a:srgbClr val="000000"/>
                </a:solidFill>
              </a:rPr>
              <a:t>Temporary a</a:t>
            </a:r>
            <a:r>
              <a:rPr lang="en-GB" sz="1800" b="0" i="0" u="none" strike="noStrike" baseline="0" dirty="0">
                <a:solidFill>
                  <a:srgbClr val="000000"/>
                </a:solidFill>
              </a:rPr>
              <a:t>rchive of the FOREGS Geochemical Atlas of Europe samples in Slovakia.</a:t>
            </a:r>
          </a:p>
        </p:txBody>
      </p:sp>
    </p:spTree>
    <p:extLst>
      <p:ext uri="{BB962C8B-B14F-4D97-AF65-F5344CB8AC3E}">
        <p14:creationId xmlns:p14="http://schemas.microsoft.com/office/powerpoint/2010/main" val="33116306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 indoor, warehouse&#10;&#10;Description automatically generated">
            <a:extLst>
              <a:ext uri="{FF2B5EF4-FFF2-40B4-BE49-F238E27FC236}">
                <a16:creationId xmlns:a16="http://schemas.microsoft.com/office/drawing/2014/main" id="{5B5B3DEC-984E-E168-39A9-A69BDA0D3033}"/>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84513" y="49004"/>
            <a:ext cx="7374974" cy="4925406"/>
          </a:xfrm>
          <a:prstGeom prst="rect">
            <a:avLst/>
          </a:prstGeom>
        </p:spPr>
      </p:pic>
      <p:sp>
        <p:nvSpPr>
          <p:cNvPr id="7" name="TextBox 6">
            <a:extLst>
              <a:ext uri="{FF2B5EF4-FFF2-40B4-BE49-F238E27FC236}">
                <a16:creationId xmlns:a16="http://schemas.microsoft.com/office/drawing/2014/main" id="{B945DA9C-385E-3D35-28D2-683AC9B53B5E}"/>
              </a:ext>
            </a:extLst>
          </p:cNvPr>
          <p:cNvSpPr txBox="1"/>
          <p:nvPr/>
        </p:nvSpPr>
        <p:spPr>
          <a:xfrm>
            <a:off x="251520" y="4998863"/>
            <a:ext cx="8640960" cy="923330"/>
          </a:xfrm>
          <a:prstGeom prst="rect">
            <a:avLst/>
          </a:prstGeom>
          <a:noFill/>
        </p:spPr>
        <p:txBody>
          <a:bodyPr wrap="square">
            <a:spAutoFit/>
          </a:bodyPr>
          <a:lstStyle/>
          <a:p>
            <a:pPr algn="ctr"/>
            <a:r>
              <a:rPr lang="en-GB" dirty="0">
                <a:solidFill>
                  <a:srgbClr val="000000"/>
                </a:solidFill>
              </a:rPr>
              <a:t>Permanent archive of the FOREGS Geochemical Atlas of Europe samples at the British Geological Survey (</a:t>
            </a:r>
            <a:r>
              <a:rPr lang="en-GB" dirty="0">
                <a:solidFill>
                  <a:srgbClr val="000000"/>
                </a:solidFill>
                <a:hlinkClick r:id="rId3"/>
              </a:rPr>
              <a:t>https://www.bgs.ac.uk/geological-data/national-geological-repository/</a:t>
            </a:r>
            <a:r>
              <a:rPr lang="en-GB" dirty="0">
                <a:solidFill>
                  <a:srgbClr val="000000"/>
                </a:solidFill>
              </a:rPr>
              <a:t>) </a:t>
            </a:r>
          </a:p>
          <a:p>
            <a:pPr algn="ctr"/>
            <a:endParaRPr lang="en-GB" sz="1800" b="0" i="0" u="none" strike="noStrike" baseline="0" dirty="0">
              <a:solidFill>
                <a:srgbClr val="000000"/>
              </a:solidFill>
            </a:endParaRPr>
          </a:p>
        </p:txBody>
      </p:sp>
    </p:spTree>
    <p:extLst>
      <p:ext uri="{BB962C8B-B14F-4D97-AF65-F5344CB8AC3E}">
        <p14:creationId xmlns:p14="http://schemas.microsoft.com/office/powerpoint/2010/main" val="29266983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A3E39F2-F938-C97F-7262-3C6079333373}"/>
              </a:ext>
            </a:extLst>
          </p:cNvPr>
          <p:cNvSpPr txBox="1"/>
          <p:nvPr/>
        </p:nvSpPr>
        <p:spPr>
          <a:xfrm>
            <a:off x="251520" y="409228"/>
            <a:ext cx="8640960" cy="4893647"/>
          </a:xfrm>
          <a:prstGeom prst="rect">
            <a:avLst/>
          </a:prstGeom>
          <a:noFill/>
        </p:spPr>
        <p:txBody>
          <a:bodyPr wrap="square">
            <a:spAutoFit/>
          </a:bodyPr>
          <a:lstStyle/>
          <a:p>
            <a:r>
              <a:rPr lang="en-GB" sz="2400" b="1" i="0" u="none" strike="noStrike" baseline="0" dirty="0">
                <a:solidFill>
                  <a:srgbClr val="000000"/>
                </a:solidFill>
              </a:rPr>
              <a:t>4.1. Introduction </a:t>
            </a:r>
            <a:endParaRPr lang="en-GB" sz="2400" b="0" i="0" u="none" strike="noStrike" baseline="0" dirty="0">
              <a:solidFill>
                <a:srgbClr val="000000"/>
              </a:solidFill>
            </a:endParaRPr>
          </a:p>
          <a:p>
            <a:endParaRPr lang="en-GB" sz="1800" b="0" i="0" u="none" strike="noStrike" baseline="0" dirty="0">
              <a:solidFill>
                <a:srgbClr val="000000"/>
              </a:solidFill>
            </a:endParaRPr>
          </a:p>
          <a:p>
            <a:r>
              <a:rPr lang="en-GB" sz="1800" b="0" i="0" u="none" strike="noStrike" baseline="0" dirty="0">
                <a:solidFill>
                  <a:srgbClr val="000000"/>
                </a:solidFill>
              </a:rPr>
              <a:t>The preparation of samples collected for the Global Geochemical Reference Network project should be prepared in a single, experienced and well-equipped facility. Demetriades (2014, p.2) stressed the significance of all stages of a geochemical mapping project, and particularly sample preparation: “</a:t>
            </a:r>
            <a:r>
              <a:rPr lang="en-GB" sz="1800" b="0" i="1" u="none" strike="noStrike" baseline="0" dirty="0">
                <a:solidFill>
                  <a:srgbClr val="000000"/>
                </a:solidFill>
              </a:rPr>
              <a:t>Sampling is the costliest leg of the survey, and undoubtedly the most difficult to repeat if it is not carried out properly. The next step that must be performed correctly is </a:t>
            </a:r>
            <a:r>
              <a:rPr lang="en-GB" sz="1800" b="1" i="1" u="none" strike="noStrike" baseline="0" dirty="0">
                <a:solidFill>
                  <a:srgbClr val="000000"/>
                </a:solidFill>
              </a:rPr>
              <a:t>sample preparation</a:t>
            </a:r>
            <a:r>
              <a:rPr lang="en-GB" sz="1800" b="0" i="1" u="none" strike="noStrike" baseline="0" dirty="0">
                <a:solidFill>
                  <a:srgbClr val="000000"/>
                </a:solidFill>
              </a:rPr>
              <a:t>. Any mistakes made during sampling and </a:t>
            </a:r>
            <a:r>
              <a:rPr lang="en-GB" sz="1800" b="1" i="1" u="none" strike="noStrike" baseline="0" dirty="0">
                <a:solidFill>
                  <a:srgbClr val="000000"/>
                </a:solidFill>
              </a:rPr>
              <a:t>sample preparation </a:t>
            </a:r>
            <a:r>
              <a:rPr lang="en-GB" sz="1800" b="0" i="1" u="none" strike="noStrike" baseline="0" dirty="0">
                <a:solidFill>
                  <a:srgbClr val="000000"/>
                </a:solidFill>
              </a:rPr>
              <a:t>are difficult to trace and correct afterwards. As sampling and </a:t>
            </a:r>
            <a:r>
              <a:rPr lang="en-GB" sz="1800" b="1" i="1" u="none" strike="noStrike" baseline="0" dirty="0">
                <a:solidFill>
                  <a:srgbClr val="000000"/>
                </a:solidFill>
              </a:rPr>
              <a:t>sample preparation </a:t>
            </a:r>
            <a:r>
              <a:rPr lang="en-GB" sz="1800" b="0" i="1" u="none" strike="noStrike" baseline="0" dirty="0">
                <a:solidFill>
                  <a:srgbClr val="000000"/>
                </a:solidFill>
              </a:rPr>
              <a:t>affect project success, both must be carried out by well-trained personnel, and supervised by an experienced applied field geochemist and chemist, respectively. Laboratory analysis of samples is another costly part of the geochemical survey, and a stage of considerable concern. If samples, however, have been collected and </a:t>
            </a:r>
            <a:r>
              <a:rPr lang="en-GB" sz="1800" b="1" i="1" u="none" strike="noStrike" baseline="0" dirty="0">
                <a:solidFill>
                  <a:srgbClr val="000000"/>
                </a:solidFill>
              </a:rPr>
              <a:t>prepared properly</a:t>
            </a:r>
            <a:r>
              <a:rPr lang="en-GB" sz="1800" b="0" i="1" u="none" strike="noStrike" baseline="0" dirty="0">
                <a:solidFill>
                  <a:srgbClr val="000000"/>
                </a:solidFill>
              </a:rPr>
              <a:t>, they can be reanalysed until the results are of acceptable quality. Finally, data processing, map plotting, and interpretation, provided the previous stages of sampling, </a:t>
            </a:r>
            <a:r>
              <a:rPr lang="en-GB" sz="1800" b="1" i="1" u="none" strike="noStrike" baseline="0" dirty="0">
                <a:solidFill>
                  <a:srgbClr val="000000"/>
                </a:solidFill>
              </a:rPr>
              <a:t>sample preparation</a:t>
            </a:r>
            <a:r>
              <a:rPr lang="en-GB" sz="1800" b="0" i="1" u="none" strike="noStrike" baseline="0" dirty="0">
                <a:solidFill>
                  <a:srgbClr val="000000"/>
                </a:solidFill>
              </a:rPr>
              <a:t>, and analysis have given reliable results, are processes that can be repeated, depending on the skills of the applied geochemist</a:t>
            </a:r>
            <a:r>
              <a:rPr lang="en-GB" sz="1800" b="0" i="0" u="none" strike="noStrike" baseline="0" dirty="0">
                <a:solidFill>
                  <a:srgbClr val="000000"/>
                </a:solidFill>
              </a:rPr>
              <a:t>.” </a:t>
            </a:r>
            <a:endParaRPr lang="en-GB" dirty="0"/>
          </a:p>
        </p:txBody>
      </p:sp>
      <p:sp>
        <p:nvSpPr>
          <p:cNvPr id="7" name="TextBox 6">
            <a:extLst>
              <a:ext uri="{FF2B5EF4-FFF2-40B4-BE49-F238E27FC236}">
                <a16:creationId xmlns:a16="http://schemas.microsoft.com/office/drawing/2014/main" id="{5FBC6EF2-019B-644C-2AF5-B175E57F5A97}"/>
              </a:ext>
            </a:extLst>
          </p:cNvPr>
          <p:cNvSpPr txBox="1"/>
          <p:nvPr/>
        </p:nvSpPr>
        <p:spPr>
          <a:xfrm>
            <a:off x="7188167" y="5305772"/>
            <a:ext cx="1704313" cy="369332"/>
          </a:xfrm>
          <a:prstGeom prst="rect">
            <a:avLst/>
          </a:prstGeom>
          <a:noFill/>
        </p:spPr>
        <p:txBody>
          <a:bodyPr wrap="none" rtlCol="0">
            <a:spAutoFit/>
          </a:bodyPr>
          <a:lstStyle/>
          <a:p>
            <a:r>
              <a:rPr lang="en-GB" dirty="0">
                <a:solidFill>
                  <a:srgbClr val="FF0000"/>
                </a:solidFill>
              </a:rPr>
              <a:t>…..Continued…..</a:t>
            </a:r>
          </a:p>
        </p:txBody>
      </p:sp>
    </p:spTree>
    <p:extLst>
      <p:ext uri="{BB962C8B-B14F-4D97-AF65-F5344CB8AC3E}">
        <p14:creationId xmlns:p14="http://schemas.microsoft.com/office/powerpoint/2010/main" val="4849069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A3E39F2-F938-C97F-7262-3C6079333373}"/>
              </a:ext>
            </a:extLst>
          </p:cNvPr>
          <p:cNvSpPr txBox="1"/>
          <p:nvPr/>
        </p:nvSpPr>
        <p:spPr>
          <a:xfrm>
            <a:off x="251520" y="1032907"/>
            <a:ext cx="8640960" cy="2400657"/>
          </a:xfrm>
          <a:prstGeom prst="rect">
            <a:avLst/>
          </a:prstGeom>
          <a:noFill/>
        </p:spPr>
        <p:txBody>
          <a:bodyPr wrap="square">
            <a:spAutoFit/>
          </a:bodyPr>
          <a:lstStyle/>
          <a:p>
            <a:r>
              <a:rPr lang="en-GB" sz="2400" b="1" i="0" u="none" strike="noStrike" baseline="0" dirty="0">
                <a:solidFill>
                  <a:srgbClr val="000000"/>
                </a:solidFill>
              </a:rPr>
              <a:t>4.1. Introduction </a:t>
            </a:r>
            <a:endParaRPr lang="en-GB" sz="2400" b="0" i="0" u="none" strike="noStrike" baseline="0" dirty="0">
              <a:solidFill>
                <a:srgbClr val="000000"/>
              </a:solidFill>
            </a:endParaRPr>
          </a:p>
          <a:p>
            <a:endParaRPr lang="en-GB" sz="1800" b="0" i="0" u="none" strike="noStrike" baseline="0" dirty="0">
              <a:solidFill>
                <a:srgbClr val="000000"/>
              </a:solidFill>
            </a:endParaRPr>
          </a:p>
          <a:p>
            <a:r>
              <a:rPr lang="en-GB" sz="1800" b="0" i="0" u="none" strike="noStrike" baseline="0" dirty="0">
                <a:solidFill>
                  <a:srgbClr val="000000"/>
                </a:solidFill>
              </a:rPr>
              <a:t>Since national restrictions for sending unprepared samples abroad may complicate the centralised sample preparation, direct negotiation with each country may be necessary at the start of the project, and before the sampling is completed. In the worst-case scenario where the sample preparation is to be carried out in the country of origin, the procedures described herein must be strictly followed and supervised by the Laboratory Committee of the IUGS Commission on Global Geochemical Baselines.</a:t>
            </a:r>
            <a:endParaRPr lang="en-GB" dirty="0"/>
          </a:p>
        </p:txBody>
      </p:sp>
      <p:sp>
        <p:nvSpPr>
          <p:cNvPr id="2" name="TextBox 1">
            <a:extLst>
              <a:ext uri="{FF2B5EF4-FFF2-40B4-BE49-F238E27FC236}">
                <a16:creationId xmlns:a16="http://schemas.microsoft.com/office/drawing/2014/main" id="{B8DA04F8-52F0-56F5-4F8F-8106E1FE44C7}"/>
              </a:ext>
            </a:extLst>
          </p:cNvPr>
          <p:cNvSpPr txBox="1"/>
          <p:nvPr/>
        </p:nvSpPr>
        <p:spPr>
          <a:xfrm>
            <a:off x="179512" y="121196"/>
            <a:ext cx="1704313" cy="369332"/>
          </a:xfrm>
          <a:prstGeom prst="rect">
            <a:avLst/>
          </a:prstGeom>
          <a:noFill/>
        </p:spPr>
        <p:txBody>
          <a:bodyPr wrap="none" rtlCol="0">
            <a:spAutoFit/>
          </a:bodyPr>
          <a:lstStyle/>
          <a:p>
            <a:r>
              <a:rPr lang="en-GB" dirty="0">
                <a:solidFill>
                  <a:srgbClr val="0000CC"/>
                </a:solidFill>
              </a:rPr>
              <a:t>…..Continued…..</a:t>
            </a:r>
          </a:p>
        </p:txBody>
      </p:sp>
    </p:spTree>
    <p:extLst>
      <p:ext uri="{BB962C8B-B14F-4D97-AF65-F5344CB8AC3E}">
        <p14:creationId xmlns:p14="http://schemas.microsoft.com/office/powerpoint/2010/main" val="36899934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8611E43-6FDA-5C37-C26B-B9F607D38F7A}"/>
              </a:ext>
            </a:extLst>
          </p:cNvPr>
          <p:cNvSpPr txBox="1"/>
          <p:nvPr/>
        </p:nvSpPr>
        <p:spPr>
          <a:xfrm>
            <a:off x="251520" y="7050"/>
            <a:ext cx="8640960" cy="5447645"/>
          </a:xfrm>
          <a:prstGeom prst="rect">
            <a:avLst/>
          </a:prstGeom>
          <a:noFill/>
        </p:spPr>
        <p:txBody>
          <a:bodyPr wrap="square">
            <a:spAutoFit/>
          </a:bodyPr>
          <a:lstStyle/>
          <a:p>
            <a:r>
              <a:rPr lang="en-GB" sz="2400" b="1" i="0" u="none" strike="noStrike" baseline="0" dirty="0">
                <a:solidFill>
                  <a:srgbClr val="000000"/>
                </a:solidFill>
              </a:rPr>
              <a:t>4.2. Sample preparation equipment </a:t>
            </a:r>
            <a:endParaRPr lang="en-GB" sz="2400" b="0" i="0" u="none" strike="noStrike" baseline="0" dirty="0">
              <a:solidFill>
                <a:srgbClr val="000000"/>
              </a:solidFill>
            </a:endParaRPr>
          </a:p>
          <a:p>
            <a:endParaRPr lang="en-GB" sz="1800" b="0" i="0" u="none" strike="noStrike" baseline="0" dirty="0">
              <a:solidFill>
                <a:srgbClr val="000000"/>
              </a:solidFill>
            </a:endParaRPr>
          </a:p>
          <a:p>
            <a:r>
              <a:rPr lang="en-GB" sz="1800" b="0" i="0" u="none" strike="noStrike" baseline="0" dirty="0">
                <a:solidFill>
                  <a:srgbClr val="000000"/>
                </a:solidFill>
              </a:rPr>
              <a:t>The sample preparation laboratory should have the following equipment and packing materials:</a:t>
            </a:r>
          </a:p>
          <a:p>
            <a:r>
              <a:rPr lang="en-GB" sz="1800" b="0" i="0" u="none" strike="noStrike" baseline="0" dirty="0">
                <a:solidFill>
                  <a:srgbClr val="000000"/>
                </a:solidFill>
              </a:rPr>
              <a:t> </a:t>
            </a:r>
          </a:p>
          <a:p>
            <a:r>
              <a:rPr lang="en-GB" sz="1800" b="0" i="0" u="none" strike="noStrike" baseline="0" dirty="0">
                <a:solidFill>
                  <a:srgbClr val="000000"/>
                </a:solidFill>
              </a:rPr>
              <a:t>• Temperature-controlled oven </a:t>
            </a:r>
          </a:p>
          <a:p>
            <a:r>
              <a:rPr lang="en-GB" sz="1800" b="0" i="0" u="none" strike="noStrike" baseline="0" dirty="0">
                <a:solidFill>
                  <a:srgbClr val="000000"/>
                </a:solidFill>
              </a:rPr>
              <a:t>• Unglazed porcelain mortar and pestle </a:t>
            </a:r>
          </a:p>
          <a:p>
            <a:r>
              <a:rPr lang="en-GB" sz="1800" b="0" i="0" u="none" strike="noStrike" baseline="0" dirty="0">
                <a:solidFill>
                  <a:srgbClr val="000000"/>
                </a:solidFill>
              </a:rPr>
              <a:t>• Jaw crusher </a:t>
            </a:r>
          </a:p>
          <a:p>
            <a:r>
              <a:rPr lang="en-GB" sz="1800" b="0" i="0" u="none" strike="noStrike" baseline="0" dirty="0">
                <a:solidFill>
                  <a:srgbClr val="000000"/>
                </a:solidFill>
              </a:rPr>
              <a:t>• Agate pulveriser with agate balls or agate rings (</a:t>
            </a:r>
            <a:r>
              <a:rPr lang="en-GB" sz="1800" b="0" i="0" u="none" strike="noStrike" baseline="0" dirty="0" err="1">
                <a:solidFill>
                  <a:srgbClr val="000000"/>
                </a:solidFill>
              </a:rPr>
              <a:t>pulverisette</a:t>
            </a:r>
            <a:r>
              <a:rPr lang="en-GB" sz="1800" b="0" i="0" u="none" strike="noStrike" baseline="0" dirty="0">
                <a:solidFill>
                  <a:srgbClr val="000000"/>
                </a:solidFill>
              </a:rPr>
              <a:t>) </a:t>
            </a:r>
          </a:p>
          <a:p>
            <a:r>
              <a:rPr lang="en-GB" sz="1800" b="0" i="0" u="none" strike="noStrike" baseline="0" dirty="0">
                <a:solidFill>
                  <a:srgbClr val="000000"/>
                </a:solidFill>
              </a:rPr>
              <a:t>• Sieving machine </a:t>
            </a:r>
          </a:p>
          <a:p>
            <a:r>
              <a:rPr lang="en-GB" sz="1800" b="0" i="0" u="none" strike="noStrike" baseline="0" dirty="0">
                <a:solidFill>
                  <a:srgbClr val="000000"/>
                </a:solidFill>
              </a:rPr>
              <a:t>• 0.063 mm sieve with nylon mesh fabric </a:t>
            </a:r>
          </a:p>
          <a:p>
            <a:r>
              <a:rPr lang="en-GB" sz="1800" b="0" i="0" u="none" strike="noStrike" baseline="0" dirty="0">
                <a:solidFill>
                  <a:srgbClr val="000000"/>
                </a:solidFill>
              </a:rPr>
              <a:t>• 0.150 mm sieve with nylon mesh fabric </a:t>
            </a:r>
          </a:p>
          <a:p>
            <a:r>
              <a:rPr lang="en-GB" sz="1800" b="0" i="0" u="none" strike="noStrike" baseline="0" dirty="0">
                <a:solidFill>
                  <a:srgbClr val="000000"/>
                </a:solidFill>
              </a:rPr>
              <a:t>• 2.0 mm sieve with nylon mesh fabric </a:t>
            </a:r>
          </a:p>
          <a:p>
            <a:r>
              <a:rPr lang="en-GB" sz="1800" b="0" i="0" u="none" strike="noStrike" baseline="0" dirty="0">
                <a:solidFill>
                  <a:srgbClr val="000000"/>
                </a:solidFill>
              </a:rPr>
              <a:t>• Polyvinyl chloride (PVC) sieve frame </a:t>
            </a:r>
          </a:p>
          <a:p>
            <a:r>
              <a:rPr lang="en-GB" sz="1800" b="0" i="0" u="none" strike="noStrike" baseline="0" dirty="0">
                <a:solidFill>
                  <a:srgbClr val="000000"/>
                </a:solidFill>
              </a:rPr>
              <a:t>• Rotary divider (splitter) </a:t>
            </a:r>
          </a:p>
          <a:p>
            <a:r>
              <a:rPr lang="en-GB" sz="1800" b="0" i="0" u="none" strike="noStrike" baseline="0" dirty="0">
                <a:solidFill>
                  <a:srgbClr val="000000"/>
                </a:solidFill>
              </a:rPr>
              <a:t>• Nylon brush </a:t>
            </a:r>
          </a:p>
          <a:p>
            <a:r>
              <a:rPr lang="en-GB" sz="1800" b="0" i="0" u="none" strike="noStrike" baseline="0" dirty="0">
                <a:solidFill>
                  <a:srgbClr val="000000"/>
                </a:solidFill>
              </a:rPr>
              <a:t>• Silica sand (to clean agate bowl and balls) </a:t>
            </a:r>
          </a:p>
          <a:p>
            <a:r>
              <a:rPr lang="en-GB" sz="1800" b="0" i="0" u="none" strike="noStrike" baseline="0" dirty="0">
                <a:solidFill>
                  <a:srgbClr val="000000"/>
                </a:solidFill>
              </a:rPr>
              <a:t>• Acetone </a:t>
            </a:r>
          </a:p>
          <a:p>
            <a:r>
              <a:rPr lang="en-GB" sz="1800" b="0" i="0" u="none" strike="noStrike" baseline="0" dirty="0">
                <a:solidFill>
                  <a:srgbClr val="000000"/>
                </a:solidFill>
              </a:rPr>
              <a:t>• Deionised water </a:t>
            </a:r>
          </a:p>
        </p:txBody>
      </p:sp>
      <p:sp>
        <p:nvSpPr>
          <p:cNvPr id="8" name="TextBox 7">
            <a:extLst>
              <a:ext uri="{FF2B5EF4-FFF2-40B4-BE49-F238E27FC236}">
                <a16:creationId xmlns:a16="http://schemas.microsoft.com/office/drawing/2014/main" id="{78CEC9E4-C4B2-057C-65C0-E861DC279AD8}"/>
              </a:ext>
            </a:extLst>
          </p:cNvPr>
          <p:cNvSpPr txBox="1"/>
          <p:nvPr/>
        </p:nvSpPr>
        <p:spPr>
          <a:xfrm>
            <a:off x="7188167" y="5305772"/>
            <a:ext cx="1704313" cy="369332"/>
          </a:xfrm>
          <a:prstGeom prst="rect">
            <a:avLst/>
          </a:prstGeom>
          <a:noFill/>
        </p:spPr>
        <p:txBody>
          <a:bodyPr wrap="none" rtlCol="0">
            <a:spAutoFit/>
          </a:bodyPr>
          <a:lstStyle/>
          <a:p>
            <a:r>
              <a:rPr lang="en-GB" dirty="0">
                <a:solidFill>
                  <a:srgbClr val="FF0000"/>
                </a:solidFill>
              </a:rPr>
              <a:t>…..Continued…..</a:t>
            </a:r>
          </a:p>
        </p:txBody>
      </p:sp>
    </p:spTree>
    <p:extLst>
      <p:ext uri="{BB962C8B-B14F-4D97-AF65-F5344CB8AC3E}">
        <p14:creationId xmlns:p14="http://schemas.microsoft.com/office/powerpoint/2010/main" val="16393604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8611E43-6FDA-5C37-C26B-B9F607D38F7A}"/>
              </a:ext>
            </a:extLst>
          </p:cNvPr>
          <p:cNvSpPr txBox="1"/>
          <p:nvPr/>
        </p:nvSpPr>
        <p:spPr>
          <a:xfrm>
            <a:off x="251520" y="667057"/>
            <a:ext cx="8640960" cy="4062651"/>
          </a:xfrm>
          <a:prstGeom prst="rect">
            <a:avLst/>
          </a:prstGeom>
          <a:noFill/>
        </p:spPr>
        <p:txBody>
          <a:bodyPr wrap="square">
            <a:spAutoFit/>
          </a:bodyPr>
          <a:lstStyle/>
          <a:p>
            <a:r>
              <a:rPr lang="en-GB" sz="2400" b="1" i="0" u="none" strike="noStrike" baseline="0" dirty="0">
                <a:solidFill>
                  <a:srgbClr val="000000"/>
                </a:solidFill>
              </a:rPr>
              <a:t>4.2. Sample preparation equipment </a:t>
            </a:r>
            <a:endParaRPr lang="en-GB" sz="2400" b="0" i="0" u="none" strike="noStrike" baseline="0" dirty="0">
              <a:solidFill>
                <a:srgbClr val="000000"/>
              </a:solidFill>
            </a:endParaRPr>
          </a:p>
          <a:p>
            <a:endParaRPr lang="en-GB" sz="1800" b="0" i="0" u="none" strike="noStrike" baseline="0" dirty="0">
              <a:solidFill>
                <a:srgbClr val="000000"/>
              </a:solidFill>
            </a:endParaRPr>
          </a:p>
          <a:p>
            <a:r>
              <a:rPr lang="en-GB" sz="1800" b="0" i="0" u="none" strike="noStrike" baseline="0" dirty="0">
                <a:solidFill>
                  <a:srgbClr val="000000"/>
                </a:solidFill>
              </a:rPr>
              <a:t>• Vacuum cleaner </a:t>
            </a:r>
          </a:p>
          <a:p>
            <a:r>
              <a:rPr lang="en-GB" sz="1800" b="0" i="0" u="none" strike="noStrike" baseline="0" dirty="0">
                <a:solidFill>
                  <a:srgbClr val="000000"/>
                </a:solidFill>
              </a:rPr>
              <a:t>• Powder-free single-use gloves </a:t>
            </a:r>
          </a:p>
          <a:p>
            <a:r>
              <a:rPr lang="en-GB" sz="1800" b="0" i="0" u="none" strike="noStrike" baseline="0" dirty="0">
                <a:solidFill>
                  <a:srgbClr val="000000"/>
                </a:solidFill>
              </a:rPr>
              <a:t>• Masks with filter </a:t>
            </a:r>
          </a:p>
          <a:p>
            <a:r>
              <a:rPr lang="en-GB" sz="1800" b="0" i="0" u="none" strike="noStrike" baseline="0" dirty="0">
                <a:solidFill>
                  <a:srgbClr val="000000"/>
                </a:solidFill>
              </a:rPr>
              <a:t>• White laboratory coat </a:t>
            </a:r>
          </a:p>
          <a:p>
            <a:r>
              <a:rPr lang="en-GB" sz="1800" b="0" i="0" u="none" strike="noStrike" baseline="0" dirty="0">
                <a:solidFill>
                  <a:srgbClr val="000000"/>
                </a:solidFill>
              </a:rPr>
              <a:t>• White laboratory hat </a:t>
            </a:r>
          </a:p>
          <a:p>
            <a:r>
              <a:rPr lang="en-GB" sz="1800" b="0" i="0" u="none" strike="noStrike" baseline="0" dirty="0"/>
              <a:t>• Laboratory shoes </a:t>
            </a:r>
          </a:p>
          <a:p>
            <a:r>
              <a:rPr lang="en-GB" sz="1800" b="0" i="0" u="none" strike="noStrike" baseline="0" dirty="0"/>
              <a:t>• 100 ml polyethylene bottles (PE) with colourless caps for analytical samples </a:t>
            </a:r>
          </a:p>
          <a:p>
            <a:r>
              <a:rPr lang="en-GB" sz="1800" b="0" i="0" u="none" strike="noStrike" baseline="0" dirty="0"/>
              <a:t>• 200 ml PE bottles for archived samples </a:t>
            </a:r>
          </a:p>
          <a:p>
            <a:r>
              <a:rPr lang="en-GB" sz="1800" b="0" i="0" u="none" strike="noStrike" baseline="0" dirty="0"/>
              <a:t>• Self-stick waterproof laboratory labels </a:t>
            </a:r>
          </a:p>
          <a:p>
            <a:r>
              <a:rPr lang="en-GB" sz="1800" b="0" i="0" u="none" strike="noStrike" baseline="0" dirty="0"/>
              <a:t>• Black permanent ink marker </a:t>
            </a:r>
          </a:p>
          <a:p>
            <a:r>
              <a:rPr lang="en-GB" sz="1800" b="0" i="0" u="none" strike="noStrike" baseline="0" dirty="0"/>
              <a:t>• Heavy-duty cardboard boxes for packing samples </a:t>
            </a:r>
          </a:p>
          <a:p>
            <a:r>
              <a:rPr lang="en-GB" sz="1800" b="0" i="0" u="none" strike="noStrike" baseline="0" dirty="0"/>
              <a:t>• Computer and computer program for archiving samples </a:t>
            </a:r>
          </a:p>
        </p:txBody>
      </p:sp>
      <p:sp>
        <p:nvSpPr>
          <p:cNvPr id="2" name="TextBox 1">
            <a:extLst>
              <a:ext uri="{FF2B5EF4-FFF2-40B4-BE49-F238E27FC236}">
                <a16:creationId xmlns:a16="http://schemas.microsoft.com/office/drawing/2014/main" id="{89A667E3-E75D-2FB2-0FA4-45068B4DD4D8}"/>
              </a:ext>
            </a:extLst>
          </p:cNvPr>
          <p:cNvSpPr txBox="1"/>
          <p:nvPr/>
        </p:nvSpPr>
        <p:spPr>
          <a:xfrm>
            <a:off x="4954" y="11877"/>
            <a:ext cx="1704313" cy="369332"/>
          </a:xfrm>
          <a:prstGeom prst="rect">
            <a:avLst/>
          </a:prstGeom>
          <a:noFill/>
        </p:spPr>
        <p:txBody>
          <a:bodyPr wrap="none" rtlCol="0">
            <a:spAutoFit/>
          </a:bodyPr>
          <a:lstStyle/>
          <a:p>
            <a:r>
              <a:rPr lang="en-GB" dirty="0">
                <a:solidFill>
                  <a:srgbClr val="0000CC"/>
                </a:solidFill>
              </a:rPr>
              <a:t>…..Continued…..</a:t>
            </a:r>
          </a:p>
        </p:txBody>
      </p:sp>
    </p:spTree>
    <p:extLst>
      <p:ext uri="{BB962C8B-B14F-4D97-AF65-F5344CB8AC3E}">
        <p14:creationId xmlns:p14="http://schemas.microsoft.com/office/powerpoint/2010/main" val="23989640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B50D6A9-FD16-0D3B-85BF-FEAB315B2DFC}"/>
              </a:ext>
            </a:extLst>
          </p:cNvPr>
          <p:cNvSpPr txBox="1"/>
          <p:nvPr/>
        </p:nvSpPr>
        <p:spPr>
          <a:xfrm>
            <a:off x="251520" y="193204"/>
            <a:ext cx="8640960" cy="3508653"/>
          </a:xfrm>
          <a:prstGeom prst="rect">
            <a:avLst/>
          </a:prstGeom>
          <a:noFill/>
        </p:spPr>
        <p:txBody>
          <a:bodyPr wrap="square">
            <a:spAutoFit/>
          </a:bodyPr>
          <a:lstStyle/>
          <a:p>
            <a:r>
              <a:rPr lang="en-GB" sz="2400" b="1" i="0" u="none" strike="noStrike" baseline="0" dirty="0">
                <a:solidFill>
                  <a:srgbClr val="000000"/>
                </a:solidFill>
              </a:rPr>
              <a:t>4.3. Cleaning of sample preparation equipment </a:t>
            </a:r>
            <a:endParaRPr lang="en-GB" sz="2400" b="0" i="0" u="none" strike="noStrike" baseline="0" dirty="0">
              <a:solidFill>
                <a:srgbClr val="000000"/>
              </a:solidFill>
            </a:endParaRPr>
          </a:p>
          <a:p>
            <a:endParaRPr lang="en-GB" sz="1800" b="0" i="0" u="none" strike="noStrike" baseline="0" dirty="0">
              <a:solidFill>
                <a:srgbClr val="000000"/>
              </a:solidFill>
            </a:endParaRPr>
          </a:p>
          <a:p>
            <a:pPr marL="285750" indent="-285750">
              <a:buFont typeface="Wingdings" panose="05000000000000000000" pitchFamily="2" charset="2"/>
              <a:buChar char="ü"/>
            </a:pPr>
            <a:r>
              <a:rPr lang="en-GB" sz="1800" b="0" i="0" u="none" strike="noStrike" baseline="0" dirty="0">
                <a:solidFill>
                  <a:srgbClr val="000000"/>
                </a:solidFill>
              </a:rPr>
              <a:t>The sample preparation laboratory must be clean and dust-free.</a:t>
            </a:r>
          </a:p>
          <a:p>
            <a:pPr marL="285750" indent="-285750">
              <a:buFont typeface="Wingdings" panose="05000000000000000000" pitchFamily="2" charset="2"/>
              <a:buChar char="ü"/>
            </a:pPr>
            <a:endParaRPr lang="en-GB" dirty="0">
              <a:solidFill>
                <a:srgbClr val="000000"/>
              </a:solidFill>
            </a:endParaRPr>
          </a:p>
          <a:p>
            <a:pPr marL="285750" indent="-285750">
              <a:buFont typeface="Wingdings" panose="05000000000000000000" pitchFamily="2" charset="2"/>
              <a:buChar char="ü"/>
            </a:pPr>
            <a:r>
              <a:rPr lang="en-GB" sz="1800" b="0" i="0" u="none" strike="noStrike" baseline="0" dirty="0">
                <a:solidFill>
                  <a:srgbClr val="000000"/>
                </a:solidFill>
              </a:rPr>
              <a:t>All sample preparation equipment must be thoroughly cleaned before sample preparation commences.</a:t>
            </a:r>
          </a:p>
          <a:p>
            <a:pPr marL="285750" indent="-285750">
              <a:buFont typeface="Wingdings" panose="05000000000000000000" pitchFamily="2" charset="2"/>
              <a:buChar char="ü"/>
            </a:pPr>
            <a:endParaRPr lang="en-GB" dirty="0">
              <a:solidFill>
                <a:srgbClr val="000000"/>
              </a:solidFill>
            </a:endParaRPr>
          </a:p>
          <a:p>
            <a:pPr marL="285750" indent="-285750">
              <a:buFont typeface="Wingdings" panose="05000000000000000000" pitchFamily="2" charset="2"/>
              <a:buChar char="ü"/>
            </a:pPr>
            <a:r>
              <a:rPr lang="en-GB" sz="1800" b="0" i="0" u="none" strike="noStrike" baseline="0" dirty="0">
                <a:solidFill>
                  <a:srgbClr val="000000"/>
                </a:solidFill>
              </a:rPr>
              <a:t>Dust generated during the processing of samples should be vacuumed away through a dedicated filter system.</a:t>
            </a:r>
          </a:p>
          <a:p>
            <a:pPr marL="285750" indent="-285750">
              <a:buFont typeface="Wingdings" panose="05000000000000000000" pitchFamily="2" charset="2"/>
              <a:buChar char="ü"/>
            </a:pPr>
            <a:endParaRPr lang="en-GB" dirty="0">
              <a:solidFill>
                <a:srgbClr val="000000"/>
              </a:solidFill>
            </a:endParaRPr>
          </a:p>
          <a:p>
            <a:pPr marL="285750" indent="-285750">
              <a:buFont typeface="Wingdings" panose="05000000000000000000" pitchFamily="2" charset="2"/>
              <a:buChar char="ü"/>
            </a:pPr>
            <a:r>
              <a:rPr lang="en-GB" sz="1800" b="0" i="0" u="none" strike="noStrike" baseline="0" dirty="0">
                <a:solidFill>
                  <a:srgbClr val="000000"/>
                </a:solidFill>
              </a:rPr>
              <a:t>All sample preparation equipment must be thoroughly cleaned after each sample is packed to avoid contamination between samples. </a:t>
            </a:r>
            <a:endParaRPr lang="en-GB" dirty="0"/>
          </a:p>
        </p:txBody>
      </p:sp>
      <p:sp>
        <p:nvSpPr>
          <p:cNvPr id="7" name="TextBox 6">
            <a:extLst>
              <a:ext uri="{FF2B5EF4-FFF2-40B4-BE49-F238E27FC236}">
                <a16:creationId xmlns:a16="http://schemas.microsoft.com/office/drawing/2014/main" id="{5AC466AA-2F16-D301-ADC3-492F529FF48A}"/>
              </a:ext>
            </a:extLst>
          </p:cNvPr>
          <p:cNvSpPr txBox="1"/>
          <p:nvPr/>
        </p:nvSpPr>
        <p:spPr>
          <a:xfrm>
            <a:off x="251520" y="4085118"/>
            <a:ext cx="8640960" cy="1292662"/>
          </a:xfrm>
          <a:prstGeom prst="rect">
            <a:avLst/>
          </a:prstGeom>
          <a:noFill/>
        </p:spPr>
        <p:txBody>
          <a:bodyPr wrap="square">
            <a:spAutoFit/>
          </a:bodyPr>
          <a:lstStyle/>
          <a:p>
            <a:r>
              <a:rPr lang="en-GB" sz="2400" b="1" i="0" u="none" strike="noStrike" baseline="0" dirty="0">
                <a:solidFill>
                  <a:srgbClr val="000000"/>
                </a:solidFill>
              </a:rPr>
              <a:t>4.4. Inspection of samples received </a:t>
            </a:r>
            <a:endParaRPr lang="en-GB" sz="2400" b="0" i="0" u="none" strike="noStrike" baseline="0" dirty="0">
              <a:solidFill>
                <a:srgbClr val="000000"/>
              </a:solidFill>
            </a:endParaRPr>
          </a:p>
          <a:p>
            <a:endParaRPr lang="en-GB" sz="1800" b="0" i="0" u="none" strike="noStrike" baseline="0" dirty="0">
              <a:solidFill>
                <a:srgbClr val="000000"/>
              </a:solidFill>
            </a:endParaRPr>
          </a:p>
          <a:p>
            <a:r>
              <a:rPr lang="en-GB" sz="1800" b="0" i="0" u="none" strike="noStrike" baseline="0" dirty="0">
                <a:solidFill>
                  <a:srgbClr val="000000"/>
                </a:solidFill>
              </a:rPr>
              <a:t>All sample sets received must be inspected, and catalogued and a ‘</a:t>
            </a:r>
            <a:r>
              <a:rPr lang="en-GB" sz="1800" b="0" i="1" u="none" strike="noStrike" baseline="0" dirty="0">
                <a:solidFill>
                  <a:srgbClr val="000000"/>
                </a:solidFill>
              </a:rPr>
              <a:t>Bar code’ or ‘quick response’ (QR) code</a:t>
            </a:r>
            <a:r>
              <a:rPr lang="en-GB" sz="1800" b="0" i="0" u="none" strike="noStrike" baseline="0" dirty="0">
                <a:solidFill>
                  <a:srgbClr val="000000"/>
                </a:solidFill>
              </a:rPr>
              <a:t>’ assigned for each sample for tracking the progress of its preparation. </a:t>
            </a:r>
            <a:endParaRPr lang="en-GB" dirty="0"/>
          </a:p>
        </p:txBody>
      </p:sp>
    </p:spTree>
    <p:extLst>
      <p:ext uri="{BB962C8B-B14F-4D97-AF65-F5344CB8AC3E}">
        <p14:creationId xmlns:p14="http://schemas.microsoft.com/office/powerpoint/2010/main" val="30585417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0B12AB7-EF7B-C5A8-A0FE-8EA8710F13B6}"/>
              </a:ext>
            </a:extLst>
          </p:cNvPr>
          <p:cNvSpPr txBox="1"/>
          <p:nvPr/>
        </p:nvSpPr>
        <p:spPr>
          <a:xfrm>
            <a:off x="251520" y="268109"/>
            <a:ext cx="8640960" cy="4893647"/>
          </a:xfrm>
          <a:prstGeom prst="rect">
            <a:avLst/>
          </a:prstGeom>
          <a:noFill/>
        </p:spPr>
        <p:txBody>
          <a:bodyPr wrap="square">
            <a:spAutoFit/>
          </a:bodyPr>
          <a:lstStyle/>
          <a:p>
            <a:r>
              <a:rPr lang="en-GB" sz="2400" b="1" i="0" u="none" strike="noStrike" baseline="0" dirty="0">
                <a:solidFill>
                  <a:srgbClr val="000000"/>
                </a:solidFill>
              </a:rPr>
              <a:t>4.5. Randomisation of samples and insertion of control samples </a:t>
            </a:r>
            <a:endParaRPr lang="en-GB" sz="2400" b="0" i="0" u="none" strike="noStrike" baseline="0" dirty="0">
              <a:solidFill>
                <a:srgbClr val="000000"/>
              </a:solidFill>
            </a:endParaRPr>
          </a:p>
          <a:p>
            <a:endParaRPr lang="en-GB" sz="1800" b="0" i="0" u="none" strike="noStrike" baseline="0" dirty="0">
              <a:solidFill>
                <a:srgbClr val="000000"/>
              </a:solidFill>
            </a:endParaRPr>
          </a:p>
          <a:p>
            <a:r>
              <a:rPr lang="en-GB" sz="1800" b="0" i="0" u="none" strike="noStrike" baseline="0" dirty="0">
                <a:solidFill>
                  <a:srgbClr val="000000"/>
                </a:solidFill>
              </a:rPr>
              <a:t>Before starting the preparation of each sample set, the leading applied geochemist, or Quality Control Committee of the Global Geochemical Reference Network project, prepares a list of random numbers and sends it to the head of the sample preparation laboratory for implementation. This random list will allow the insertion of splits of the field routine-replicate samples (DUPA &amp; REPA; Fig. 4.1) and their corresponding splits of field duplicate-replicate control samples (DUPB and REPB), project standard splits (secondary reference samples, SRMs) per batch of 20 samples, and a solid blank sample split per batch of 50 samples. Table 4.1 shows the insertion of 11 quality control samples in a randomised batch of 100 samples.</a:t>
            </a:r>
          </a:p>
          <a:p>
            <a:endParaRPr lang="en-GB" dirty="0">
              <a:solidFill>
                <a:srgbClr val="000000"/>
              </a:solidFill>
            </a:endParaRPr>
          </a:p>
          <a:p>
            <a:r>
              <a:rPr lang="en-GB" sz="1800" b="0" i="0" u="none" strike="noStrike" baseline="0" dirty="0">
                <a:solidFill>
                  <a:srgbClr val="000000"/>
                </a:solidFill>
              </a:rPr>
              <a:t>Ideally, the randomisation of samples should be done when all global project samples are collected. </a:t>
            </a:r>
          </a:p>
          <a:p>
            <a:endParaRPr lang="en-GB" dirty="0">
              <a:solidFill>
                <a:srgbClr val="000000"/>
              </a:solidFill>
            </a:endParaRPr>
          </a:p>
          <a:p>
            <a:r>
              <a:rPr lang="en-GB" sz="1800" b="0" i="0" u="none" strike="noStrike" baseline="0" dirty="0">
                <a:solidFill>
                  <a:srgbClr val="000000"/>
                </a:solidFill>
              </a:rPr>
              <a:t>If, however, it is decided to analyse collected samples, then they should be analysed in large, randomised batches of a few thousand samples (</a:t>
            </a:r>
            <a:r>
              <a:rPr lang="en-GB" sz="1800" b="0" i="1" u="none" strike="noStrike" baseline="0" dirty="0">
                <a:solidFill>
                  <a:srgbClr val="FF0000"/>
                </a:solidFill>
              </a:rPr>
              <a:t>this action is not recommended</a:t>
            </a:r>
            <a:r>
              <a:rPr lang="en-GB" sz="1800" b="0" i="0" u="none" strike="noStrike" baseline="0" dirty="0">
                <a:solidFill>
                  <a:srgbClr val="000000"/>
                </a:solidFill>
              </a:rPr>
              <a:t>). </a:t>
            </a:r>
            <a:endParaRPr lang="en-GB" dirty="0"/>
          </a:p>
        </p:txBody>
      </p:sp>
    </p:spTree>
    <p:extLst>
      <p:ext uri="{BB962C8B-B14F-4D97-AF65-F5344CB8AC3E}">
        <p14:creationId xmlns:p14="http://schemas.microsoft.com/office/powerpoint/2010/main" val="3853977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A6083DC-1B89-BC01-F784-282A2BA0199B}"/>
              </a:ext>
            </a:extLst>
          </p:cNvPr>
          <p:cNvPicPr>
            <a:picLocks noChangeAspect="1"/>
          </p:cNvPicPr>
          <p:nvPr/>
        </p:nvPicPr>
        <p:blipFill rotWithShape="1">
          <a:blip r:embed="rId2">
            <a:extLst>
              <a:ext uri="{28A0092B-C50C-407E-A947-70E740481C1C}">
                <a14:useLocalDpi xmlns:a14="http://schemas.microsoft.com/office/drawing/2010/main"/>
              </a:ext>
            </a:extLst>
          </a:blip>
          <a:srcRect t="10940" b="10940"/>
          <a:stretch/>
        </p:blipFill>
        <p:spPr>
          <a:xfrm>
            <a:off x="971416" y="73068"/>
            <a:ext cx="7194270" cy="4215182"/>
          </a:xfrm>
          <a:prstGeom prst="rect">
            <a:avLst/>
          </a:prstGeom>
        </p:spPr>
      </p:pic>
      <p:sp>
        <p:nvSpPr>
          <p:cNvPr id="6" name="TextBox 5">
            <a:extLst>
              <a:ext uri="{FF2B5EF4-FFF2-40B4-BE49-F238E27FC236}">
                <a16:creationId xmlns:a16="http://schemas.microsoft.com/office/drawing/2014/main" id="{2CBB7A91-4A95-9292-3E6C-5E6A8BD45415}"/>
              </a:ext>
            </a:extLst>
          </p:cNvPr>
          <p:cNvSpPr txBox="1"/>
          <p:nvPr/>
        </p:nvSpPr>
        <p:spPr>
          <a:xfrm>
            <a:off x="107504" y="4414381"/>
            <a:ext cx="8640960" cy="1323439"/>
          </a:xfrm>
          <a:prstGeom prst="rect">
            <a:avLst/>
          </a:prstGeom>
          <a:noFill/>
        </p:spPr>
        <p:txBody>
          <a:bodyPr wrap="square">
            <a:spAutoFit/>
          </a:bodyPr>
          <a:lstStyle/>
          <a:p>
            <a:r>
              <a:rPr lang="en-GB" sz="1600" b="0" u="none" strike="noStrike" baseline="0" dirty="0">
                <a:solidFill>
                  <a:srgbClr val="000000"/>
                </a:solidFill>
              </a:rPr>
              <a:t>Figure 4.1 on page 312. Diagram showing the relationship between the field duplicate pair (DUPA and DUPB) and the laboratory replicate pair (REPA and REPB). Slightly modified figure from Johnson (2011, Fig. 5.2, p.64). Drawn with Microsoft™ PowerPoint by Alecos Demetriades, Hellenic Institute of Geology and Mineral Exploration (IGME) and IUGS Commission on Global Geochemical Baselines (IUGS-CGGB). </a:t>
            </a:r>
            <a:endParaRPr lang="en-GB" sz="1600" dirty="0"/>
          </a:p>
        </p:txBody>
      </p:sp>
    </p:spTree>
    <p:extLst>
      <p:ext uri="{BB962C8B-B14F-4D97-AF65-F5344CB8AC3E}">
        <p14:creationId xmlns:p14="http://schemas.microsoft.com/office/powerpoint/2010/main" val="384439516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1931</TotalTime>
  <Words>2156</Words>
  <Application>Microsoft Office PowerPoint</Application>
  <PresentationFormat>On-screen Show (16:10)</PresentationFormat>
  <Paragraphs>157</Paragraphs>
  <Slides>21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Arial</vt:lpstr>
      <vt:lpstr>Calibri</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Alecos Demetriades</dc:creator>
  <cp:lastModifiedBy>Alecos Demetriades</cp:lastModifiedBy>
  <cp:revision>59</cp:revision>
  <dcterms:created xsi:type="dcterms:W3CDTF">2022-06-25T09:26:52Z</dcterms:created>
  <dcterms:modified xsi:type="dcterms:W3CDTF">2022-08-29T20:01:13Z</dcterms:modified>
</cp:coreProperties>
</file>