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57" r:id="rId3"/>
    <p:sldId id="265" r:id="rId4"/>
    <p:sldId id="277" r:id="rId5"/>
    <p:sldId id="266" r:id="rId6"/>
    <p:sldId id="267" r:id="rId7"/>
    <p:sldId id="268" r:id="rId8"/>
    <p:sldId id="269" r:id="rId9"/>
    <p:sldId id="270" r:id="rId10"/>
    <p:sldId id="271" r:id="rId11"/>
    <p:sldId id="272" r:id="rId12"/>
    <p:sldId id="273" r:id="rId13"/>
    <p:sldId id="274" r:id="rId14"/>
    <p:sldId id="275" r:id="rId15"/>
    <p:sldId id="276" r:id="rId16"/>
    <p:sldId id="278" r:id="rId17"/>
    <p:sldId id="283" r:id="rId18"/>
    <p:sldId id="279" r:id="rId19"/>
    <p:sldId id="280" r:id="rId20"/>
    <p:sldId id="281" r:id="rId21"/>
    <p:sldId id="284" r:id="rId22"/>
  </p:sldIdLst>
  <p:sldSz cx="9144000" cy="5715000" type="screen16x1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9" d="100"/>
          <a:sy n="119" d="100"/>
        </p:scale>
        <p:origin x="1296" y="84"/>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a:t>Click to edit Master title style</a:t>
            </a:r>
            <a:endParaRPr lang="en-GB"/>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0500"/>
            <a:ext cx="2057400" cy="40640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90500"/>
            <a:ext cx="6019800" cy="406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7"/>
            <a:ext cx="7772400" cy="1135063"/>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5"/>
            <a:ext cx="8229600" cy="9525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7542"/>
            <a:ext cx="3008313" cy="96837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01/09/2022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94411C76-7C46-49A6-8CCC-F7593824783C}" type="datetimeFigureOut">
              <a:rPr lang="en-GB" smtClean="0"/>
              <a:pPr/>
              <a:t>01/09/2022</a:t>
            </a:fld>
            <a:endParaRPr lang="en-GB"/>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51EA623C-A570-4D74-B647-DE8706A4BE7E}"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1B6D1856-C19B-BD69-7BB0-D59249A710B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51648" y="0"/>
            <a:ext cx="4040703" cy="5715000"/>
          </a:xfrm>
          <a:prstGeom prst="rect">
            <a:avLst/>
          </a:prstGeom>
        </p:spPr>
      </p:pic>
    </p:spTree>
    <p:extLst>
      <p:ext uri="{BB962C8B-B14F-4D97-AF65-F5344CB8AC3E}">
        <p14:creationId xmlns:p14="http://schemas.microsoft.com/office/powerpoint/2010/main" val="50600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10A9691-660D-1C1A-8C5F-C6386B25B595}"/>
              </a:ext>
            </a:extLst>
          </p:cNvPr>
          <p:cNvSpPr txBox="1"/>
          <p:nvPr/>
        </p:nvSpPr>
        <p:spPr>
          <a:xfrm>
            <a:off x="251520" y="13092"/>
            <a:ext cx="8640960" cy="5724644"/>
          </a:xfrm>
          <a:prstGeom prst="rect">
            <a:avLst/>
          </a:prstGeom>
          <a:noFill/>
        </p:spPr>
        <p:txBody>
          <a:bodyPr wrap="square">
            <a:spAutoFit/>
          </a:bodyPr>
          <a:lstStyle/>
          <a:p>
            <a:r>
              <a:rPr lang="en-GB" sz="2400" b="1" i="0" u="none" strike="noStrike" baseline="0" dirty="0">
                <a:solidFill>
                  <a:srgbClr val="000000"/>
                </a:solidFill>
              </a:rPr>
              <a:t>5.6. Packaging, labelling, distribution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After the RM has been homogenised, it is necessary:</a:t>
            </a:r>
          </a:p>
          <a:p>
            <a:r>
              <a:rPr lang="en-GB" sz="1800" b="0" i="0" u="none" strike="noStrike" baseline="0" dirty="0">
                <a:solidFill>
                  <a:srgbClr val="000000"/>
                </a:solidFill>
              </a:rPr>
              <a:t> </a:t>
            </a:r>
          </a:p>
          <a:p>
            <a:pPr marL="901700" indent="-285750">
              <a:buFont typeface="Arial" panose="020B0604020202020204" pitchFamily="34" charset="0"/>
              <a:buChar char="•"/>
            </a:pPr>
            <a:r>
              <a:rPr lang="en-GB" sz="1800" b="0" i="0" u="none" strike="noStrike" baseline="0" dirty="0">
                <a:solidFill>
                  <a:srgbClr val="000000"/>
                </a:solidFill>
              </a:rPr>
              <a:t>To select a type of packaging that protects the reference material during storage, transport and handling, </a:t>
            </a:r>
            <a:r>
              <a:rPr lang="en-GB" sz="1800" b="0" i="1" u="none" strike="noStrike" baseline="0" dirty="0">
                <a:solidFill>
                  <a:srgbClr val="000000"/>
                </a:solidFill>
              </a:rPr>
              <a:t>i.e.</a:t>
            </a:r>
            <a:r>
              <a:rPr lang="en-GB" sz="1800" b="0" i="0" u="none" strike="noStrike" baseline="0" dirty="0">
                <a:solidFill>
                  <a:srgbClr val="000000"/>
                </a:solidFill>
              </a:rPr>
              <a:t>, the selection of packaging considers the type of prepared material. </a:t>
            </a:r>
          </a:p>
          <a:p>
            <a:pPr marL="901700" indent="-285750">
              <a:buFont typeface="Arial" panose="020B0604020202020204" pitchFamily="34" charset="0"/>
              <a:buChar char="•"/>
            </a:pPr>
            <a:r>
              <a:rPr lang="en-GB" sz="1800" b="0" i="0" u="none" strike="noStrike" baseline="0" dirty="0">
                <a:solidFill>
                  <a:srgbClr val="000000"/>
                </a:solidFill>
              </a:rPr>
              <a:t>To label the packed material with the name of the test material and the name of the preparation laboratory. </a:t>
            </a:r>
          </a:p>
          <a:p>
            <a:pPr marL="901700" indent="-285750">
              <a:buFont typeface="Arial" panose="020B0604020202020204" pitchFamily="34" charset="0"/>
              <a:buChar char="•"/>
            </a:pPr>
            <a:r>
              <a:rPr lang="en-GB" sz="1800" b="0" i="0" u="none" strike="noStrike" baseline="0" dirty="0">
                <a:solidFill>
                  <a:srgbClr val="000000"/>
                </a:solidFill>
              </a:rPr>
              <a:t>To maintain material homogeneity, and </a:t>
            </a:r>
          </a:p>
          <a:p>
            <a:pPr marL="901700" indent="-285750">
              <a:buFont typeface="Arial" panose="020B0604020202020204" pitchFamily="34" charset="0"/>
              <a:buChar char="•"/>
            </a:pPr>
            <a:r>
              <a:rPr lang="en-GB" sz="1800" b="0" i="0" u="none" strike="noStrike" baseline="0" dirty="0">
                <a:solidFill>
                  <a:srgbClr val="000000"/>
                </a:solidFill>
              </a:rPr>
              <a:t>To avoid segregation of finer particles in the processing of soil or sediment during sub-division. </a:t>
            </a:r>
          </a:p>
          <a:p>
            <a:endParaRPr lang="en-GB" sz="1800" b="0" i="0" u="none" strike="noStrike" baseline="0" dirty="0">
              <a:solidFill>
                <a:srgbClr val="000000"/>
              </a:solidFill>
            </a:endParaRPr>
          </a:p>
          <a:p>
            <a:r>
              <a:rPr lang="en-GB" sz="1800" b="0" i="0" u="none" strike="noStrike" baseline="0" dirty="0">
                <a:solidFill>
                  <a:srgbClr val="000000"/>
                </a:solidFill>
              </a:rPr>
              <a:t>The sub-division of a bulk material should be completed in the shortest possible time to minimise the chances for the matrix to revert to heterogeneity. </a:t>
            </a:r>
          </a:p>
          <a:p>
            <a:endParaRPr lang="en-GB" sz="1800" b="0" i="0" u="none" strike="noStrike" baseline="0" dirty="0">
              <a:solidFill>
                <a:srgbClr val="000000"/>
              </a:solidFill>
            </a:endParaRPr>
          </a:p>
          <a:p>
            <a:r>
              <a:rPr lang="en-GB" sz="1800" b="0" i="0" u="none" strike="noStrike" baseline="0" dirty="0">
                <a:solidFill>
                  <a:srgbClr val="000000"/>
                </a:solidFill>
              </a:rPr>
              <a:t>Although it is probably not so relevant to the sort of standard reference materials used in geochemistry, tracking of standards is a requirement of accreditation organisations (</a:t>
            </a:r>
            <a:r>
              <a:rPr lang="en-GB" sz="1800" b="0" i="1" u="none" strike="noStrike" baseline="0" dirty="0">
                <a:solidFill>
                  <a:srgbClr val="000000"/>
                </a:solidFill>
              </a:rPr>
              <a:t>e.g</a:t>
            </a:r>
            <a:r>
              <a:rPr lang="en-GB" sz="1800" b="0" i="0" u="none" strike="noStrike" baseline="0" dirty="0">
                <a:solidFill>
                  <a:srgbClr val="000000"/>
                </a:solidFill>
              </a:rPr>
              <a:t>., ISO 17025 (ISO, 2017b), and the date of preparation is one thing they like to track. Therefore, the date of preparation should be on the label of each reference material. </a:t>
            </a:r>
            <a:endParaRPr lang="en-GB" dirty="0"/>
          </a:p>
        </p:txBody>
      </p:sp>
    </p:spTree>
    <p:extLst>
      <p:ext uri="{BB962C8B-B14F-4D97-AF65-F5344CB8AC3E}">
        <p14:creationId xmlns:p14="http://schemas.microsoft.com/office/powerpoint/2010/main" val="40027895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2BBFC98-3337-7FF3-82DF-B5995E77A215}"/>
              </a:ext>
            </a:extLst>
          </p:cNvPr>
          <p:cNvSpPr txBox="1"/>
          <p:nvPr/>
        </p:nvSpPr>
        <p:spPr>
          <a:xfrm>
            <a:off x="107504" y="13092"/>
            <a:ext cx="8928992" cy="5170646"/>
          </a:xfrm>
          <a:prstGeom prst="rect">
            <a:avLst/>
          </a:prstGeom>
          <a:noFill/>
        </p:spPr>
        <p:txBody>
          <a:bodyPr wrap="square">
            <a:spAutoFit/>
          </a:bodyPr>
          <a:lstStyle/>
          <a:p>
            <a:r>
              <a:rPr lang="en-GB" sz="2400" b="1" i="0" u="none" strike="noStrike" baseline="0" dirty="0">
                <a:solidFill>
                  <a:srgbClr val="000000"/>
                </a:solidFill>
              </a:rPr>
              <a:t>5.7. Homogeneity test and statistical treatment of homogeneity data </a:t>
            </a:r>
            <a:endParaRPr lang="en-GB" sz="2400" b="0" i="0" u="none" strike="noStrike" baseline="0" dirty="0">
              <a:solidFill>
                <a:srgbClr val="000000"/>
              </a:solidFill>
            </a:endParaRPr>
          </a:p>
          <a:p>
            <a:endParaRPr lang="en-GB" sz="1800" b="0" i="0" u="none" strike="noStrike" baseline="0" dirty="0">
              <a:solidFill>
                <a:srgbClr val="000000"/>
              </a:solidFill>
            </a:endParaRPr>
          </a:p>
          <a:p>
            <a:pPr indent="265113"/>
            <a:r>
              <a:rPr lang="en-GB" sz="1800" b="0" i="0" u="none" strike="noStrike" baseline="0" dirty="0">
                <a:solidFill>
                  <a:srgbClr val="000000"/>
                </a:solidFill>
              </a:rPr>
              <a:t>As most RMs are prepared as batches of ‘units’ (</a:t>
            </a:r>
            <a:r>
              <a:rPr lang="en-GB" sz="1800" b="0" i="1" u="none" strike="noStrike" baseline="0" dirty="0">
                <a:solidFill>
                  <a:srgbClr val="000000"/>
                </a:solidFill>
              </a:rPr>
              <a:t>e.g.</a:t>
            </a:r>
            <a:r>
              <a:rPr lang="en-GB" sz="1800" b="0" i="0" u="none" strike="noStrike" baseline="0" dirty="0">
                <a:solidFill>
                  <a:srgbClr val="000000"/>
                </a:solidFill>
              </a:rPr>
              <a:t>, bottles or vials), all units must be of the same chemical composition within the stated uncertainty for each determinand (ISO, 2017a). The homogeneity of the prepared material is verified by a homogeneity test on a selected and sufficient number of units. The measurement is performed on those determinands that are of interest to the project. The choice of methodology shall ensure that the method is validated and has a sufficient level of repeatability. </a:t>
            </a:r>
          </a:p>
          <a:p>
            <a:pPr indent="265113"/>
            <a:r>
              <a:rPr lang="en-GB" sz="1800" b="0" i="0" u="none" strike="noStrike" baseline="0" dirty="0">
                <a:solidFill>
                  <a:srgbClr val="000000"/>
                </a:solidFill>
              </a:rPr>
              <a:t>According to ISO Guide 35 (ISO, 2017a), analytical test procedures that have little or no sample preparation (so-called non-destructive methods) can show better accuracy than those requiring extensive multi-stage sample preparation. </a:t>
            </a:r>
          </a:p>
          <a:p>
            <a:pPr indent="265113"/>
            <a:r>
              <a:rPr lang="en-GB" sz="1800" b="0" i="0" u="none" strike="noStrike" baseline="0" dirty="0">
                <a:solidFill>
                  <a:srgbClr val="000000"/>
                </a:solidFill>
              </a:rPr>
              <a:t>Homogeneity has two aspects, between-unit homogeneity and within-unit homogeneity. The </a:t>
            </a:r>
            <a:r>
              <a:rPr lang="en-GB" sz="1800" b="0" i="1" u="none" strike="noStrike" baseline="0" dirty="0">
                <a:solidFill>
                  <a:srgbClr val="000000"/>
                </a:solidFill>
              </a:rPr>
              <a:t>between-unit homogeneity </a:t>
            </a:r>
            <a:r>
              <a:rPr lang="en-GB" sz="1800" b="0" i="0" u="none" strike="noStrike" baseline="0" dirty="0">
                <a:solidFill>
                  <a:srgbClr val="000000"/>
                </a:solidFill>
              </a:rPr>
              <a:t>reflects changes in measurement results in each unit of material. The </a:t>
            </a:r>
            <a:r>
              <a:rPr lang="en-GB" sz="1800" b="0" i="1" u="none" strike="noStrike" baseline="0" dirty="0">
                <a:solidFill>
                  <a:srgbClr val="000000"/>
                </a:solidFill>
              </a:rPr>
              <a:t>within-unit homogeneity </a:t>
            </a:r>
            <a:r>
              <a:rPr lang="en-GB" sz="1800" b="0" i="0" u="none" strike="noStrike" baseline="0" dirty="0">
                <a:solidFill>
                  <a:srgbClr val="000000"/>
                </a:solidFill>
              </a:rPr>
              <a:t>is expressed as the minimum quantity of subsample that is representative of the whole unit. The results of the homogeneity test verify, whether the between-unit variance of the measured values of the monitored determinands of the test material is not statistically significant compared to the within-unit variance, and whether the within-unit variance is statistically significant compared to the variance of the method used. </a:t>
            </a:r>
            <a:endParaRPr lang="en-GB" dirty="0"/>
          </a:p>
        </p:txBody>
      </p:sp>
      <p:sp>
        <p:nvSpPr>
          <p:cNvPr id="4" name="TextBox 3">
            <a:extLst>
              <a:ext uri="{FF2B5EF4-FFF2-40B4-BE49-F238E27FC236}">
                <a16:creationId xmlns:a16="http://schemas.microsoft.com/office/drawing/2014/main" id="{FB1E8553-F55B-B59E-A810-C1FC22FE5DBA}"/>
              </a:ext>
            </a:extLst>
          </p:cNvPr>
          <p:cNvSpPr txBox="1"/>
          <p:nvPr/>
        </p:nvSpPr>
        <p:spPr>
          <a:xfrm>
            <a:off x="7239463" y="5305772"/>
            <a:ext cx="1653017"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2960128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D9BF2-9518-6F9E-46BB-2D7A07B52B7B}"/>
              </a:ext>
            </a:extLst>
          </p:cNvPr>
          <p:cNvSpPr txBox="1"/>
          <p:nvPr/>
        </p:nvSpPr>
        <p:spPr>
          <a:xfrm>
            <a:off x="251520" y="337220"/>
            <a:ext cx="8640960" cy="5355312"/>
          </a:xfrm>
          <a:prstGeom prst="rect">
            <a:avLst/>
          </a:prstGeom>
          <a:noFill/>
        </p:spPr>
        <p:txBody>
          <a:bodyPr wrap="square">
            <a:spAutoFit/>
          </a:bodyPr>
          <a:lstStyle/>
          <a:p>
            <a:r>
              <a:rPr lang="en-GB" sz="1800" b="0" i="0" u="none" strike="noStrike" baseline="0" dirty="0">
                <a:solidFill>
                  <a:srgbClr val="000000"/>
                </a:solidFill>
              </a:rPr>
              <a:t>The following procedure is appropriate for carrying out the homogeneity assessment: </a:t>
            </a:r>
          </a:p>
          <a:p>
            <a:endParaRPr lang="en-GB" sz="1800" b="0" i="0" u="none" strike="noStrike" baseline="0" dirty="0">
              <a:solidFill>
                <a:srgbClr val="000000"/>
              </a:solidFill>
            </a:endParaRPr>
          </a:p>
          <a:p>
            <a:pPr marL="625475" indent="-285750">
              <a:buFont typeface="Arial" panose="020B0604020202020204" pitchFamily="34" charset="0"/>
              <a:buChar char="•"/>
            </a:pPr>
            <a:r>
              <a:rPr lang="en-GB" sz="1800" b="0" i="0" u="none" strike="noStrike" baseline="0" dirty="0">
                <a:solidFill>
                  <a:srgbClr val="000000"/>
                </a:solidFill>
              </a:rPr>
              <a:t>Random selection of ‘</a:t>
            </a:r>
            <a:r>
              <a:rPr lang="en-GB" sz="1800" b="0" i="1" u="none" strike="noStrike" baseline="0" dirty="0">
                <a:solidFill>
                  <a:srgbClr val="000000"/>
                </a:solidFill>
              </a:rPr>
              <a:t>m</a:t>
            </a:r>
            <a:r>
              <a:rPr lang="en-GB" sz="1800" b="0" i="0" u="none" strike="noStrike" baseline="0" dirty="0">
                <a:solidFill>
                  <a:srgbClr val="000000"/>
                </a:solidFill>
              </a:rPr>
              <a:t>’ samples from the final package where m ≥ 10. </a:t>
            </a:r>
          </a:p>
          <a:p>
            <a:pPr marL="625475" indent="-285750">
              <a:buFont typeface="Arial" panose="020B0604020202020204" pitchFamily="34" charset="0"/>
              <a:buChar char="•"/>
            </a:pPr>
            <a:r>
              <a:rPr lang="en-GB" sz="1800" b="0" i="0" u="none" strike="noStrike" baseline="0" dirty="0">
                <a:solidFill>
                  <a:srgbClr val="000000"/>
                </a:solidFill>
              </a:rPr>
              <a:t>Preparation of two test portions from each sample by the most appropriate method, which minimises differences between test portions. </a:t>
            </a:r>
          </a:p>
          <a:p>
            <a:pPr marL="625475" indent="-285750">
              <a:buFont typeface="Arial" panose="020B0604020202020204" pitchFamily="34" charset="0"/>
              <a:buChar char="•"/>
            </a:pPr>
            <a:r>
              <a:rPr lang="en-GB" sz="1800" b="0" i="0" u="none" strike="noStrike" baseline="0" dirty="0">
                <a:solidFill>
                  <a:srgbClr val="000000"/>
                </a:solidFill>
              </a:rPr>
              <a:t>Measure 2 ‘</a:t>
            </a:r>
            <a:r>
              <a:rPr lang="en-GB" sz="1800" b="0" i="1" u="none" strike="noStrike" baseline="0" dirty="0">
                <a:solidFill>
                  <a:srgbClr val="000000"/>
                </a:solidFill>
              </a:rPr>
              <a:t>m</a:t>
            </a:r>
            <a:r>
              <a:rPr lang="en-GB" sz="1800" b="0" i="0" u="none" strike="noStrike" baseline="0" dirty="0">
                <a:solidFill>
                  <a:srgbClr val="000000"/>
                </a:solidFill>
              </a:rPr>
              <a:t>’ test aliquots for the whole series in random order under repeatability conditions, and </a:t>
            </a:r>
          </a:p>
          <a:p>
            <a:pPr marL="625475" indent="-285750">
              <a:buFont typeface="Arial" panose="020B0604020202020204" pitchFamily="34" charset="0"/>
              <a:buChar char="•"/>
            </a:pPr>
            <a:r>
              <a:rPr lang="en-GB" sz="1800" b="0" i="0" u="none" strike="noStrike" baseline="0" dirty="0">
                <a:solidFill>
                  <a:srgbClr val="000000"/>
                </a:solidFill>
              </a:rPr>
              <a:t>Calculate the arithmetic mean, x̄, from the measurement results, the within-unit standard deviation, </a:t>
            </a:r>
            <a:r>
              <a:rPr lang="en-GB" sz="1800" b="0" i="0" u="none" strike="noStrike" baseline="0" dirty="0" err="1">
                <a:solidFill>
                  <a:srgbClr val="000000"/>
                </a:solidFill>
              </a:rPr>
              <a:t>S</a:t>
            </a:r>
            <a:r>
              <a:rPr lang="en-GB" sz="1100" b="0" i="0" u="none" strike="noStrike" baseline="0" dirty="0" err="1">
                <a:solidFill>
                  <a:srgbClr val="000000"/>
                </a:solidFill>
              </a:rPr>
              <a:t>w</a:t>
            </a:r>
            <a:r>
              <a:rPr lang="en-GB" sz="1800" b="0" i="0" u="none" strike="noStrike" baseline="0" dirty="0">
                <a:solidFill>
                  <a:srgbClr val="000000"/>
                </a:solidFill>
              </a:rPr>
              <a:t>, and the between-unit standard deviation, S</a:t>
            </a:r>
            <a:r>
              <a:rPr lang="en-GB" sz="1100" b="0" i="0" u="none" strike="noStrike" baseline="0" dirty="0">
                <a:solidFill>
                  <a:srgbClr val="000000"/>
                </a:solidFill>
              </a:rPr>
              <a:t>s </a:t>
            </a:r>
            <a:r>
              <a:rPr lang="en-GB" sz="1800" b="0" i="0" u="none" strike="noStrike" baseline="0" dirty="0">
                <a:solidFill>
                  <a:srgbClr val="000000"/>
                </a:solidFill>
              </a:rPr>
              <a:t>(Thompson </a:t>
            </a:r>
            <a:r>
              <a:rPr lang="en-GB" sz="1800" b="0" i="1" u="none" strike="noStrike" baseline="0" dirty="0">
                <a:solidFill>
                  <a:srgbClr val="000000"/>
                </a:solidFill>
              </a:rPr>
              <a:t>et al.</a:t>
            </a:r>
            <a:r>
              <a:rPr lang="en-GB" sz="1800" b="0" i="0" u="none" strike="noStrike" baseline="0" dirty="0">
                <a:solidFill>
                  <a:srgbClr val="000000"/>
                </a:solidFill>
              </a:rPr>
              <a:t>, 2006; ISO, 2014, 2015, 2017a). </a:t>
            </a:r>
          </a:p>
          <a:p>
            <a:endParaRPr lang="en-GB" sz="1800" b="0" i="0" u="none" strike="noStrike" baseline="0" dirty="0">
              <a:solidFill>
                <a:srgbClr val="000000"/>
              </a:solidFill>
            </a:endParaRPr>
          </a:p>
          <a:p>
            <a:r>
              <a:rPr lang="en-GB" sz="1800" b="0" i="0" u="none" strike="noStrike" baseline="0" dirty="0">
                <a:solidFill>
                  <a:srgbClr val="000000"/>
                </a:solidFill>
              </a:rPr>
              <a:t>Replicate measurements are performed in random order or reverse order so that drift measurements can be distinguished from any trend in the batch of samples.</a:t>
            </a:r>
          </a:p>
          <a:p>
            <a:endParaRPr lang="en-GB" sz="1800" b="0" i="0" u="none" strike="noStrike" baseline="0" dirty="0">
              <a:solidFill>
                <a:srgbClr val="000000"/>
              </a:solidFill>
            </a:endParaRPr>
          </a:p>
          <a:p>
            <a:r>
              <a:rPr lang="en-GB" sz="1800" b="0" i="0" u="none" strike="noStrike" baseline="0" dirty="0">
                <a:solidFill>
                  <a:srgbClr val="000000"/>
                </a:solidFill>
              </a:rPr>
              <a:t>Graphic analysis reveals outliers, trends or systematic effects. Another possibility for identifying outliers is the Cochran outliers test (Thompson </a:t>
            </a:r>
            <a:r>
              <a:rPr lang="en-GB" sz="1800" b="0" i="1" u="none" strike="noStrike" baseline="0" dirty="0">
                <a:solidFill>
                  <a:srgbClr val="000000"/>
                </a:solidFill>
              </a:rPr>
              <a:t>et al.</a:t>
            </a:r>
            <a:r>
              <a:rPr lang="en-GB" sz="1800" b="0" i="0" u="none" strike="noStrike" baseline="0" dirty="0">
                <a:solidFill>
                  <a:srgbClr val="000000"/>
                </a:solidFill>
              </a:rPr>
              <a:t>, 2006). The measured determinands should be evaluated to be sufficiently homogeneous in the prepared RM. To use an RM, the between-unit standard deviation must be no more than one-third of the interlaboratory reproducibility standard deviation. </a:t>
            </a:r>
            <a:endParaRPr lang="en-GB" dirty="0"/>
          </a:p>
        </p:txBody>
      </p:sp>
      <p:sp>
        <p:nvSpPr>
          <p:cNvPr id="4" name="TextBox 3">
            <a:extLst>
              <a:ext uri="{FF2B5EF4-FFF2-40B4-BE49-F238E27FC236}">
                <a16:creationId xmlns:a16="http://schemas.microsoft.com/office/drawing/2014/main" id="{77BA1223-8793-87E8-1D57-475934DB347F}"/>
              </a:ext>
            </a:extLst>
          </p:cNvPr>
          <p:cNvSpPr txBox="1"/>
          <p:nvPr/>
        </p:nvSpPr>
        <p:spPr>
          <a:xfrm>
            <a:off x="38663" y="39742"/>
            <a:ext cx="1653017"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2987868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C19C83-0678-9C00-49A4-D381FF9FFAF0}"/>
              </a:ext>
            </a:extLst>
          </p:cNvPr>
          <p:cNvSpPr txBox="1"/>
          <p:nvPr/>
        </p:nvSpPr>
        <p:spPr>
          <a:xfrm>
            <a:off x="251520" y="265212"/>
            <a:ext cx="8640960" cy="5170646"/>
          </a:xfrm>
          <a:prstGeom prst="rect">
            <a:avLst/>
          </a:prstGeom>
          <a:noFill/>
        </p:spPr>
        <p:txBody>
          <a:bodyPr wrap="square">
            <a:spAutoFit/>
          </a:bodyPr>
          <a:lstStyle/>
          <a:p>
            <a:r>
              <a:rPr lang="en-GB" sz="2400" b="1" i="0" u="none" strike="noStrike" baseline="0" dirty="0">
                <a:solidFill>
                  <a:srgbClr val="000000"/>
                </a:solidFill>
              </a:rPr>
              <a:t>5.7.1. Within-unit homogeneity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The simplest method for testing significant within-unit heterogeneity is similar to the between-unit homogeneity study, with the difference being that the variance of interest is a member within-unit, between subsamples. From one RM unit, ‘</a:t>
            </a:r>
            <a:r>
              <a:rPr lang="en-GB" sz="1800" b="0" i="1" u="none" strike="noStrike" baseline="0" dirty="0">
                <a:solidFill>
                  <a:srgbClr val="000000"/>
                </a:solidFill>
              </a:rPr>
              <a:t>m</a:t>
            </a:r>
            <a:r>
              <a:rPr lang="en-GB" sz="1800" b="0" i="0" u="none" strike="noStrike" baseline="0" dirty="0">
                <a:solidFill>
                  <a:srgbClr val="000000"/>
                </a:solidFill>
              </a:rPr>
              <a:t>’ test portions are taken over the expected value of the minimum sample quantity, and each is processed and measured </a:t>
            </a:r>
            <a:r>
              <a:rPr lang="en-GB" sz="1800" b="0" i="0" u="none" strike="noStrike" baseline="0" dirty="0" err="1">
                <a:solidFill>
                  <a:srgbClr val="000000"/>
                </a:solidFill>
              </a:rPr>
              <a:t>n</a:t>
            </a:r>
            <a:r>
              <a:rPr lang="en-GB" sz="1100" b="0" i="0" u="none" strike="noStrike" baseline="0" dirty="0" err="1">
                <a:solidFill>
                  <a:srgbClr val="000000"/>
                </a:solidFill>
              </a:rPr>
              <a:t>w</a:t>
            </a:r>
            <a:r>
              <a:rPr lang="en-GB" sz="1100" b="0" i="0" u="none" strike="noStrike" baseline="0" dirty="0">
                <a:solidFill>
                  <a:srgbClr val="000000"/>
                </a:solidFill>
              </a:rPr>
              <a:t> </a:t>
            </a:r>
            <a:r>
              <a:rPr lang="en-GB" sz="1800" b="0" i="0" u="none" strike="noStrike" baseline="0" dirty="0">
                <a:solidFill>
                  <a:srgbClr val="000000"/>
                </a:solidFill>
              </a:rPr>
              <a:t>≥ 1 times. Within-unit heterogeneity testing should provide at least 5 degrees of freedom for the within-unit term, </a:t>
            </a:r>
            <a:r>
              <a:rPr lang="en-GB" sz="1800" b="0" i="1" u="none" strike="noStrike" baseline="0" dirty="0">
                <a:solidFill>
                  <a:srgbClr val="000000"/>
                </a:solidFill>
              </a:rPr>
              <a:t>e.g.</a:t>
            </a:r>
            <a:r>
              <a:rPr lang="en-GB" sz="1800" b="0" i="0" u="none" strike="noStrike" baseline="0" dirty="0">
                <a:solidFill>
                  <a:srgbClr val="000000"/>
                </a:solidFill>
              </a:rPr>
              <a:t>, m ≥ 6 subsamples per unit shall be taken. Where a repeat analysis is performed on each subsample, analysis of variance should be used followed by an F-test for significant between-subsample variance. In a single RM unit with aliquots measured multiple times, a single-factor ANOVA may be used (ISO, 2017a). </a:t>
            </a:r>
          </a:p>
          <a:p>
            <a:endParaRPr lang="en-GB" sz="1800" b="0" i="0" u="none" strike="noStrike" baseline="0" dirty="0">
              <a:solidFill>
                <a:srgbClr val="000000"/>
              </a:solidFill>
            </a:endParaRPr>
          </a:p>
          <a:p>
            <a:r>
              <a:rPr lang="en-GB" sz="1800" b="0" i="0" u="none" strike="noStrike" baseline="0" dirty="0">
                <a:solidFill>
                  <a:srgbClr val="000000"/>
                </a:solidFill>
              </a:rPr>
              <a:t>The minimum amount of sample can be determined by an experimental study from a within-unit homogeneity test with different weights of the sample intake. It is permissible to set the minimum amount of sample, based on experience or from the laboratory sampling used, which has reached acceptable precision in an interlaboratory characterisation. </a:t>
            </a:r>
            <a:endParaRPr lang="en-GB" dirty="0"/>
          </a:p>
        </p:txBody>
      </p:sp>
    </p:spTree>
    <p:extLst>
      <p:ext uri="{BB962C8B-B14F-4D97-AF65-F5344CB8AC3E}">
        <p14:creationId xmlns:p14="http://schemas.microsoft.com/office/powerpoint/2010/main" val="3801129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ABB2ED7-18AB-3FBD-515F-0E7252F05666}"/>
              </a:ext>
            </a:extLst>
          </p:cNvPr>
          <p:cNvSpPr txBox="1"/>
          <p:nvPr/>
        </p:nvSpPr>
        <p:spPr>
          <a:xfrm>
            <a:off x="107504" y="49188"/>
            <a:ext cx="8928992" cy="5170646"/>
          </a:xfrm>
          <a:prstGeom prst="rect">
            <a:avLst/>
          </a:prstGeom>
          <a:noFill/>
        </p:spPr>
        <p:txBody>
          <a:bodyPr wrap="square">
            <a:spAutoFit/>
          </a:bodyPr>
          <a:lstStyle/>
          <a:p>
            <a:r>
              <a:rPr lang="en-GB" sz="2400" b="1" i="0" u="none" strike="noStrike" baseline="0" dirty="0">
                <a:solidFill>
                  <a:srgbClr val="000000"/>
                </a:solidFill>
              </a:rPr>
              <a:t>5.8. Stability test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In preparing the RM, it is necessary to assess whether the stability test is necessary for all relevant properties, </a:t>
            </a:r>
            <a:r>
              <a:rPr lang="en-GB" sz="1800" b="0" i="1" u="none" strike="noStrike" baseline="0" dirty="0">
                <a:solidFill>
                  <a:srgbClr val="000000"/>
                </a:solidFill>
              </a:rPr>
              <a:t>i.e.</a:t>
            </a:r>
            <a:r>
              <a:rPr lang="en-GB" sz="1800" b="0" i="0" u="none" strike="noStrike" baseline="0" dirty="0">
                <a:solidFill>
                  <a:srgbClr val="000000"/>
                </a:solidFill>
              </a:rPr>
              <a:t>, if the conditions of packaging, storage and transport are met, to examine whether the published data in the literature for a given matrix type show stability. Experimental studies are not necessary if stability information of very similar materials stored under the same storage conditions is obtained. In principle, if there is a presumption that some form of stability assessment is necessary, approaches to confirm stability in the form of short-term and long-term stability tests should be applied (ISO, 2014, 2016, 2017a). </a:t>
            </a:r>
          </a:p>
          <a:p>
            <a:pPr indent="541338"/>
            <a:r>
              <a:rPr lang="en-GB" sz="1800" b="0" i="0" u="none" strike="noStrike" baseline="0" dirty="0">
                <a:solidFill>
                  <a:srgbClr val="000000"/>
                </a:solidFill>
              </a:rPr>
              <a:t>Tests must be performed on a sufficient number of units (usually at least two units) to ensure confidence in the stability of all prepared units. Units for the stability study are normally selected randomly from a set of packaged units. </a:t>
            </a:r>
          </a:p>
          <a:p>
            <a:pPr indent="541338"/>
            <a:r>
              <a:rPr lang="en-GB" sz="1800" b="0" i="0" u="none" strike="noStrike" baseline="0" dirty="0">
                <a:solidFill>
                  <a:srgbClr val="000000"/>
                </a:solidFill>
              </a:rPr>
              <a:t>When choosing the methodology, it is considered that the method has sufficiently reliable repeatability and good sensitivity. The measurement of samples must be performed randomly so that it is possible to distinguish the trend caused by the effect of measurement from the instability of the properties of the monitored samples. </a:t>
            </a:r>
          </a:p>
          <a:p>
            <a:pPr indent="541338"/>
            <a:r>
              <a:rPr lang="en-GB" sz="1800" b="0" i="0" u="none" strike="noStrike" baseline="0" dirty="0">
                <a:solidFill>
                  <a:srgbClr val="000000"/>
                </a:solidFill>
              </a:rPr>
              <a:t>The procedures are given in ISO Guide 35 (ISO, 2017a) and can be used to assess stability. The results of the stability test can contribute to the evaluation of uncertainty. </a:t>
            </a:r>
            <a:endParaRPr lang="en-GB" dirty="0"/>
          </a:p>
        </p:txBody>
      </p:sp>
    </p:spTree>
    <p:extLst>
      <p:ext uri="{BB962C8B-B14F-4D97-AF65-F5344CB8AC3E}">
        <p14:creationId xmlns:p14="http://schemas.microsoft.com/office/powerpoint/2010/main" val="692597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0467EC-C105-2B6A-70C1-0FB5CA4CFAC2}"/>
              </a:ext>
            </a:extLst>
          </p:cNvPr>
          <p:cNvSpPr txBox="1"/>
          <p:nvPr/>
        </p:nvSpPr>
        <p:spPr>
          <a:xfrm>
            <a:off x="215516" y="512008"/>
            <a:ext cx="8712968" cy="3785652"/>
          </a:xfrm>
          <a:prstGeom prst="rect">
            <a:avLst/>
          </a:prstGeom>
          <a:noFill/>
        </p:spPr>
        <p:txBody>
          <a:bodyPr wrap="square">
            <a:spAutoFit/>
          </a:bodyPr>
          <a:lstStyle/>
          <a:p>
            <a:r>
              <a:rPr lang="en-GB" sz="2400" b="1" i="0" u="none" strike="noStrike" baseline="0" dirty="0">
                <a:solidFill>
                  <a:srgbClr val="000000"/>
                </a:solidFill>
              </a:rPr>
              <a:t>5.9. Characterisation and value assignment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Matrix reference materials such as soil and sediment samples are in most cases characterised through the implementation of interlaboratory comparisons (IC). According to ISO 17034 (ISO, 2016), the characterisation of an RM can be accomplished by several strategies. A variant of the procedure using two and more methods of demonstrable accuracy, and in several competent laboratories, should be used for soil and sediment RM samples. Care must be taken in interlaboratory comparisons that at least two different measurement principles are used. The organiser of an IC must define the objectives of the procedure, </a:t>
            </a:r>
            <a:r>
              <a:rPr lang="en-GB" sz="1800" b="0" i="1" u="none" strike="noStrike" baseline="0" dirty="0">
                <a:solidFill>
                  <a:srgbClr val="000000"/>
                </a:solidFill>
              </a:rPr>
              <a:t>i.e.</a:t>
            </a:r>
            <a:r>
              <a:rPr lang="en-GB" sz="1800" b="0" i="0" u="none" strike="noStrike" baseline="0" dirty="0">
                <a:solidFill>
                  <a:srgbClr val="000000"/>
                </a:solidFill>
              </a:rPr>
              <a:t>, the various goals include method validation, proficiency testing and RM characterisation. To ensure reliable assigning property values of RM, the IC organiser must inform participants that the interlaboratory comparison procedure will focus on characterising RM properties. </a:t>
            </a:r>
          </a:p>
        </p:txBody>
      </p:sp>
      <p:sp>
        <p:nvSpPr>
          <p:cNvPr id="4" name="TextBox 3">
            <a:extLst>
              <a:ext uri="{FF2B5EF4-FFF2-40B4-BE49-F238E27FC236}">
                <a16:creationId xmlns:a16="http://schemas.microsoft.com/office/drawing/2014/main" id="{7384DC38-21E4-DC60-C48A-6102324E9F06}"/>
              </a:ext>
            </a:extLst>
          </p:cNvPr>
          <p:cNvSpPr txBox="1"/>
          <p:nvPr/>
        </p:nvSpPr>
        <p:spPr>
          <a:xfrm>
            <a:off x="7239463" y="5305772"/>
            <a:ext cx="1653017"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10773423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0467EC-C105-2B6A-70C1-0FB5CA4CFAC2}"/>
              </a:ext>
            </a:extLst>
          </p:cNvPr>
          <p:cNvSpPr txBox="1"/>
          <p:nvPr/>
        </p:nvSpPr>
        <p:spPr>
          <a:xfrm>
            <a:off x="215516" y="13092"/>
            <a:ext cx="8712968" cy="5724644"/>
          </a:xfrm>
          <a:prstGeom prst="rect">
            <a:avLst/>
          </a:prstGeom>
          <a:noFill/>
        </p:spPr>
        <p:txBody>
          <a:bodyPr wrap="square">
            <a:spAutoFit/>
          </a:bodyPr>
          <a:lstStyle/>
          <a:p>
            <a:r>
              <a:rPr lang="en-GB" sz="2400" b="1" i="0" u="none" strike="noStrike" baseline="0" dirty="0">
                <a:solidFill>
                  <a:srgbClr val="000000"/>
                </a:solidFill>
              </a:rPr>
              <a:t>                           5.9. Characterisation and value assignment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Interlaboratory comparison participants are expected to have validated methods, are competent enough, </a:t>
            </a:r>
            <a:r>
              <a:rPr lang="en-GB" sz="1800" b="0" i="1" u="none" strike="noStrike" baseline="0" dirty="0">
                <a:solidFill>
                  <a:srgbClr val="000000"/>
                </a:solidFill>
              </a:rPr>
              <a:t>i.e.</a:t>
            </a:r>
            <a:r>
              <a:rPr lang="en-GB" sz="1800" b="0" i="0" u="none" strike="noStrike" baseline="0" dirty="0">
                <a:solidFill>
                  <a:srgbClr val="000000"/>
                </a:solidFill>
              </a:rPr>
              <a:t>, they are accredited to perform the tests for a given matrix type (ISO, 2017b), and to have good Proficiency test results (ISO, 2017a). An important aspect of a good evaluation of RM property values is that which has a sufficient number of independent data sets. The IC organiser shall provide participants with all necessary information, and test instructions, such as study objective, number of samples, number of replicates, interlaboratory comparison schedule, method of reporting results according to prepared forms, </a:t>
            </a:r>
            <a:r>
              <a:rPr lang="en-GB" sz="1800" b="0" i="1" u="none" strike="noStrike" baseline="0" dirty="0">
                <a:solidFill>
                  <a:srgbClr val="000000"/>
                </a:solidFill>
              </a:rPr>
              <a:t>etc.</a:t>
            </a:r>
            <a:r>
              <a:rPr lang="en-GB" sz="1800" b="0" i="0" u="none" strike="noStrike" baseline="0" dirty="0">
                <a:solidFill>
                  <a:srgbClr val="000000"/>
                </a:solidFill>
              </a:rPr>
              <a:t>, which are given in more detail in ISO Guide 35 (ISO, 2017a). </a:t>
            </a:r>
          </a:p>
          <a:p>
            <a:endParaRPr lang="en-GB" sz="1800" b="0" i="0" u="none" strike="noStrike" baseline="0" dirty="0">
              <a:solidFill>
                <a:srgbClr val="000000"/>
              </a:solidFill>
            </a:endParaRPr>
          </a:p>
          <a:p>
            <a:r>
              <a:rPr lang="en-GB" sz="1800" b="0" i="0" u="none" strike="noStrike" baseline="0" dirty="0">
                <a:solidFill>
                  <a:srgbClr val="000000"/>
                </a:solidFill>
              </a:rPr>
              <a:t>Prior to the statistical processing of data sets, results from each participating laboratory should be checked for completeness by visual inspection and graphically, assessed for basic errors, procedural errors, and evaluated for technical errors that may have arisen from the procedures used. Appropriate statistical procedures should be applied to the data set to determine outliers (ISO, 2016, 2017a). </a:t>
            </a:r>
          </a:p>
          <a:p>
            <a:endParaRPr lang="en-GB" sz="1800" b="0" i="0" u="none" strike="noStrike" baseline="0" dirty="0">
              <a:solidFill>
                <a:srgbClr val="000000"/>
              </a:solidFill>
            </a:endParaRPr>
          </a:p>
          <a:p>
            <a:r>
              <a:rPr lang="en-GB" sz="1800" b="0" i="0" u="none" strike="noStrike" baseline="0" dirty="0">
                <a:solidFill>
                  <a:srgbClr val="000000"/>
                </a:solidFill>
              </a:rPr>
              <a:t>An effective way to determine the RM property value is to use the mean of the laboratory averages from the results of the organised interlaboratory comparison (IAEA, 2003; ISO, 2017a). </a:t>
            </a:r>
            <a:endParaRPr lang="en-GB" dirty="0"/>
          </a:p>
        </p:txBody>
      </p:sp>
      <p:sp>
        <p:nvSpPr>
          <p:cNvPr id="2" name="TextBox 1">
            <a:extLst>
              <a:ext uri="{FF2B5EF4-FFF2-40B4-BE49-F238E27FC236}">
                <a16:creationId xmlns:a16="http://schemas.microsoft.com/office/drawing/2014/main" id="{14CCF622-0DC5-F9D3-8AEE-835D564E6EA0}"/>
              </a:ext>
            </a:extLst>
          </p:cNvPr>
          <p:cNvSpPr txBox="1"/>
          <p:nvPr/>
        </p:nvSpPr>
        <p:spPr>
          <a:xfrm>
            <a:off x="35496" y="49188"/>
            <a:ext cx="1653017"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23375441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557447-F2F4-46FE-38D3-0C491475365F}"/>
              </a:ext>
            </a:extLst>
          </p:cNvPr>
          <p:cNvSpPr txBox="1"/>
          <p:nvPr/>
        </p:nvSpPr>
        <p:spPr>
          <a:xfrm>
            <a:off x="179512" y="193204"/>
            <a:ext cx="8640960" cy="5170646"/>
          </a:xfrm>
          <a:prstGeom prst="rect">
            <a:avLst/>
          </a:prstGeom>
          <a:noFill/>
        </p:spPr>
        <p:txBody>
          <a:bodyPr wrap="square">
            <a:spAutoFit/>
          </a:bodyPr>
          <a:lstStyle/>
          <a:p>
            <a:r>
              <a:rPr lang="en-GB" sz="2400" b="1" i="0" u="none" strike="noStrike" baseline="0" dirty="0">
                <a:solidFill>
                  <a:srgbClr val="000000"/>
                </a:solidFill>
              </a:rPr>
              <a:t>5.10. Assigned uncertainty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The value of the component properties of an individual RM unit may be affected in principle by the RM characterisation process, between-unit variance, and changes in property values of RM during transportation and storage. Adding measurement uncertainty to the RM property, better confidence in the validity of the measured result is ensured. According to the measurement uncertainty documents (Pauwels </a:t>
            </a:r>
            <a:r>
              <a:rPr lang="en-GB" sz="1800" b="0" i="1" u="none" strike="noStrike" baseline="0" dirty="0">
                <a:solidFill>
                  <a:srgbClr val="000000"/>
                </a:solidFill>
              </a:rPr>
              <a:t>et al.</a:t>
            </a:r>
            <a:r>
              <a:rPr lang="en-GB" sz="1800" b="0" i="0" u="none" strike="noStrike" baseline="0" dirty="0">
                <a:solidFill>
                  <a:srgbClr val="000000"/>
                </a:solidFill>
              </a:rPr>
              <a:t>, 1998; </a:t>
            </a:r>
            <a:r>
              <a:rPr lang="en-GB" sz="1800" b="0" i="0" u="none" strike="noStrike" baseline="0" dirty="0" err="1">
                <a:solidFill>
                  <a:srgbClr val="000000"/>
                </a:solidFill>
              </a:rPr>
              <a:t>Linsinger</a:t>
            </a:r>
            <a:r>
              <a:rPr lang="en-GB" sz="1800" b="0" i="0" u="none" strike="noStrike" baseline="0" dirty="0">
                <a:solidFill>
                  <a:srgbClr val="000000"/>
                </a:solidFill>
              </a:rPr>
              <a:t> </a:t>
            </a:r>
            <a:r>
              <a:rPr lang="en-GB" sz="1800" b="0" i="1" u="none" strike="noStrike" baseline="0" dirty="0">
                <a:solidFill>
                  <a:srgbClr val="000000"/>
                </a:solidFill>
              </a:rPr>
              <a:t>et al.</a:t>
            </a:r>
            <a:r>
              <a:rPr lang="en-GB" sz="1800" b="0" i="0" u="none" strike="noStrike" baseline="0" dirty="0">
                <a:solidFill>
                  <a:srgbClr val="000000"/>
                </a:solidFill>
              </a:rPr>
              <a:t>, 2001; ISO, 2017a; Ramsey </a:t>
            </a:r>
            <a:r>
              <a:rPr lang="en-GB" sz="1800" b="0" i="1" u="none" strike="noStrike" baseline="0" dirty="0">
                <a:solidFill>
                  <a:srgbClr val="000000"/>
                </a:solidFill>
              </a:rPr>
              <a:t>et al.</a:t>
            </a:r>
            <a:r>
              <a:rPr lang="en-GB" sz="1800" b="0" i="0" u="none" strike="noStrike" baseline="0" dirty="0">
                <a:solidFill>
                  <a:srgbClr val="000000"/>
                </a:solidFill>
              </a:rPr>
              <a:t>, 2019), the combined standard uncertainty of the reference material - URM can be expressed as a positive square root of the sum of the squares of each type of uncertainty - relationship:</a:t>
            </a:r>
          </a:p>
          <a:p>
            <a:r>
              <a:rPr lang="en-GB" sz="1800" b="0" i="0" u="none" strike="noStrike" baseline="0" dirty="0">
                <a:solidFill>
                  <a:srgbClr val="000000"/>
                </a:solidFill>
              </a:rPr>
              <a:t> </a:t>
            </a:r>
          </a:p>
          <a:p>
            <a:r>
              <a:rPr lang="en-GB" sz="1800" b="0" i="0" u="none" strike="noStrike" baseline="0" dirty="0">
                <a:solidFill>
                  <a:srgbClr val="000000"/>
                </a:solidFill>
              </a:rPr>
              <a:t>	</a:t>
            </a:r>
            <a:r>
              <a:rPr lang="pl-PL" sz="1800" b="0" i="0" u="none" strike="noStrike" baseline="0" dirty="0">
                <a:solidFill>
                  <a:srgbClr val="000000"/>
                </a:solidFill>
              </a:rPr>
              <a:t>URM = [u</a:t>
            </a:r>
            <a:r>
              <a:rPr lang="pl-PL" sz="1800" b="0" i="0" u="none" strike="noStrike" baseline="30000" dirty="0">
                <a:solidFill>
                  <a:srgbClr val="000000"/>
                </a:solidFill>
              </a:rPr>
              <a:t>2</a:t>
            </a:r>
            <a:r>
              <a:rPr lang="pl-PL" sz="1800" b="0" i="0" u="none" strike="noStrike" baseline="-25000" dirty="0">
                <a:solidFill>
                  <a:srgbClr val="000000"/>
                </a:solidFill>
              </a:rPr>
              <a:t>char</a:t>
            </a:r>
            <a:r>
              <a:rPr lang="pl-PL" sz="1800" b="0" i="0" u="none" strike="noStrike" baseline="0" dirty="0">
                <a:solidFill>
                  <a:srgbClr val="000000"/>
                </a:solidFill>
              </a:rPr>
              <a:t> + u</a:t>
            </a:r>
            <a:r>
              <a:rPr lang="pl-PL" sz="1800" b="0" i="0" u="none" strike="noStrike" baseline="30000" dirty="0">
                <a:solidFill>
                  <a:srgbClr val="000000"/>
                </a:solidFill>
              </a:rPr>
              <a:t>2</a:t>
            </a:r>
            <a:r>
              <a:rPr lang="pl-PL" sz="1800" b="0" i="0" u="none" strike="noStrike" baseline="-25000" dirty="0">
                <a:solidFill>
                  <a:srgbClr val="000000"/>
                </a:solidFill>
              </a:rPr>
              <a:t>bb</a:t>
            </a:r>
            <a:r>
              <a:rPr lang="pl-PL" sz="1800" b="0" i="0" u="none" strike="noStrike" baseline="0" dirty="0">
                <a:solidFill>
                  <a:srgbClr val="000000"/>
                </a:solidFill>
              </a:rPr>
              <a:t> + u</a:t>
            </a:r>
            <a:r>
              <a:rPr lang="pl-PL" sz="1800" b="0" i="0" u="none" strike="noStrike" baseline="30000" dirty="0">
                <a:solidFill>
                  <a:srgbClr val="000000"/>
                </a:solidFill>
              </a:rPr>
              <a:t>2</a:t>
            </a:r>
            <a:r>
              <a:rPr lang="pl-PL" sz="1800" b="0" i="0" u="none" strike="noStrike" baseline="-25000" dirty="0">
                <a:solidFill>
                  <a:srgbClr val="000000"/>
                </a:solidFill>
              </a:rPr>
              <a:t>lts</a:t>
            </a:r>
            <a:r>
              <a:rPr lang="pl-PL" sz="1800" b="0" i="0" u="none" strike="noStrike" baseline="0" dirty="0">
                <a:solidFill>
                  <a:srgbClr val="000000"/>
                </a:solidFill>
              </a:rPr>
              <a:t> + u</a:t>
            </a:r>
            <a:r>
              <a:rPr lang="pl-PL" sz="1800" b="0" i="0" u="none" strike="noStrike" baseline="30000" dirty="0">
                <a:solidFill>
                  <a:srgbClr val="000000"/>
                </a:solidFill>
              </a:rPr>
              <a:t>2</a:t>
            </a:r>
            <a:r>
              <a:rPr lang="pl-PL" sz="1800" b="0" i="0" u="none" strike="noStrike" baseline="-25000" dirty="0">
                <a:solidFill>
                  <a:srgbClr val="000000"/>
                </a:solidFill>
              </a:rPr>
              <a:t>sts</a:t>
            </a:r>
            <a:r>
              <a:rPr lang="pl-PL" sz="1800" b="0" i="0" u="none" strike="noStrike" baseline="0" dirty="0">
                <a:solidFill>
                  <a:srgbClr val="000000"/>
                </a:solidFill>
              </a:rPr>
              <a:t>]</a:t>
            </a:r>
            <a:r>
              <a:rPr lang="pl-PL" sz="1800" b="0" i="0" u="none" strike="noStrike" baseline="30000" dirty="0">
                <a:solidFill>
                  <a:srgbClr val="000000"/>
                </a:solidFill>
              </a:rPr>
              <a:t>1/2</a:t>
            </a:r>
            <a:r>
              <a:rPr lang="pl-PL" sz="1800" b="0" i="0" u="none" strike="noStrike" baseline="0" dirty="0">
                <a:solidFill>
                  <a:srgbClr val="000000"/>
                </a:solidFill>
              </a:rPr>
              <a:t> </a:t>
            </a:r>
            <a:r>
              <a:rPr lang="en-GB" sz="1800" b="0" i="0" u="none" strike="noStrike" baseline="0" dirty="0">
                <a:solidFill>
                  <a:srgbClr val="000000"/>
                </a:solidFill>
              </a:rPr>
              <a:t>			                      </a:t>
            </a:r>
            <a:r>
              <a:rPr lang="pl-PL" sz="1800" b="0" i="0" u="none" strike="noStrike" baseline="0" dirty="0">
                <a:solidFill>
                  <a:srgbClr val="000000"/>
                </a:solidFill>
              </a:rPr>
              <a:t>(1) </a:t>
            </a:r>
          </a:p>
          <a:p>
            <a:endParaRPr lang="en-GB" sz="1800" b="0" i="0" u="none" strike="noStrike" baseline="0" dirty="0">
              <a:solidFill>
                <a:srgbClr val="000000"/>
              </a:solidFill>
            </a:endParaRPr>
          </a:p>
          <a:p>
            <a:r>
              <a:rPr lang="en-GB" sz="1800" b="0" i="0" u="none" strike="noStrike" baseline="0" dirty="0">
                <a:solidFill>
                  <a:srgbClr val="000000"/>
                </a:solidFill>
              </a:rPr>
              <a:t>Where:</a:t>
            </a:r>
          </a:p>
          <a:p>
            <a:r>
              <a:rPr lang="en-GB" sz="1800" b="0" i="0" u="none" strike="noStrike" baseline="0" dirty="0" err="1">
                <a:solidFill>
                  <a:srgbClr val="000000"/>
                </a:solidFill>
              </a:rPr>
              <a:t>u</a:t>
            </a:r>
            <a:r>
              <a:rPr lang="en-GB" sz="1800" b="0" i="0" u="none" strike="noStrike" baseline="-25000" dirty="0" err="1">
                <a:solidFill>
                  <a:srgbClr val="000000"/>
                </a:solidFill>
              </a:rPr>
              <a:t>char</a:t>
            </a:r>
            <a:r>
              <a:rPr lang="en-GB" sz="1800" b="0" i="0" u="none" strike="noStrike" baseline="0" dirty="0">
                <a:solidFill>
                  <a:srgbClr val="000000"/>
                </a:solidFill>
              </a:rPr>
              <a:t> = uncertainty calculated from interlaboratory comparison</a:t>
            </a:r>
          </a:p>
          <a:p>
            <a:r>
              <a:rPr lang="en-GB" sz="1800" b="0" i="0" u="none" strike="noStrike" baseline="0" dirty="0" err="1">
                <a:solidFill>
                  <a:srgbClr val="000000"/>
                </a:solidFill>
              </a:rPr>
              <a:t>u</a:t>
            </a:r>
            <a:r>
              <a:rPr lang="en-GB" sz="1800" b="0" i="0" u="none" strike="noStrike" baseline="-25000" dirty="0" err="1">
                <a:solidFill>
                  <a:srgbClr val="000000"/>
                </a:solidFill>
              </a:rPr>
              <a:t>bb</a:t>
            </a:r>
            <a:r>
              <a:rPr lang="en-GB" sz="1800" b="0" i="0" u="none" strike="noStrike" baseline="0" dirty="0">
                <a:solidFill>
                  <a:srgbClr val="000000"/>
                </a:solidFill>
              </a:rPr>
              <a:t> = uncertainty calculated from the inhomogeneity of the sample</a:t>
            </a:r>
          </a:p>
          <a:p>
            <a:r>
              <a:rPr lang="en-GB" sz="1800" b="0" i="0" u="none" strike="noStrike" baseline="0" dirty="0" err="1">
                <a:solidFill>
                  <a:srgbClr val="000000"/>
                </a:solidFill>
              </a:rPr>
              <a:t>u</a:t>
            </a:r>
            <a:r>
              <a:rPr lang="en-GB" sz="1800" b="0" i="0" u="none" strike="noStrike" baseline="-25000" dirty="0" err="1">
                <a:solidFill>
                  <a:srgbClr val="000000"/>
                </a:solidFill>
              </a:rPr>
              <a:t>lts</a:t>
            </a:r>
            <a:r>
              <a:rPr lang="en-GB" sz="1800" b="0" i="0" u="none" strike="noStrike" baseline="0" dirty="0">
                <a:solidFill>
                  <a:srgbClr val="000000"/>
                </a:solidFill>
              </a:rPr>
              <a:t> = uncertainty regarding the instability of the test sample in the long-term stability test </a:t>
            </a:r>
            <a:r>
              <a:rPr lang="en-GB" sz="1800" b="0" i="0" u="none" strike="noStrike" baseline="0" dirty="0" err="1">
                <a:solidFill>
                  <a:srgbClr val="000000"/>
                </a:solidFill>
              </a:rPr>
              <a:t>u</a:t>
            </a:r>
            <a:r>
              <a:rPr lang="en-GB" sz="1800" b="0" i="0" u="none" strike="noStrike" baseline="-25000" dirty="0" err="1">
                <a:solidFill>
                  <a:srgbClr val="000000"/>
                </a:solidFill>
              </a:rPr>
              <a:t>sts</a:t>
            </a:r>
            <a:r>
              <a:rPr lang="en-GB" sz="1800" b="0" i="0" u="none" strike="noStrike" baseline="0" dirty="0">
                <a:solidFill>
                  <a:srgbClr val="000000"/>
                </a:solidFill>
              </a:rPr>
              <a:t> = uncertainty regarding RM instability in the short-term stability test. </a:t>
            </a:r>
            <a:endParaRPr lang="en-GB" dirty="0"/>
          </a:p>
        </p:txBody>
      </p:sp>
      <p:sp>
        <p:nvSpPr>
          <p:cNvPr id="4" name="TextBox 3">
            <a:extLst>
              <a:ext uri="{FF2B5EF4-FFF2-40B4-BE49-F238E27FC236}">
                <a16:creationId xmlns:a16="http://schemas.microsoft.com/office/drawing/2014/main" id="{05622018-E13B-C9B7-F1FB-55C3C0CB7A72}"/>
              </a:ext>
            </a:extLst>
          </p:cNvPr>
          <p:cNvSpPr txBox="1"/>
          <p:nvPr/>
        </p:nvSpPr>
        <p:spPr>
          <a:xfrm>
            <a:off x="7308304" y="5305772"/>
            <a:ext cx="1653017"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14964007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B34F899-DE24-3B3D-A409-24A6FA822A28}"/>
              </a:ext>
            </a:extLst>
          </p:cNvPr>
          <p:cNvSpPr txBox="1"/>
          <p:nvPr/>
        </p:nvSpPr>
        <p:spPr>
          <a:xfrm>
            <a:off x="251520" y="1417340"/>
            <a:ext cx="8640960" cy="923330"/>
          </a:xfrm>
          <a:prstGeom prst="rect">
            <a:avLst/>
          </a:prstGeom>
          <a:noFill/>
        </p:spPr>
        <p:txBody>
          <a:bodyPr wrap="square">
            <a:spAutoFit/>
          </a:bodyPr>
          <a:lstStyle/>
          <a:p>
            <a:r>
              <a:rPr lang="en-GB" sz="1800" b="0" i="0" u="none" strike="noStrike" baseline="0" dirty="0">
                <a:solidFill>
                  <a:srgbClr val="000000"/>
                </a:solidFill>
              </a:rPr>
              <a:t>If, calculating the value of the RM component, the average of the data sets shows a normal distribution, the standard deviation of the mean of all data sets may be used as </a:t>
            </a:r>
            <a:r>
              <a:rPr lang="en-GB" sz="1800" b="0" i="0" u="none" strike="noStrike" baseline="0" dirty="0" err="1">
                <a:solidFill>
                  <a:srgbClr val="000000"/>
                </a:solidFill>
              </a:rPr>
              <a:t>u</a:t>
            </a:r>
            <a:r>
              <a:rPr lang="en-GB" sz="1100" b="0" i="0" u="none" strike="noStrike" baseline="0" dirty="0" err="1">
                <a:solidFill>
                  <a:srgbClr val="000000"/>
                </a:solidFill>
              </a:rPr>
              <a:t>char</a:t>
            </a:r>
            <a:r>
              <a:rPr lang="en-GB" sz="1100" b="0" i="0" u="none" strike="noStrike" baseline="0" dirty="0">
                <a:solidFill>
                  <a:srgbClr val="000000"/>
                </a:solidFill>
              </a:rPr>
              <a:t> </a:t>
            </a:r>
            <a:r>
              <a:rPr lang="en-GB" sz="1800" b="0" i="0" u="none" strike="noStrike" baseline="0" dirty="0">
                <a:solidFill>
                  <a:srgbClr val="000000"/>
                </a:solidFill>
              </a:rPr>
              <a:t>- relationship (ISO, 2017a): </a:t>
            </a:r>
          </a:p>
        </p:txBody>
      </p:sp>
      <p:sp>
        <p:nvSpPr>
          <p:cNvPr id="9" name="TextBox 8">
            <a:extLst>
              <a:ext uri="{FF2B5EF4-FFF2-40B4-BE49-F238E27FC236}">
                <a16:creationId xmlns:a16="http://schemas.microsoft.com/office/drawing/2014/main" id="{F2382B8F-0CEE-588F-9BE2-C9E604058856}"/>
              </a:ext>
            </a:extLst>
          </p:cNvPr>
          <p:cNvSpPr txBox="1"/>
          <p:nvPr/>
        </p:nvSpPr>
        <p:spPr>
          <a:xfrm>
            <a:off x="280300" y="3818375"/>
            <a:ext cx="8612179" cy="1200329"/>
          </a:xfrm>
          <a:prstGeom prst="rect">
            <a:avLst/>
          </a:prstGeom>
          <a:noFill/>
        </p:spPr>
        <p:txBody>
          <a:bodyPr wrap="square">
            <a:spAutoFit/>
          </a:bodyPr>
          <a:lstStyle/>
          <a:p>
            <a:r>
              <a:rPr lang="en-GB" sz="1800" b="0" i="0" u="none" strike="noStrike" baseline="0" dirty="0">
                <a:solidFill>
                  <a:srgbClr val="000000"/>
                </a:solidFill>
              </a:rPr>
              <a:t>Where: </a:t>
            </a:r>
          </a:p>
          <a:p>
            <a:r>
              <a:rPr lang="en-GB" sz="1800" b="0" i="0" u="none" strike="noStrike" baseline="0" dirty="0" err="1">
                <a:solidFill>
                  <a:srgbClr val="000000"/>
                </a:solidFill>
              </a:rPr>
              <a:t>S</a:t>
            </a:r>
            <a:r>
              <a:rPr lang="en-GB" sz="1800" b="0" i="0" u="none" strike="noStrike" baseline="-25000" dirty="0" err="1">
                <a:solidFill>
                  <a:srgbClr val="000000"/>
                </a:solidFill>
              </a:rPr>
              <a:t>Xp</a:t>
            </a:r>
            <a:r>
              <a:rPr lang="en-GB" sz="1800" b="0" i="0" u="none" strike="noStrike" baseline="0" dirty="0">
                <a:solidFill>
                  <a:srgbClr val="000000"/>
                </a:solidFill>
              </a:rPr>
              <a:t> = standard deviation of the mean </a:t>
            </a:r>
          </a:p>
          <a:p>
            <a:r>
              <a:rPr lang="en-GB" sz="1800" b="0" i="0" u="none" strike="noStrike" baseline="0" dirty="0">
                <a:solidFill>
                  <a:srgbClr val="000000"/>
                </a:solidFill>
              </a:rPr>
              <a:t>X</a:t>
            </a:r>
            <a:r>
              <a:rPr lang="en-GB" sz="1800" b="0" i="0" u="none" strike="noStrike" baseline="-25000" dirty="0">
                <a:solidFill>
                  <a:srgbClr val="000000"/>
                </a:solidFill>
              </a:rPr>
              <a:t>P</a:t>
            </a:r>
            <a:r>
              <a:rPr lang="en-GB" sz="1800" b="0" i="0" u="none" strike="noStrike" baseline="0" dirty="0">
                <a:solidFill>
                  <a:srgbClr val="000000"/>
                </a:solidFill>
              </a:rPr>
              <a:t>  = total arithmetic mean of laboratory averages </a:t>
            </a:r>
          </a:p>
          <a:p>
            <a:r>
              <a:rPr lang="en-GB" sz="1800" b="0" i="0" u="none" strike="noStrike" baseline="0" dirty="0">
                <a:solidFill>
                  <a:srgbClr val="000000"/>
                </a:solidFill>
              </a:rPr>
              <a:t>√p  = square root of data set (total number of laboratories). </a:t>
            </a:r>
            <a:endParaRPr lang="en-GB" dirty="0"/>
          </a:p>
        </p:txBody>
      </p:sp>
      <p:grpSp>
        <p:nvGrpSpPr>
          <p:cNvPr id="15" name="Group 14">
            <a:extLst>
              <a:ext uri="{FF2B5EF4-FFF2-40B4-BE49-F238E27FC236}">
                <a16:creationId xmlns:a16="http://schemas.microsoft.com/office/drawing/2014/main" id="{FBA0005C-5159-E9C8-A916-2C2AF13E6B39}"/>
              </a:ext>
            </a:extLst>
          </p:cNvPr>
          <p:cNvGrpSpPr/>
          <p:nvPr/>
        </p:nvGrpSpPr>
        <p:grpSpPr>
          <a:xfrm>
            <a:off x="3347864" y="2469779"/>
            <a:ext cx="1368152" cy="1003709"/>
            <a:chOff x="1115616" y="2325760"/>
            <a:chExt cx="1368152" cy="1003709"/>
          </a:xfrm>
        </p:grpSpPr>
        <p:sp>
          <p:nvSpPr>
            <p:cNvPr id="7" name="TextBox 6">
              <a:extLst>
                <a:ext uri="{FF2B5EF4-FFF2-40B4-BE49-F238E27FC236}">
                  <a16:creationId xmlns:a16="http://schemas.microsoft.com/office/drawing/2014/main" id="{EE6DB826-2C1F-C26F-9C40-57D03A768EEE}"/>
                </a:ext>
              </a:extLst>
            </p:cNvPr>
            <p:cNvSpPr txBox="1"/>
            <p:nvPr/>
          </p:nvSpPr>
          <p:spPr>
            <a:xfrm>
              <a:off x="1115616" y="2534334"/>
              <a:ext cx="936104" cy="646331"/>
            </a:xfrm>
            <a:prstGeom prst="rect">
              <a:avLst/>
            </a:prstGeom>
            <a:noFill/>
          </p:spPr>
          <p:txBody>
            <a:bodyPr wrap="square">
              <a:spAutoFit/>
            </a:bodyPr>
            <a:lstStyle/>
            <a:p>
              <a:r>
                <a:rPr lang="en-GB" sz="1800" b="0" i="0" u="none" strike="noStrike" baseline="0" dirty="0" err="1">
                  <a:solidFill>
                    <a:srgbClr val="000000"/>
                  </a:solidFill>
                </a:rPr>
                <a:t>u</a:t>
              </a:r>
              <a:r>
                <a:rPr lang="en-GB" sz="1800" b="0" i="0" u="none" strike="noStrike" baseline="-25000" dirty="0" err="1">
                  <a:solidFill>
                    <a:srgbClr val="000000"/>
                  </a:solidFill>
                </a:rPr>
                <a:t>char</a:t>
              </a:r>
              <a:r>
                <a:rPr lang="en-GB" sz="1800" b="0" i="0" u="none" strike="noStrike" baseline="0" dirty="0">
                  <a:solidFill>
                    <a:srgbClr val="000000"/>
                  </a:solidFill>
                </a:rPr>
                <a:t> =  	</a:t>
              </a:r>
            </a:p>
          </p:txBody>
        </p:sp>
        <p:sp>
          <p:nvSpPr>
            <p:cNvPr id="10" name="TextBox 9">
              <a:extLst>
                <a:ext uri="{FF2B5EF4-FFF2-40B4-BE49-F238E27FC236}">
                  <a16:creationId xmlns:a16="http://schemas.microsoft.com/office/drawing/2014/main" id="{48425880-34D0-A81C-A420-DF8600520635}"/>
                </a:ext>
              </a:extLst>
            </p:cNvPr>
            <p:cNvSpPr txBox="1"/>
            <p:nvPr/>
          </p:nvSpPr>
          <p:spPr>
            <a:xfrm>
              <a:off x="1907704" y="2325760"/>
              <a:ext cx="576064" cy="646331"/>
            </a:xfrm>
            <a:prstGeom prst="rect">
              <a:avLst/>
            </a:prstGeom>
            <a:noFill/>
          </p:spPr>
          <p:txBody>
            <a:bodyPr wrap="square">
              <a:spAutoFit/>
            </a:bodyPr>
            <a:lstStyle/>
            <a:p>
              <a:r>
                <a:rPr lang="en-GB" sz="1800" b="0" i="0" u="none" strike="noStrike" baseline="0" dirty="0" err="1">
                  <a:solidFill>
                    <a:srgbClr val="000000"/>
                  </a:solidFill>
                </a:rPr>
                <a:t>S</a:t>
              </a:r>
              <a:r>
                <a:rPr lang="en-GB" sz="1800" b="0" i="0" u="none" strike="noStrike" baseline="-25000" dirty="0" err="1">
                  <a:solidFill>
                    <a:srgbClr val="000000"/>
                  </a:solidFill>
                </a:rPr>
                <a:t>Xp</a:t>
              </a:r>
              <a:r>
                <a:rPr lang="en-GB" sz="1800" b="0" i="0" u="none" strike="noStrike" baseline="0" dirty="0">
                  <a:solidFill>
                    <a:srgbClr val="000000"/>
                  </a:solidFill>
                </a:rPr>
                <a:t>	</a:t>
              </a:r>
            </a:p>
          </p:txBody>
        </p:sp>
        <p:sp>
          <p:nvSpPr>
            <p:cNvPr id="11" name="TextBox 10">
              <a:extLst>
                <a:ext uri="{FF2B5EF4-FFF2-40B4-BE49-F238E27FC236}">
                  <a16:creationId xmlns:a16="http://schemas.microsoft.com/office/drawing/2014/main" id="{9E2CC0AE-C2C6-E574-FEE4-8746ADC4A792}"/>
                </a:ext>
              </a:extLst>
            </p:cNvPr>
            <p:cNvSpPr txBox="1"/>
            <p:nvPr/>
          </p:nvSpPr>
          <p:spPr>
            <a:xfrm>
              <a:off x="1883459" y="2683138"/>
              <a:ext cx="467545" cy="646331"/>
            </a:xfrm>
            <a:prstGeom prst="rect">
              <a:avLst/>
            </a:prstGeom>
            <a:noFill/>
          </p:spPr>
          <p:txBody>
            <a:bodyPr wrap="square">
              <a:spAutoFit/>
            </a:bodyPr>
            <a:lstStyle/>
            <a:p>
              <a:r>
                <a:rPr lang="en-GB" sz="1800" b="0" i="0" u="none" strike="noStrike" baseline="0" dirty="0">
                  <a:solidFill>
                    <a:srgbClr val="000000"/>
                  </a:solidFill>
                </a:rPr>
                <a:t>√p 	</a:t>
              </a:r>
            </a:p>
          </p:txBody>
        </p:sp>
        <p:cxnSp>
          <p:nvCxnSpPr>
            <p:cNvPr id="13" name="Straight Connector 12">
              <a:extLst>
                <a:ext uri="{FF2B5EF4-FFF2-40B4-BE49-F238E27FC236}">
                  <a16:creationId xmlns:a16="http://schemas.microsoft.com/office/drawing/2014/main" id="{9429269E-928E-3B5B-53AA-9AB5FC713ED3}"/>
                </a:ext>
              </a:extLst>
            </p:cNvPr>
            <p:cNvCxnSpPr>
              <a:cxnSpLocks/>
            </p:cNvCxnSpPr>
            <p:nvPr/>
          </p:nvCxnSpPr>
          <p:spPr>
            <a:xfrm>
              <a:off x="1843173" y="2719000"/>
              <a:ext cx="5760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 name="TextBox 16">
            <a:extLst>
              <a:ext uri="{FF2B5EF4-FFF2-40B4-BE49-F238E27FC236}">
                <a16:creationId xmlns:a16="http://schemas.microsoft.com/office/drawing/2014/main" id="{4F0AA1B7-DD3E-6789-34B7-809125614BF3}"/>
              </a:ext>
            </a:extLst>
          </p:cNvPr>
          <p:cNvSpPr txBox="1"/>
          <p:nvPr/>
        </p:nvSpPr>
        <p:spPr>
          <a:xfrm>
            <a:off x="7524328" y="2657955"/>
            <a:ext cx="576064" cy="369332"/>
          </a:xfrm>
          <a:prstGeom prst="rect">
            <a:avLst/>
          </a:prstGeom>
          <a:noFill/>
        </p:spPr>
        <p:txBody>
          <a:bodyPr wrap="square">
            <a:spAutoFit/>
          </a:bodyPr>
          <a:lstStyle/>
          <a:p>
            <a:r>
              <a:rPr lang="pl-PL" sz="1800" b="0" i="0" u="none" strike="noStrike" baseline="0" dirty="0">
                <a:solidFill>
                  <a:srgbClr val="000000"/>
                </a:solidFill>
              </a:rPr>
              <a:t>(</a:t>
            </a:r>
            <a:r>
              <a:rPr lang="en-GB" sz="1800" b="0" i="0" u="none" strike="noStrike" baseline="0" dirty="0">
                <a:solidFill>
                  <a:srgbClr val="000000"/>
                </a:solidFill>
              </a:rPr>
              <a:t>2</a:t>
            </a:r>
            <a:r>
              <a:rPr lang="pl-PL" sz="1800" b="0" i="0" u="none" strike="noStrike" baseline="0" dirty="0">
                <a:solidFill>
                  <a:srgbClr val="000000"/>
                </a:solidFill>
              </a:rPr>
              <a:t>)</a:t>
            </a:r>
            <a:endParaRPr lang="en-GB" dirty="0"/>
          </a:p>
        </p:txBody>
      </p:sp>
      <p:sp>
        <p:nvSpPr>
          <p:cNvPr id="18" name="TextBox 17">
            <a:extLst>
              <a:ext uri="{FF2B5EF4-FFF2-40B4-BE49-F238E27FC236}">
                <a16:creationId xmlns:a16="http://schemas.microsoft.com/office/drawing/2014/main" id="{39A2E0CC-EC3E-26D4-70D8-422027E71430}"/>
              </a:ext>
            </a:extLst>
          </p:cNvPr>
          <p:cNvSpPr txBox="1"/>
          <p:nvPr/>
        </p:nvSpPr>
        <p:spPr>
          <a:xfrm>
            <a:off x="251520" y="124490"/>
            <a:ext cx="1653017"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28194071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62DF366-60F4-FBCD-DA25-183B45991ABD}"/>
              </a:ext>
            </a:extLst>
          </p:cNvPr>
          <p:cNvSpPr txBox="1"/>
          <p:nvPr/>
        </p:nvSpPr>
        <p:spPr>
          <a:xfrm>
            <a:off x="251520" y="155451"/>
            <a:ext cx="8712968" cy="5078313"/>
          </a:xfrm>
          <a:prstGeom prst="rect">
            <a:avLst/>
          </a:prstGeom>
          <a:noFill/>
        </p:spPr>
        <p:txBody>
          <a:bodyPr wrap="square">
            <a:spAutoFit/>
          </a:bodyPr>
          <a:lstStyle/>
          <a:p>
            <a:r>
              <a:rPr lang="en-GB" sz="2400" b="1" i="0" u="none" strike="noStrike" baseline="0" dirty="0">
                <a:solidFill>
                  <a:srgbClr val="000000"/>
                </a:solidFill>
              </a:rPr>
              <a:t>5.11. Documentation and information </a:t>
            </a:r>
            <a:endParaRPr lang="en-GB" sz="2400" b="0" i="0" u="none" strike="noStrike" baseline="0" dirty="0">
              <a:solidFill>
                <a:srgbClr val="000000"/>
              </a:solidFill>
            </a:endParaRPr>
          </a:p>
          <a:p>
            <a:endParaRPr lang="en-GB" sz="2400" b="1" i="0" u="none" strike="noStrike" baseline="0" dirty="0">
              <a:solidFill>
                <a:srgbClr val="000000"/>
              </a:solidFill>
            </a:endParaRPr>
          </a:p>
          <a:p>
            <a:r>
              <a:rPr lang="en-GB" sz="2400" b="1" i="0" u="none" strike="noStrike" baseline="0" dirty="0">
                <a:solidFill>
                  <a:srgbClr val="000000"/>
                </a:solidFill>
              </a:rPr>
              <a:t>5.11.1. Expiry date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Each prepared RM should have a specified expiration date. Its determination should be based on experience with RMs having the same matrix and property values and information. </a:t>
            </a:r>
          </a:p>
          <a:p>
            <a:endParaRPr lang="en-GB" sz="2400" b="1" i="0" u="none" strike="noStrike" baseline="0" dirty="0">
              <a:solidFill>
                <a:srgbClr val="000000"/>
              </a:solidFill>
            </a:endParaRPr>
          </a:p>
          <a:p>
            <a:endParaRPr lang="en-GB" sz="2400" b="1" i="0" u="none" strike="noStrike" baseline="0" dirty="0">
              <a:solidFill>
                <a:srgbClr val="000000"/>
              </a:solidFill>
            </a:endParaRPr>
          </a:p>
          <a:p>
            <a:r>
              <a:rPr lang="en-GB" sz="2400" b="1" i="0" u="none" strike="noStrike" baseline="0" dirty="0">
                <a:solidFill>
                  <a:srgbClr val="000000"/>
                </a:solidFill>
              </a:rPr>
              <a:t>5.11.2. Storage and transportation of RM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The prepared RM should be stored under conditions that do not alter its properties. The normal temperature for soil, sediment and rock is ambient. The stored RM samples should be kept away from heat, light, and moisture, and the packages must be securely sealed. The RM long-term storage area should be monitored for changes in storage conditions, and it is also necessary to assess the continued fitness-for-purpose of the material. </a:t>
            </a:r>
            <a:endParaRPr lang="en-GB" dirty="0"/>
          </a:p>
        </p:txBody>
      </p:sp>
    </p:spTree>
    <p:extLst>
      <p:ext uri="{BB962C8B-B14F-4D97-AF65-F5344CB8AC3E}">
        <p14:creationId xmlns:p14="http://schemas.microsoft.com/office/powerpoint/2010/main" val="2209756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308759"/>
            <a:ext cx="8640960" cy="3231654"/>
          </a:xfrm>
          <a:prstGeom prst="rect">
            <a:avLst/>
          </a:prstGeom>
        </p:spPr>
        <p:txBody>
          <a:bodyPr wrap="square">
            <a:spAutoFit/>
          </a:bodyPr>
          <a:lstStyle/>
          <a:p>
            <a:pPr algn="ctr"/>
            <a:r>
              <a:rPr lang="en-GB" b="1" dirty="0">
                <a:cs typeface="Arial" pitchFamily="34" charset="0"/>
              </a:rPr>
              <a:t>International Union of Geological Sciences</a:t>
            </a:r>
          </a:p>
          <a:p>
            <a:pPr algn="ctr"/>
            <a:r>
              <a:rPr lang="en-GB" b="1" dirty="0">
                <a:cs typeface="Arial" pitchFamily="34" charset="0"/>
              </a:rPr>
              <a:t>Manual of Standard Methods</a:t>
            </a:r>
          </a:p>
          <a:p>
            <a:pPr algn="ctr"/>
            <a:r>
              <a:rPr lang="en-GB" b="1" dirty="0">
                <a:cs typeface="Arial" pitchFamily="34" charset="0"/>
              </a:rPr>
              <a:t>for</a:t>
            </a:r>
          </a:p>
          <a:p>
            <a:pPr algn="ctr"/>
            <a:r>
              <a:rPr lang="en-GB" b="1" dirty="0">
                <a:cs typeface="Arial" pitchFamily="34" charset="0"/>
              </a:rPr>
              <a:t>Establishing the Global Geochemical Reference Network</a:t>
            </a:r>
          </a:p>
          <a:p>
            <a:pPr algn="ctr"/>
            <a:endParaRPr lang="en-GB" dirty="0">
              <a:cs typeface="Arial" pitchFamily="34" charset="0"/>
            </a:endParaRPr>
          </a:p>
          <a:p>
            <a:pPr algn="ctr"/>
            <a:r>
              <a:rPr lang="en-GB" b="1" dirty="0">
                <a:cs typeface="Arial" pitchFamily="34" charset="0"/>
              </a:rPr>
              <a:t>Chapter 5</a:t>
            </a:r>
          </a:p>
          <a:p>
            <a:pPr algn="ctr"/>
            <a:endParaRPr lang="en-GB" dirty="0">
              <a:cs typeface="Arial" pitchFamily="34" charset="0"/>
            </a:endParaRPr>
          </a:p>
          <a:p>
            <a:pPr algn="ctr"/>
            <a:r>
              <a:rPr lang="en-GB" b="1" dirty="0">
                <a:cs typeface="Arial" pitchFamily="34" charset="0"/>
              </a:rPr>
              <a:t>Development of Refence Materials for External Quality Control</a:t>
            </a:r>
          </a:p>
          <a:p>
            <a:pPr algn="ctr"/>
            <a:endParaRPr lang="en-GB" dirty="0">
              <a:cs typeface="Arial" pitchFamily="34" charset="0"/>
            </a:endParaRPr>
          </a:p>
          <a:p>
            <a:pPr algn="ctr"/>
            <a:r>
              <a:rPr lang="en-GB" sz="1600" b="0" i="0" u="none" strike="noStrike" baseline="0" dirty="0" err="1">
                <a:solidFill>
                  <a:srgbClr val="000000"/>
                </a:solidFill>
              </a:rPr>
              <a:t>Pavol</a:t>
            </a:r>
            <a:r>
              <a:rPr lang="en-GB" sz="1600" b="0" i="0" u="none" strike="noStrike" baseline="0" dirty="0">
                <a:solidFill>
                  <a:srgbClr val="000000"/>
                </a:solidFill>
              </a:rPr>
              <a:t> </a:t>
            </a:r>
            <a:r>
              <a:rPr lang="en-GB" sz="1600" b="0" i="0" u="none" strike="noStrike" baseline="0" dirty="0" err="1">
                <a:solidFill>
                  <a:srgbClr val="000000"/>
                </a:solidFill>
              </a:rPr>
              <a:t>Lučivjanský</a:t>
            </a:r>
            <a:r>
              <a:rPr lang="en-GB" sz="1600" b="0" i="0" u="none" strike="noStrike" baseline="0" dirty="0">
                <a:solidFill>
                  <a:srgbClr val="000000"/>
                </a:solidFill>
              </a:rPr>
              <a:t>, Daniela </a:t>
            </a:r>
            <a:r>
              <a:rPr lang="en-GB" sz="1600" b="0" i="0" u="none" strike="noStrike" baseline="0" dirty="0" err="1">
                <a:solidFill>
                  <a:srgbClr val="000000"/>
                </a:solidFill>
              </a:rPr>
              <a:t>Mackových</a:t>
            </a:r>
            <a:endParaRPr lang="en-GB" sz="1600" b="0" i="0" u="none" strike="noStrike" baseline="0" dirty="0">
              <a:solidFill>
                <a:srgbClr val="000000"/>
              </a:solidFill>
            </a:endParaRPr>
          </a:p>
          <a:p>
            <a:pPr algn="ctr"/>
            <a:endParaRPr lang="en-GB" sz="1600" dirty="0">
              <a:solidFill>
                <a:srgbClr val="000000"/>
              </a:solidFill>
            </a:endParaRPr>
          </a:p>
          <a:p>
            <a:pPr algn="ctr"/>
            <a:r>
              <a:rPr lang="en-GB" sz="1000" dirty="0">
                <a:solidFill>
                  <a:srgbClr val="000000"/>
                </a:solidFill>
              </a:rPr>
              <a:t>State Geological Institute of </a:t>
            </a:r>
            <a:r>
              <a:rPr lang="en-GB" sz="1000" dirty="0" err="1">
                <a:solidFill>
                  <a:srgbClr val="000000"/>
                </a:solidFill>
              </a:rPr>
              <a:t>Dionyz</a:t>
            </a:r>
            <a:r>
              <a:rPr lang="en-GB" sz="1000" dirty="0">
                <a:solidFill>
                  <a:srgbClr val="000000"/>
                </a:solidFill>
              </a:rPr>
              <a:t> </a:t>
            </a:r>
            <a:r>
              <a:rPr lang="en-GB" sz="1000" dirty="0" err="1">
                <a:solidFill>
                  <a:srgbClr val="000000"/>
                </a:solidFill>
              </a:rPr>
              <a:t>Stur</a:t>
            </a:r>
            <a:r>
              <a:rPr lang="en-GB" sz="1000" dirty="0">
                <a:solidFill>
                  <a:srgbClr val="000000"/>
                </a:solidFill>
              </a:rPr>
              <a:t>, Regional Centre, </a:t>
            </a:r>
            <a:r>
              <a:rPr lang="en-GB" sz="1000" dirty="0" err="1">
                <a:solidFill>
                  <a:srgbClr val="000000"/>
                </a:solidFill>
              </a:rPr>
              <a:t>Spiska</a:t>
            </a:r>
            <a:r>
              <a:rPr lang="en-GB" sz="1000" dirty="0">
                <a:solidFill>
                  <a:srgbClr val="000000"/>
                </a:solidFill>
              </a:rPr>
              <a:t> Nova </a:t>
            </a:r>
            <a:r>
              <a:rPr lang="en-GB" sz="1000" dirty="0" err="1">
                <a:solidFill>
                  <a:srgbClr val="000000"/>
                </a:solidFill>
              </a:rPr>
              <a:t>Ves</a:t>
            </a:r>
            <a:r>
              <a:rPr lang="en-GB" sz="1000" dirty="0">
                <a:solidFill>
                  <a:srgbClr val="000000"/>
                </a:solidFill>
              </a:rPr>
              <a:t>, Slovakia </a:t>
            </a:r>
            <a:endParaRPr lang="en-GB" sz="1000" b="0" i="0" u="none" strike="noStrike" baseline="0" dirty="0">
              <a:solidFill>
                <a:srgbClr val="000000"/>
              </a:solidFill>
            </a:endParaRPr>
          </a:p>
        </p:txBody>
      </p:sp>
      <p:pic>
        <p:nvPicPr>
          <p:cNvPr id="6" name="Picture 5" descr="IUGS_Commission_GGB_logo_2016.gif"/>
          <p:cNvPicPr>
            <a:picLocks noChangeAspect="1"/>
          </p:cNvPicPr>
          <p:nvPr/>
        </p:nvPicPr>
        <p:blipFill>
          <a:blip r:embed="rId2" cstate="print"/>
          <a:stretch>
            <a:fillRect/>
          </a:stretch>
        </p:blipFill>
        <p:spPr>
          <a:xfrm>
            <a:off x="7452320" y="49308"/>
            <a:ext cx="1636364" cy="1080000"/>
          </a:xfrm>
          <a:prstGeom prst="rect">
            <a:avLst/>
          </a:prstGeom>
        </p:spPr>
      </p:pic>
      <p:pic>
        <p:nvPicPr>
          <p:cNvPr id="7" name="Picture 6" descr="60 IUGS-logo-high resolution.png"/>
          <p:cNvPicPr>
            <a:picLocks noChangeAspect="1"/>
          </p:cNvPicPr>
          <p:nvPr/>
        </p:nvPicPr>
        <p:blipFill>
          <a:blip r:embed="rId3" cstate="print"/>
          <a:stretch>
            <a:fillRect/>
          </a:stretch>
        </p:blipFill>
        <p:spPr>
          <a:xfrm>
            <a:off x="64196" y="49308"/>
            <a:ext cx="1771500" cy="1080000"/>
          </a:xfrm>
          <a:prstGeom prst="rect">
            <a:avLst/>
          </a:prstGeom>
        </p:spPr>
      </p:pic>
      <p:sp>
        <p:nvSpPr>
          <p:cNvPr id="9" name="Rectangle 8"/>
          <p:cNvSpPr/>
          <p:nvPr/>
        </p:nvSpPr>
        <p:spPr>
          <a:xfrm>
            <a:off x="179512" y="4494520"/>
            <a:ext cx="8568952" cy="246221"/>
          </a:xfrm>
          <a:prstGeom prst="rect">
            <a:avLst/>
          </a:prstGeom>
        </p:spPr>
        <p:txBody>
          <a:bodyPr wrap="square">
            <a:spAutoFit/>
          </a:bodyPr>
          <a:lstStyle/>
          <a:p>
            <a:r>
              <a:rPr lang="en-GB" sz="1000" dirty="0">
                <a:cs typeface="Arial" pitchFamily="34" charset="0"/>
              </a:rPr>
              <a:t>It is recommended that reference to this part of the Manual should be made in the following way:</a:t>
            </a:r>
          </a:p>
        </p:txBody>
      </p:sp>
      <p:sp>
        <p:nvSpPr>
          <p:cNvPr id="5" name="TextBox 4">
            <a:extLst>
              <a:ext uri="{FF2B5EF4-FFF2-40B4-BE49-F238E27FC236}">
                <a16:creationId xmlns:a16="http://schemas.microsoft.com/office/drawing/2014/main" id="{6CD0DBF3-4DDA-1FE4-2A8C-AF4F37E3F0D8}"/>
              </a:ext>
            </a:extLst>
          </p:cNvPr>
          <p:cNvSpPr txBox="1"/>
          <p:nvPr/>
        </p:nvSpPr>
        <p:spPr>
          <a:xfrm>
            <a:off x="215516" y="4896251"/>
            <a:ext cx="8640960" cy="707886"/>
          </a:xfrm>
          <a:prstGeom prst="rect">
            <a:avLst/>
          </a:prstGeom>
          <a:noFill/>
        </p:spPr>
        <p:txBody>
          <a:bodyPr wrap="square">
            <a:spAutoFit/>
          </a:bodyPr>
          <a:lstStyle/>
          <a:p>
            <a:r>
              <a:rPr lang="en-GB" sz="1000" b="0" i="0" u="none" strike="noStrike" baseline="0" dirty="0" err="1">
                <a:solidFill>
                  <a:srgbClr val="000000"/>
                </a:solidFill>
              </a:rPr>
              <a:t>Lučivjanský</a:t>
            </a:r>
            <a:r>
              <a:rPr lang="en-GB" sz="1000" b="0" i="0" u="none" strike="noStrike" baseline="0" dirty="0">
                <a:solidFill>
                  <a:srgbClr val="000000"/>
                </a:solidFill>
              </a:rPr>
              <a:t>, P. &amp; </a:t>
            </a:r>
            <a:r>
              <a:rPr lang="en-GB" sz="1000" b="0" i="0" u="none" strike="noStrike" baseline="0" dirty="0" err="1">
                <a:solidFill>
                  <a:srgbClr val="000000"/>
                </a:solidFill>
              </a:rPr>
              <a:t>Mackových</a:t>
            </a:r>
            <a:r>
              <a:rPr lang="en-GB" sz="1000" b="0" i="0" u="none" strike="noStrike" baseline="0" dirty="0">
                <a:solidFill>
                  <a:srgbClr val="000000"/>
                </a:solidFill>
              </a:rPr>
              <a:t>, D., 2022. </a:t>
            </a:r>
            <a:r>
              <a:rPr lang="en-GB" sz="1000" b="0" i="1" u="none" strike="noStrike" baseline="0" dirty="0">
                <a:solidFill>
                  <a:srgbClr val="000000"/>
                </a:solidFill>
              </a:rPr>
              <a:t>Development of Reference Materials for External Quality Control. </a:t>
            </a:r>
            <a:r>
              <a:rPr lang="en-GB" sz="1000" b="0" i="0" u="none" strike="noStrike" baseline="0" dirty="0">
                <a:solidFill>
                  <a:srgbClr val="000000"/>
                </a:solidFill>
              </a:rPr>
              <a:t>Chapter 5 In: Demetriades, A., Johnson, C.C., Smith, D.B., </a:t>
            </a:r>
            <a:r>
              <a:rPr lang="en-GB" sz="1000" b="0" i="0" u="none" strike="noStrike" baseline="0" dirty="0" err="1">
                <a:solidFill>
                  <a:srgbClr val="000000"/>
                </a:solidFill>
              </a:rPr>
              <a:t>Ladenberger</a:t>
            </a:r>
            <a:r>
              <a:rPr lang="en-GB" sz="1000" b="0" i="0" u="none" strike="noStrike" baseline="0" dirty="0">
                <a:solidFill>
                  <a:srgbClr val="000000"/>
                </a:solidFill>
              </a:rPr>
              <a:t>, A., </a:t>
            </a:r>
            <a:r>
              <a:rPr lang="en-GB" sz="1000" b="0" i="0" u="none" strike="noStrike" baseline="0" dirty="0" err="1">
                <a:solidFill>
                  <a:srgbClr val="000000"/>
                </a:solidFill>
              </a:rPr>
              <a:t>Adánez</a:t>
            </a:r>
            <a:r>
              <a:rPr lang="en-GB" sz="1000" b="0" i="0" u="none" strike="noStrike" baseline="0" dirty="0">
                <a:solidFill>
                  <a:srgbClr val="000000"/>
                </a:solidFill>
              </a:rPr>
              <a:t> </a:t>
            </a:r>
            <a:r>
              <a:rPr lang="en-GB" sz="1000" b="0" i="0" u="none" strike="noStrike" baseline="0" dirty="0" err="1">
                <a:solidFill>
                  <a:srgbClr val="000000"/>
                </a:solidFill>
              </a:rPr>
              <a:t>Sanjuan</a:t>
            </a:r>
            <a:r>
              <a:rPr lang="en-GB" sz="1000" b="0" i="0" u="none" strike="noStrike" baseline="0" dirty="0">
                <a:solidFill>
                  <a:srgbClr val="000000"/>
                </a:solidFill>
              </a:rPr>
              <a:t>, P., </a:t>
            </a:r>
            <a:r>
              <a:rPr lang="en-GB" sz="1000" b="0" i="0" u="none" strike="noStrike" baseline="0" dirty="0" err="1">
                <a:solidFill>
                  <a:srgbClr val="000000"/>
                </a:solidFill>
              </a:rPr>
              <a:t>Argyraki</a:t>
            </a:r>
            <a:r>
              <a:rPr lang="en-GB" sz="1000" b="0" i="0" u="none" strike="noStrike" baseline="0" dirty="0">
                <a:solidFill>
                  <a:srgbClr val="000000"/>
                </a:solidFill>
              </a:rPr>
              <a:t>, A., </a:t>
            </a:r>
            <a:r>
              <a:rPr lang="en-GB" sz="1000" b="0" i="0" u="none" strike="noStrike" baseline="0" dirty="0" err="1">
                <a:solidFill>
                  <a:srgbClr val="000000"/>
                </a:solidFill>
              </a:rPr>
              <a:t>Stouraiti</a:t>
            </a:r>
            <a:r>
              <a:rPr lang="en-GB" sz="1000" b="0" i="0" u="none" strike="noStrike" baseline="0" dirty="0">
                <a:solidFill>
                  <a:srgbClr val="000000"/>
                </a:solidFill>
              </a:rPr>
              <a:t>, C., </a:t>
            </a:r>
            <a:r>
              <a:rPr lang="en-GB" sz="1000" b="0" i="0" u="none" strike="noStrike" baseline="0" dirty="0" err="1">
                <a:solidFill>
                  <a:srgbClr val="000000"/>
                </a:solidFill>
              </a:rPr>
              <a:t>Caritat</a:t>
            </a:r>
            <a:r>
              <a:rPr lang="en-GB" sz="1000" b="0" i="0" u="none" strike="noStrike" baseline="0" dirty="0">
                <a:solidFill>
                  <a:srgbClr val="000000"/>
                </a:solidFill>
              </a:rPr>
              <a:t>, P. de, Knights, K.V., Prieto </a:t>
            </a:r>
            <a:r>
              <a:rPr lang="en-GB" sz="1000" b="0" i="0" u="none" strike="noStrike" baseline="0" dirty="0" err="1">
                <a:solidFill>
                  <a:srgbClr val="000000"/>
                </a:solidFill>
              </a:rPr>
              <a:t>Rincón</a:t>
            </a:r>
            <a:r>
              <a:rPr lang="en-GB" sz="1000" b="0" i="0" u="none" strike="noStrike" baseline="0" dirty="0">
                <a:solidFill>
                  <a:srgbClr val="000000"/>
                </a:solidFill>
              </a:rPr>
              <a:t>, G. &amp; </a:t>
            </a:r>
            <a:r>
              <a:rPr lang="en-GB" sz="1000" b="0" i="0" u="none" strike="noStrike" baseline="0" dirty="0" err="1">
                <a:solidFill>
                  <a:srgbClr val="000000"/>
                </a:solidFill>
              </a:rPr>
              <a:t>Simubali</a:t>
            </a:r>
            <a:r>
              <a:rPr lang="en-GB" sz="1000" b="0" i="0" u="none" strike="noStrike" baseline="0" dirty="0">
                <a:solidFill>
                  <a:srgbClr val="000000"/>
                </a:solidFill>
              </a:rPr>
              <a:t>, G.N. (Editors), International Union of Geological Sciences Manual of Standard Methods for Establishing the Global Geochemical Reference Network. IUGS Commission on Global Geochemical Baselines, Athens, Hellenic Republic, Special Publication, </a:t>
            </a:r>
            <a:r>
              <a:rPr lang="en-GB" sz="1000" b="1" i="0" u="none" strike="noStrike" baseline="0" dirty="0">
                <a:solidFill>
                  <a:srgbClr val="000000"/>
                </a:solidFill>
              </a:rPr>
              <a:t>2</a:t>
            </a:r>
            <a:r>
              <a:rPr lang="en-GB" sz="1000" b="0" i="0" u="none" strike="noStrike" baseline="0" dirty="0">
                <a:solidFill>
                  <a:srgbClr val="000000"/>
                </a:solidFill>
              </a:rPr>
              <a:t>, 323−333. </a:t>
            </a:r>
            <a:endParaRPr lang="en-GB" sz="1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F53BF40-7C4E-5649-AD93-6C45E83BBCC1}"/>
              </a:ext>
            </a:extLst>
          </p:cNvPr>
          <p:cNvSpPr txBox="1"/>
          <p:nvPr/>
        </p:nvSpPr>
        <p:spPr>
          <a:xfrm>
            <a:off x="251520" y="49188"/>
            <a:ext cx="8640960" cy="5724644"/>
          </a:xfrm>
          <a:prstGeom prst="rect">
            <a:avLst/>
          </a:prstGeom>
          <a:noFill/>
        </p:spPr>
        <p:txBody>
          <a:bodyPr wrap="square">
            <a:spAutoFit/>
          </a:bodyPr>
          <a:lstStyle/>
          <a:p>
            <a:r>
              <a:rPr lang="en-GB" sz="2400" b="1" i="0" u="none" strike="noStrike" baseline="0" dirty="0">
                <a:solidFill>
                  <a:srgbClr val="000000"/>
                </a:solidFill>
              </a:rPr>
              <a:t>5.11.3. Documentation and usage of RM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Documentation from RM preparation should be available, containing all necessary information and instructions for its use (ISO, 2014, 2016): </a:t>
            </a:r>
          </a:p>
          <a:p>
            <a:endParaRPr lang="en-GB" sz="1800" b="0" i="0" u="none" strike="noStrike" baseline="0" dirty="0">
              <a:solidFill>
                <a:srgbClr val="000000"/>
              </a:solidFill>
            </a:endParaRPr>
          </a:p>
          <a:p>
            <a:pPr marL="1612900" indent="-285750">
              <a:buFont typeface="Arial" panose="020B0604020202020204" pitchFamily="34" charset="0"/>
              <a:buChar char="•"/>
            </a:pPr>
            <a:r>
              <a:rPr lang="en-GB" sz="1800" b="0" i="0" u="none" strike="noStrike" baseline="0" dirty="0">
                <a:solidFill>
                  <a:srgbClr val="000000"/>
                </a:solidFill>
              </a:rPr>
              <a:t>Name and description of RM </a:t>
            </a:r>
          </a:p>
          <a:p>
            <a:pPr marL="1612900" indent="-285750">
              <a:buFont typeface="Arial" panose="020B0604020202020204" pitchFamily="34" charset="0"/>
              <a:buChar char="•"/>
            </a:pPr>
            <a:r>
              <a:rPr lang="en-GB" sz="1800" b="0" i="0" u="none" strike="noStrike" baseline="0" dirty="0">
                <a:solidFill>
                  <a:srgbClr val="000000"/>
                </a:solidFill>
              </a:rPr>
              <a:t>Batch number </a:t>
            </a:r>
          </a:p>
          <a:p>
            <a:pPr marL="1612900" indent="-285750">
              <a:buFont typeface="Arial" panose="020B0604020202020204" pitchFamily="34" charset="0"/>
              <a:buChar char="•"/>
            </a:pPr>
            <a:r>
              <a:rPr lang="en-GB" sz="1800" b="0" i="0" u="none" strike="noStrike" baseline="0" dirty="0">
                <a:solidFill>
                  <a:srgbClr val="000000"/>
                </a:solidFill>
              </a:rPr>
              <a:t>Date of preparation </a:t>
            </a:r>
          </a:p>
          <a:p>
            <a:pPr marL="1612900" indent="-285750">
              <a:buFont typeface="Arial" panose="020B0604020202020204" pitchFamily="34" charset="0"/>
              <a:buChar char="•"/>
            </a:pPr>
            <a:r>
              <a:rPr lang="en-GB" sz="1800" b="0" i="0" u="none" strike="noStrike" baseline="0" dirty="0">
                <a:solidFill>
                  <a:srgbClr val="000000"/>
                </a:solidFill>
              </a:rPr>
              <a:t>Expiration date </a:t>
            </a:r>
          </a:p>
          <a:p>
            <a:pPr marL="1612900" indent="-285750">
              <a:buFont typeface="Arial" panose="020B0604020202020204" pitchFamily="34" charset="0"/>
              <a:buChar char="•"/>
            </a:pPr>
            <a:r>
              <a:rPr lang="en-GB" sz="1800" b="0" i="0" u="none" strike="noStrike" baseline="0" dirty="0">
                <a:solidFill>
                  <a:srgbClr val="000000"/>
                </a:solidFill>
              </a:rPr>
              <a:t>Instructions for use, handling, storage conditions </a:t>
            </a:r>
          </a:p>
          <a:p>
            <a:pPr marL="1612900" indent="-285750">
              <a:buFont typeface="Arial" panose="020B0604020202020204" pitchFamily="34" charset="0"/>
              <a:buChar char="•"/>
            </a:pPr>
            <a:r>
              <a:rPr lang="en-GB" sz="1800" b="0" i="0" u="none" strike="noStrike" baseline="0" dirty="0">
                <a:solidFill>
                  <a:srgbClr val="000000"/>
                </a:solidFill>
              </a:rPr>
              <a:t>Reference values of tested parameters </a:t>
            </a:r>
          </a:p>
          <a:p>
            <a:pPr marL="1612900" indent="-285750">
              <a:buFont typeface="Arial" panose="020B0604020202020204" pitchFamily="34" charset="0"/>
              <a:buChar char="•"/>
            </a:pPr>
            <a:r>
              <a:rPr lang="en-GB" sz="1800" b="0" i="0" u="none" strike="noStrike" baseline="0" dirty="0">
                <a:solidFill>
                  <a:srgbClr val="000000"/>
                </a:solidFill>
              </a:rPr>
              <a:t>Minimum amount of material - minimum weight, and </a:t>
            </a:r>
          </a:p>
          <a:p>
            <a:pPr marL="1612900" indent="-285750">
              <a:buFont typeface="Arial" panose="020B0604020202020204" pitchFamily="34" charset="0"/>
              <a:buChar char="•"/>
            </a:pPr>
            <a:r>
              <a:rPr lang="en-GB" sz="1800" b="0" i="0" u="none" strike="noStrike" baseline="0" dirty="0">
                <a:solidFill>
                  <a:srgbClr val="000000"/>
                </a:solidFill>
              </a:rPr>
              <a:t>Security measures, risks if necessary. </a:t>
            </a:r>
          </a:p>
          <a:p>
            <a:endParaRPr lang="en-GB" sz="1800" b="0" i="0" u="none" strike="noStrike" baseline="0" dirty="0">
              <a:solidFill>
                <a:srgbClr val="000000"/>
              </a:solidFill>
            </a:endParaRPr>
          </a:p>
          <a:p>
            <a:r>
              <a:rPr lang="en-GB" sz="1800" b="0" i="0" u="none" strike="noStrike" baseline="0" dirty="0">
                <a:solidFill>
                  <a:srgbClr val="000000"/>
                </a:solidFill>
              </a:rPr>
              <a:t>The unit of packaging should be clearly labelled with the RM name, batch number, date of preparation, expiry date and package size. In addition to this information, in the case of an inquiry or when preparing a new batch of RM, it is good to keep information on the origin and method of RM preparation and the type of packaging. Additional information on moisture, grain size, procedures used for homogeneity test, stability test and way of characterisation of the property values of the RM should be available to users. </a:t>
            </a:r>
            <a:endParaRPr lang="en-GB" dirty="0"/>
          </a:p>
        </p:txBody>
      </p:sp>
      <p:sp>
        <p:nvSpPr>
          <p:cNvPr id="4" name="TextBox 3">
            <a:extLst>
              <a:ext uri="{FF2B5EF4-FFF2-40B4-BE49-F238E27FC236}">
                <a16:creationId xmlns:a16="http://schemas.microsoft.com/office/drawing/2014/main" id="{D6ED9F77-1F21-6FE2-9481-19D4293FBA31}"/>
              </a:ext>
            </a:extLst>
          </p:cNvPr>
          <p:cNvSpPr txBox="1"/>
          <p:nvPr/>
        </p:nvSpPr>
        <p:spPr>
          <a:xfrm>
            <a:off x="7512111" y="5414244"/>
            <a:ext cx="1704313"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4037039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F53BF40-7C4E-5649-AD93-6C45E83BBCC1}"/>
              </a:ext>
            </a:extLst>
          </p:cNvPr>
          <p:cNvSpPr txBox="1"/>
          <p:nvPr/>
        </p:nvSpPr>
        <p:spPr>
          <a:xfrm>
            <a:off x="251520" y="1273324"/>
            <a:ext cx="8640960" cy="2400657"/>
          </a:xfrm>
          <a:prstGeom prst="rect">
            <a:avLst/>
          </a:prstGeom>
          <a:noFill/>
        </p:spPr>
        <p:txBody>
          <a:bodyPr wrap="square">
            <a:spAutoFit/>
          </a:bodyPr>
          <a:lstStyle/>
          <a:p>
            <a:r>
              <a:rPr lang="en-GB" sz="2400" b="1" i="0" u="none" strike="noStrike" baseline="0" dirty="0">
                <a:solidFill>
                  <a:srgbClr val="000000"/>
                </a:solidFill>
              </a:rPr>
              <a:t>5.11.3. Documentation and usage of RM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When using an RM for quality management, information is needed on how to proceed if the RM is stored for a long time. As RM sedimentation and separation may occur, the unit should be thoroughly shaken before use and visually inspected for material change, and clumping. If the RM values are reported as content per dry weight of the sample, the conditions to ensure the calculation of the moisture content of the sample shall be indicated.</a:t>
            </a:r>
            <a:endParaRPr lang="en-GB" dirty="0"/>
          </a:p>
        </p:txBody>
      </p:sp>
      <p:sp>
        <p:nvSpPr>
          <p:cNvPr id="2" name="TextBox 1">
            <a:extLst>
              <a:ext uri="{FF2B5EF4-FFF2-40B4-BE49-F238E27FC236}">
                <a16:creationId xmlns:a16="http://schemas.microsoft.com/office/drawing/2014/main" id="{C1A66430-E5ED-79E9-B2D6-F88A22CD920D}"/>
              </a:ext>
            </a:extLst>
          </p:cNvPr>
          <p:cNvSpPr txBox="1"/>
          <p:nvPr/>
        </p:nvSpPr>
        <p:spPr>
          <a:xfrm>
            <a:off x="107504" y="49188"/>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760010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34BFEEF-4CE3-A482-3637-E89615FEC61E}"/>
              </a:ext>
            </a:extLst>
          </p:cNvPr>
          <p:cNvSpPr txBox="1"/>
          <p:nvPr/>
        </p:nvSpPr>
        <p:spPr>
          <a:xfrm>
            <a:off x="251520" y="268109"/>
            <a:ext cx="8640960" cy="4893647"/>
          </a:xfrm>
          <a:prstGeom prst="rect">
            <a:avLst/>
          </a:prstGeom>
          <a:noFill/>
        </p:spPr>
        <p:txBody>
          <a:bodyPr wrap="square">
            <a:spAutoFit/>
          </a:bodyPr>
          <a:lstStyle/>
          <a:p>
            <a:r>
              <a:rPr lang="en-GB" sz="2400" b="1" i="0" u="none" strike="noStrike" baseline="0" dirty="0">
                <a:solidFill>
                  <a:srgbClr val="000000"/>
                </a:solidFill>
              </a:rPr>
              <a:t>5.1. Introduction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Reference materials (RMs), whether Primary Reference Materials (PRMs) or Secondary Reference Materials (SRMs), are important tools in implementing several aspects of measurement quality of laboratory results, and are used for method validation, calibration, measurement uncertainty estimation, training, and for internal and external quality control purposes. </a:t>
            </a:r>
          </a:p>
          <a:p>
            <a:endParaRPr lang="en-GB" sz="1800" b="0" i="0" u="none" strike="noStrike" baseline="0" dirty="0">
              <a:solidFill>
                <a:srgbClr val="000000"/>
              </a:solidFill>
            </a:endParaRPr>
          </a:p>
          <a:p>
            <a:r>
              <a:rPr lang="en-GB" sz="1800" b="0" i="0" u="none" strike="noStrike" baseline="0" dirty="0">
                <a:solidFill>
                  <a:srgbClr val="000000"/>
                </a:solidFill>
              </a:rPr>
              <a:t>Preparation of any reference material requires a thorough knowledge of the type of material and its properties. Further, expertise in the selection of appropriate and sensitive methods for carrying out homogeneity tests, stability tests and material characterisation, and good command of the statistical methods necessary for the correct processing and interpretation of experimental data. </a:t>
            </a:r>
          </a:p>
          <a:p>
            <a:endParaRPr lang="en-GB" sz="1800" b="0" i="0" u="none" strike="noStrike" baseline="0" dirty="0">
              <a:solidFill>
                <a:srgbClr val="000000"/>
              </a:solidFill>
            </a:endParaRPr>
          </a:p>
          <a:p>
            <a:r>
              <a:rPr lang="en-GB" sz="1800" b="0" i="0" u="none" strike="noStrike" baseline="0" dirty="0">
                <a:solidFill>
                  <a:srgbClr val="000000"/>
                </a:solidFill>
              </a:rPr>
              <a:t>The procedure for the preparation of an SRM for external quality control is similar to that for PRM. The difference between a PRM and an SRM is that the former is subject to rigorous ring testing for its certification. </a:t>
            </a:r>
          </a:p>
        </p:txBody>
      </p:sp>
      <p:sp>
        <p:nvSpPr>
          <p:cNvPr id="6" name="TextBox 5">
            <a:extLst>
              <a:ext uri="{FF2B5EF4-FFF2-40B4-BE49-F238E27FC236}">
                <a16:creationId xmlns:a16="http://schemas.microsoft.com/office/drawing/2014/main" id="{B06C16B2-4A4D-AB03-ACA3-7399E74D352B}"/>
              </a:ext>
            </a:extLst>
          </p:cNvPr>
          <p:cNvSpPr txBox="1"/>
          <p:nvPr/>
        </p:nvSpPr>
        <p:spPr>
          <a:xfrm>
            <a:off x="7308304" y="5305772"/>
            <a:ext cx="1646605"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3900635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34BFEEF-4CE3-A482-3637-E89615FEC61E}"/>
              </a:ext>
            </a:extLst>
          </p:cNvPr>
          <p:cNvSpPr txBox="1"/>
          <p:nvPr/>
        </p:nvSpPr>
        <p:spPr>
          <a:xfrm>
            <a:off x="251520" y="23982"/>
            <a:ext cx="8640960" cy="5724644"/>
          </a:xfrm>
          <a:prstGeom prst="rect">
            <a:avLst/>
          </a:prstGeom>
          <a:noFill/>
        </p:spPr>
        <p:txBody>
          <a:bodyPr wrap="square">
            <a:spAutoFit/>
          </a:bodyPr>
          <a:lstStyle/>
          <a:p>
            <a:r>
              <a:rPr lang="en-GB" sz="2400" b="1" i="0" u="none" strike="noStrike" baseline="0" dirty="0">
                <a:solidFill>
                  <a:srgbClr val="000000"/>
                </a:solidFill>
              </a:rPr>
              <a:t>		5.1. Introduction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For the Global Geochemical Reference Network project, the following Secondary Reference Materials should be prepared for each of the recommended sample media:</a:t>
            </a:r>
          </a:p>
          <a:p>
            <a:r>
              <a:rPr lang="en-GB" sz="1800" b="0" i="0" u="none" strike="noStrike" baseline="0" dirty="0">
                <a:solidFill>
                  <a:srgbClr val="000000"/>
                </a:solidFill>
              </a:rPr>
              <a:t> </a:t>
            </a:r>
          </a:p>
          <a:p>
            <a:pPr marL="1347788"/>
            <a:r>
              <a:rPr lang="en-GB" sz="1800" b="0" i="0" u="none" strike="noStrike" baseline="0" dirty="0">
                <a:solidFill>
                  <a:srgbClr val="000000"/>
                </a:solidFill>
              </a:rPr>
              <a:t>• Rock </a:t>
            </a:r>
          </a:p>
          <a:p>
            <a:pPr marL="1347788"/>
            <a:r>
              <a:rPr lang="en-GB" sz="1800" b="0" i="0" u="none" strike="noStrike" baseline="0" dirty="0">
                <a:solidFill>
                  <a:srgbClr val="000000"/>
                </a:solidFill>
              </a:rPr>
              <a:t>• Residual soil </a:t>
            </a:r>
          </a:p>
          <a:p>
            <a:pPr marL="1347788"/>
            <a:r>
              <a:rPr lang="en-GB" sz="1800" b="0" i="0" u="none" strike="noStrike" baseline="0" dirty="0">
                <a:solidFill>
                  <a:srgbClr val="000000"/>
                </a:solidFill>
              </a:rPr>
              <a:t>• Stream sediment </a:t>
            </a:r>
          </a:p>
          <a:p>
            <a:pPr marL="1347788"/>
            <a:r>
              <a:rPr lang="en-GB" sz="1800" b="0" i="0" u="none" strike="noStrike" baseline="0" dirty="0">
                <a:solidFill>
                  <a:srgbClr val="000000"/>
                </a:solidFill>
              </a:rPr>
              <a:t>• Overbank/Floodplain sediment, and </a:t>
            </a:r>
          </a:p>
          <a:p>
            <a:pPr marL="1347788"/>
            <a:r>
              <a:rPr lang="en-GB" sz="1800" b="0" i="0" u="none" strike="noStrike" baseline="0" dirty="0">
                <a:solidFill>
                  <a:srgbClr val="000000"/>
                </a:solidFill>
              </a:rPr>
              <a:t>• Blank solid sample. </a:t>
            </a:r>
          </a:p>
          <a:p>
            <a:endParaRPr lang="en-GB" sz="1800" b="0" i="0" u="none" strike="noStrike" baseline="0" dirty="0">
              <a:solidFill>
                <a:srgbClr val="000000"/>
              </a:solidFill>
            </a:endParaRPr>
          </a:p>
          <a:p>
            <a:r>
              <a:rPr lang="en-GB" sz="1800" b="0" i="0" u="none" strike="noStrike" baseline="0" dirty="0">
                <a:solidFill>
                  <a:srgbClr val="000000"/>
                </a:solidFill>
              </a:rPr>
              <a:t>For rock, residual soil, stream sediment, and overbank/floodplain sediment, at least five SRMs for each sample type must be prepared with different major and trace element concentrations. The two solid blank project reference samples should be made from fine-grained kaolin tailings from two different kaolin plants, and if possible, from two different countries (</a:t>
            </a:r>
            <a:r>
              <a:rPr lang="en-GB" sz="1800" b="0" i="0" u="none" strike="noStrike" baseline="0" dirty="0" err="1">
                <a:solidFill>
                  <a:srgbClr val="000000"/>
                </a:solidFill>
              </a:rPr>
              <a:t>Schermann</a:t>
            </a:r>
            <a:r>
              <a:rPr lang="en-GB" sz="1800" b="0" i="0" u="none" strike="noStrike" baseline="0" dirty="0">
                <a:solidFill>
                  <a:srgbClr val="000000"/>
                </a:solidFill>
              </a:rPr>
              <a:t>, 1990). Alternatives to kaolin are quartz (need to manage silicosis risk) or feldspar ‘wash’, or even corundum. The risk and cost/benefit analysis of these materials should, however, be considered. </a:t>
            </a:r>
          </a:p>
          <a:p>
            <a:r>
              <a:rPr lang="en-GB" sz="1800" b="0" i="0" u="none" strike="noStrike" baseline="0" dirty="0">
                <a:solidFill>
                  <a:srgbClr val="000000"/>
                </a:solidFill>
              </a:rPr>
              <a:t>The recommended minimum amount for each SRM must be at least 1000 kg (refer to Chapters 8 &amp; 10). </a:t>
            </a:r>
            <a:endParaRPr lang="en-GB" dirty="0"/>
          </a:p>
        </p:txBody>
      </p:sp>
      <p:sp>
        <p:nvSpPr>
          <p:cNvPr id="2" name="TextBox 1">
            <a:extLst>
              <a:ext uri="{FF2B5EF4-FFF2-40B4-BE49-F238E27FC236}">
                <a16:creationId xmlns:a16="http://schemas.microsoft.com/office/drawing/2014/main" id="{ABEAF830-31E1-4EC0-1393-117CCF848D22}"/>
              </a:ext>
            </a:extLst>
          </p:cNvPr>
          <p:cNvSpPr txBox="1"/>
          <p:nvPr/>
        </p:nvSpPr>
        <p:spPr>
          <a:xfrm>
            <a:off x="107504" y="23982"/>
            <a:ext cx="1646605"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13257255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E6E3DA6-5D91-22A7-1A0C-634AF593BAE1}"/>
              </a:ext>
            </a:extLst>
          </p:cNvPr>
          <p:cNvSpPr txBox="1"/>
          <p:nvPr/>
        </p:nvSpPr>
        <p:spPr>
          <a:xfrm>
            <a:off x="251520" y="2723"/>
            <a:ext cx="8640960" cy="5724644"/>
          </a:xfrm>
          <a:prstGeom prst="rect">
            <a:avLst/>
          </a:prstGeom>
          <a:noFill/>
        </p:spPr>
        <p:txBody>
          <a:bodyPr wrap="square">
            <a:spAutoFit/>
          </a:bodyPr>
          <a:lstStyle/>
          <a:p>
            <a:r>
              <a:rPr lang="en-GB" sz="2400" b="1" i="0" u="none" strike="noStrike" baseline="0" dirty="0">
                <a:solidFill>
                  <a:srgbClr val="000000"/>
                </a:solidFill>
              </a:rPr>
              <a:t>5.1.1. Definitions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The following definitions are according to ISO Guide 35 (ISO, 2017a, p.2): </a:t>
            </a:r>
          </a:p>
          <a:p>
            <a:r>
              <a:rPr lang="en-GB" sz="1800" b="1" i="1" u="none" strike="noStrike" baseline="0" dirty="0">
                <a:solidFill>
                  <a:srgbClr val="000000"/>
                </a:solidFill>
              </a:rPr>
              <a:t>Reference Material </a:t>
            </a:r>
            <a:r>
              <a:rPr lang="en-GB" sz="1800" b="0" i="0" u="none" strike="noStrike" baseline="0" dirty="0">
                <a:solidFill>
                  <a:srgbClr val="000000"/>
                </a:solidFill>
              </a:rPr>
              <a:t>(</a:t>
            </a:r>
            <a:r>
              <a:rPr lang="en-GB" sz="1800" b="1" i="0" u="none" strike="noStrike" baseline="0" dirty="0">
                <a:solidFill>
                  <a:srgbClr val="000000"/>
                </a:solidFill>
              </a:rPr>
              <a:t>RM</a:t>
            </a:r>
            <a:r>
              <a:rPr lang="en-GB" sz="1800" b="0" i="0" u="none" strike="noStrike" baseline="0" dirty="0">
                <a:solidFill>
                  <a:srgbClr val="000000"/>
                </a:solidFill>
              </a:rPr>
              <a:t>): </a:t>
            </a:r>
            <a:r>
              <a:rPr lang="en-GB" sz="1800" b="0" i="1" u="none" strike="noStrike" baseline="0" dirty="0">
                <a:solidFill>
                  <a:srgbClr val="000000"/>
                </a:solidFill>
              </a:rPr>
              <a:t>Material, is sufficiently homogeneous and stable with respect to one or more specified properties, which has been established to be fit for its intended use in a measurement process</a:t>
            </a:r>
            <a:r>
              <a:rPr lang="en-GB" sz="1800" b="0" i="0" u="none" strike="noStrike" baseline="0" dirty="0">
                <a:solidFill>
                  <a:srgbClr val="000000"/>
                </a:solidFill>
              </a:rPr>
              <a:t>. </a:t>
            </a:r>
          </a:p>
          <a:p>
            <a:r>
              <a:rPr lang="en-GB" sz="1800" b="1" i="1" u="none" strike="noStrike" baseline="0" dirty="0">
                <a:solidFill>
                  <a:srgbClr val="000000"/>
                </a:solidFill>
              </a:rPr>
              <a:t>Certified Reference Material </a:t>
            </a:r>
            <a:r>
              <a:rPr lang="en-GB" sz="1800" b="0" i="0" u="none" strike="noStrike" baseline="0" dirty="0">
                <a:solidFill>
                  <a:srgbClr val="000000"/>
                </a:solidFill>
              </a:rPr>
              <a:t>(</a:t>
            </a:r>
            <a:r>
              <a:rPr lang="en-GB" sz="1800" b="1" i="0" u="none" strike="noStrike" baseline="0" dirty="0">
                <a:solidFill>
                  <a:srgbClr val="000000"/>
                </a:solidFill>
              </a:rPr>
              <a:t>CRM</a:t>
            </a:r>
            <a:r>
              <a:rPr lang="en-GB" sz="1800" b="0" i="0" u="none" strike="noStrike" baseline="0" dirty="0">
                <a:solidFill>
                  <a:srgbClr val="000000"/>
                </a:solidFill>
              </a:rPr>
              <a:t>): </a:t>
            </a:r>
            <a:r>
              <a:rPr lang="en-GB" sz="1800" b="0" i="1" u="none" strike="noStrike" baseline="0" dirty="0">
                <a:solidFill>
                  <a:srgbClr val="000000"/>
                </a:solidFill>
              </a:rPr>
              <a:t>Reference Material characterised by a metrologically valid procedure for one or more specified properties, accompanied by an RM certificate that provides the value of the specified property, its associated uncertainty, and a statement of metrological traceability</a:t>
            </a:r>
            <a:r>
              <a:rPr lang="en-GB" sz="1800" b="0" i="0" u="none" strike="noStrike" baseline="0" dirty="0">
                <a:solidFill>
                  <a:srgbClr val="000000"/>
                </a:solidFill>
              </a:rPr>
              <a:t>. </a:t>
            </a:r>
          </a:p>
          <a:p>
            <a:r>
              <a:rPr lang="en-GB" sz="1800" b="0" i="0" u="none" strike="noStrike" baseline="0" dirty="0">
                <a:solidFill>
                  <a:srgbClr val="000000"/>
                </a:solidFill>
              </a:rPr>
              <a:t>In applied geochemistry, the term </a:t>
            </a:r>
            <a:r>
              <a:rPr lang="en-GB" sz="1800" b="1" i="1" u="none" strike="noStrike" baseline="0" dirty="0">
                <a:solidFill>
                  <a:srgbClr val="000000"/>
                </a:solidFill>
              </a:rPr>
              <a:t>Primary Reference Material </a:t>
            </a:r>
            <a:r>
              <a:rPr lang="en-GB" sz="1800" b="0" i="0" u="none" strike="noStrike" baseline="0" dirty="0">
                <a:solidFill>
                  <a:srgbClr val="000000"/>
                </a:solidFill>
              </a:rPr>
              <a:t>(PRM) is used and is synonymous with CRM, </a:t>
            </a:r>
            <a:r>
              <a:rPr lang="en-GB" sz="1800" b="0" i="1" u="none" strike="noStrike" baseline="0" dirty="0">
                <a:solidFill>
                  <a:srgbClr val="000000"/>
                </a:solidFill>
              </a:rPr>
              <a:t>i.e.</a:t>
            </a:r>
            <a:r>
              <a:rPr lang="en-GB" sz="1800" b="0" i="0" u="none" strike="noStrike" baseline="0" dirty="0">
                <a:solidFill>
                  <a:srgbClr val="000000"/>
                </a:solidFill>
              </a:rPr>
              <a:t>, it is an internationally certified standard with recognised and accepted elemental concentrations (Johnson, 2011, p.64). </a:t>
            </a:r>
          </a:p>
          <a:p>
            <a:r>
              <a:rPr lang="en-GB" sz="1800" b="1" i="0" u="none" strike="noStrike" baseline="0" dirty="0">
                <a:solidFill>
                  <a:srgbClr val="000000"/>
                </a:solidFill>
              </a:rPr>
              <a:t>Secondary Reference Material </a:t>
            </a:r>
            <a:r>
              <a:rPr lang="en-GB" sz="1800" b="0" i="0" u="none" strike="noStrike" baseline="0" dirty="0">
                <a:solidFill>
                  <a:srgbClr val="000000"/>
                </a:solidFill>
              </a:rPr>
              <a:t>(</a:t>
            </a:r>
            <a:r>
              <a:rPr lang="en-GB" sz="1800" b="1" i="0" u="none" strike="noStrike" baseline="0" dirty="0">
                <a:solidFill>
                  <a:srgbClr val="000000"/>
                </a:solidFill>
              </a:rPr>
              <a:t>SRM</a:t>
            </a:r>
            <a:r>
              <a:rPr lang="en-GB" sz="1800" b="0" i="0" u="none" strike="noStrike" baseline="0" dirty="0">
                <a:solidFill>
                  <a:srgbClr val="000000"/>
                </a:solidFill>
              </a:rPr>
              <a:t>): </a:t>
            </a:r>
            <a:r>
              <a:rPr lang="en-GB" sz="1800" b="0" i="1" u="none" strike="noStrike" baseline="0" dirty="0">
                <a:solidFill>
                  <a:srgbClr val="000000"/>
                </a:solidFill>
              </a:rPr>
              <a:t>Generally, an in-house reference sample, is developed for internal use by projects, and is kept ‘blind’ to the analyst </a:t>
            </a:r>
            <a:r>
              <a:rPr lang="en-GB" sz="1800" b="0" i="0" u="none" strike="noStrike" baseline="0" dirty="0">
                <a:solidFill>
                  <a:srgbClr val="000000"/>
                </a:solidFill>
              </a:rPr>
              <a:t>(Johnson, 2011, p.64). It is for ‘</a:t>
            </a:r>
            <a:r>
              <a:rPr lang="en-GB" sz="1800" b="0" i="1" u="none" strike="noStrike" baseline="0" dirty="0">
                <a:solidFill>
                  <a:srgbClr val="000000"/>
                </a:solidFill>
              </a:rPr>
              <a:t>internal use</a:t>
            </a:r>
            <a:r>
              <a:rPr lang="en-GB" sz="1800" b="0" i="0" u="none" strike="noStrike" baseline="0" dirty="0">
                <a:solidFill>
                  <a:srgbClr val="000000"/>
                </a:solidFill>
              </a:rPr>
              <a:t>’ by the project, and is referred to as an ‘</a:t>
            </a:r>
            <a:r>
              <a:rPr lang="en-GB" sz="1800" b="0" i="1" u="none" strike="noStrike" baseline="0" dirty="0">
                <a:solidFill>
                  <a:srgbClr val="000000"/>
                </a:solidFill>
              </a:rPr>
              <a:t>external</a:t>
            </a:r>
            <a:r>
              <a:rPr lang="en-GB" sz="1800" b="0" i="0" u="none" strike="noStrike" baseline="0" dirty="0">
                <a:solidFill>
                  <a:srgbClr val="000000"/>
                </a:solidFill>
              </a:rPr>
              <a:t>’ reference material because it is used by the applied geochemist to assess the quality of the analytical results generated by the </a:t>
            </a:r>
            <a:r>
              <a:rPr lang="en-GB" sz="1800" b="0" i="0" u="none" strike="noStrike" baseline="0" dirty="0"/>
              <a:t>laboratory, and it is kept ‘</a:t>
            </a:r>
            <a:r>
              <a:rPr lang="en-GB" sz="1800" b="0" i="1" u="none" strike="noStrike" baseline="0" dirty="0"/>
              <a:t>blind</a:t>
            </a:r>
            <a:r>
              <a:rPr lang="en-GB" sz="1800" b="0" i="0" u="none" strike="noStrike" baseline="0" dirty="0"/>
              <a:t>’ to the analyst. Laboratories usually have their own in-house secondary reference materials (Thompson </a:t>
            </a:r>
            <a:r>
              <a:rPr lang="en-GB" sz="1800" b="0" i="1" u="none" strike="noStrike" baseline="0" dirty="0"/>
              <a:t>et al</a:t>
            </a:r>
            <a:r>
              <a:rPr lang="en-GB" sz="1800" b="0" i="0" u="none" strike="noStrike" baseline="0" dirty="0"/>
              <a:t>., 2006; ISO, 2014; </a:t>
            </a:r>
            <a:r>
              <a:rPr lang="en-GB" sz="1800" b="0" i="0" u="none" strike="noStrike" baseline="0" dirty="0" err="1"/>
              <a:t>Gowing</a:t>
            </a:r>
            <a:r>
              <a:rPr lang="en-GB" sz="1800" b="0" i="0" u="none" strike="noStrike" baseline="0" dirty="0"/>
              <a:t> and </a:t>
            </a:r>
            <a:r>
              <a:rPr lang="en-GB" sz="1800" b="0" i="0" u="none" strike="noStrike" baseline="0" dirty="0" err="1"/>
              <a:t>Hayr</a:t>
            </a:r>
            <a:r>
              <a:rPr lang="en-GB" sz="1800" b="0" i="0" u="none" strike="noStrike" baseline="0" dirty="0"/>
              <a:t>, 2020). </a:t>
            </a:r>
            <a:endParaRPr lang="en-GB" dirty="0"/>
          </a:p>
        </p:txBody>
      </p:sp>
    </p:spTree>
    <p:extLst>
      <p:ext uri="{BB962C8B-B14F-4D97-AF65-F5344CB8AC3E}">
        <p14:creationId xmlns:p14="http://schemas.microsoft.com/office/powerpoint/2010/main" val="25643695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D133BC3-7AE4-ADEC-F59F-AAC99CCB356F}"/>
              </a:ext>
            </a:extLst>
          </p:cNvPr>
          <p:cNvSpPr txBox="1"/>
          <p:nvPr/>
        </p:nvSpPr>
        <p:spPr>
          <a:xfrm>
            <a:off x="251520" y="1244"/>
            <a:ext cx="8640960" cy="5724644"/>
          </a:xfrm>
          <a:prstGeom prst="rect">
            <a:avLst/>
          </a:prstGeom>
          <a:noFill/>
        </p:spPr>
        <p:txBody>
          <a:bodyPr wrap="square">
            <a:spAutoFit/>
          </a:bodyPr>
          <a:lstStyle/>
          <a:p>
            <a:r>
              <a:rPr lang="en-GB" sz="2400" b="1" i="0" u="none" strike="noStrike" baseline="0" dirty="0">
                <a:solidFill>
                  <a:srgbClr val="000000"/>
                </a:solidFill>
              </a:rPr>
              <a:t>5.2. Planning preparation of Reference Materials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Detailed planning of each activity is needed to prepare the RM. The preparation project begins by defining the RM type. A key criterion in the selection and specification of an RM is that its chemical and mineralogical composition should be as close as possible to the actual samples to be analysed in the project, as well as to be available in a sufficient quantity. Knowledge of the analytical procedures commonly used in the analysis of these sample types is required. The RM (bottles) being prepared should contain a sufficient amount of material for single and/or multiple measurements. </a:t>
            </a:r>
          </a:p>
          <a:p>
            <a:endParaRPr lang="en-GB" sz="1800" b="0" i="0" u="none" strike="noStrike" baseline="0" dirty="0">
              <a:solidFill>
                <a:srgbClr val="000000"/>
              </a:solidFill>
            </a:endParaRPr>
          </a:p>
          <a:p>
            <a:r>
              <a:rPr lang="en-GB" sz="1800" b="0" i="0" u="none" strike="noStrike" baseline="0" dirty="0">
                <a:solidFill>
                  <a:srgbClr val="000000"/>
                </a:solidFill>
              </a:rPr>
              <a:t>Key steps in RM preparation are: </a:t>
            </a:r>
          </a:p>
          <a:p>
            <a:pPr marL="3321050"/>
            <a:r>
              <a:rPr lang="en-GB" sz="1800" b="0" i="0" u="none" strike="noStrike" baseline="0" dirty="0">
                <a:solidFill>
                  <a:srgbClr val="000000"/>
                </a:solidFill>
              </a:rPr>
              <a:t>• Material specification </a:t>
            </a:r>
          </a:p>
          <a:p>
            <a:pPr marL="3321050"/>
            <a:r>
              <a:rPr lang="en-GB" sz="1800" b="0" i="0" u="none" strike="noStrike" baseline="0" dirty="0">
                <a:solidFill>
                  <a:srgbClr val="000000"/>
                </a:solidFill>
              </a:rPr>
              <a:t>• Material acquisition </a:t>
            </a:r>
          </a:p>
          <a:p>
            <a:pPr marL="3321050"/>
            <a:r>
              <a:rPr lang="en-GB" sz="1800" b="0" i="0" u="none" strike="noStrike" baseline="0" dirty="0">
                <a:solidFill>
                  <a:srgbClr val="000000"/>
                </a:solidFill>
              </a:rPr>
              <a:t>• Material processing </a:t>
            </a:r>
          </a:p>
          <a:p>
            <a:pPr marL="3321050"/>
            <a:r>
              <a:rPr lang="en-GB" sz="1800" b="0" i="0" u="none" strike="noStrike" baseline="0" dirty="0">
                <a:solidFill>
                  <a:srgbClr val="000000"/>
                </a:solidFill>
              </a:rPr>
              <a:t>• Homogenisation, sub-division and packaging </a:t>
            </a:r>
          </a:p>
          <a:p>
            <a:pPr marL="3321050"/>
            <a:r>
              <a:rPr lang="en-GB" sz="1800" b="0" i="0" u="none" strike="noStrike" baseline="0" dirty="0">
                <a:solidFill>
                  <a:srgbClr val="000000"/>
                </a:solidFill>
              </a:rPr>
              <a:t>• Homogeneity test </a:t>
            </a:r>
          </a:p>
          <a:p>
            <a:pPr marL="3321050"/>
            <a:r>
              <a:rPr lang="en-GB" sz="1800" b="0" i="0" u="none" strike="noStrike" baseline="0" dirty="0">
                <a:solidFill>
                  <a:srgbClr val="000000"/>
                </a:solidFill>
              </a:rPr>
              <a:t>• Stability test </a:t>
            </a:r>
          </a:p>
          <a:p>
            <a:pPr marL="3321050"/>
            <a:r>
              <a:rPr lang="en-GB" sz="1800" b="0" i="0" u="none" strike="noStrike" baseline="0" dirty="0">
                <a:solidFill>
                  <a:srgbClr val="000000"/>
                </a:solidFill>
              </a:rPr>
              <a:t>• Characterisation / Value Assignment </a:t>
            </a:r>
          </a:p>
          <a:p>
            <a:pPr marL="3321050"/>
            <a:r>
              <a:rPr lang="en-GB" sz="1800" b="0" i="0" u="none" strike="noStrike" baseline="0" dirty="0">
                <a:solidFill>
                  <a:srgbClr val="000000"/>
                </a:solidFill>
              </a:rPr>
              <a:t>• Documentation / Information, and </a:t>
            </a:r>
          </a:p>
          <a:p>
            <a:pPr marL="3321050"/>
            <a:r>
              <a:rPr lang="en-GB" sz="1800" b="0" i="0" u="none" strike="noStrike" baseline="0" dirty="0">
                <a:solidFill>
                  <a:srgbClr val="000000"/>
                </a:solidFill>
              </a:rPr>
              <a:t>• Storage of material. </a:t>
            </a:r>
          </a:p>
        </p:txBody>
      </p:sp>
    </p:spTree>
    <p:extLst>
      <p:ext uri="{BB962C8B-B14F-4D97-AF65-F5344CB8AC3E}">
        <p14:creationId xmlns:p14="http://schemas.microsoft.com/office/powerpoint/2010/main" val="2072554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B94642A-90D6-B95E-FC58-17FBEFDC465B}"/>
              </a:ext>
            </a:extLst>
          </p:cNvPr>
          <p:cNvSpPr txBox="1"/>
          <p:nvPr/>
        </p:nvSpPr>
        <p:spPr>
          <a:xfrm>
            <a:off x="251520" y="329084"/>
            <a:ext cx="8640960" cy="4616648"/>
          </a:xfrm>
          <a:prstGeom prst="rect">
            <a:avLst/>
          </a:prstGeom>
          <a:noFill/>
        </p:spPr>
        <p:txBody>
          <a:bodyPr wrap="square">
            <a:spAutoFit/>
          </a:bodyPr>
          <a:lstStyle/>
          <a:p>
            <a:r>
              <a:rPr lang="en-GB" sz="2400" b="1" i="0" u="none" strike="noStrike" baseline="0" dirty="0">
                <a:solidFill>
                  <a:srgbClr val="000000"/>
                </a:solidFill>
              </a:rPr>
              <a:t>5.3. Collection of RM sample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The first task is to obtain a sufficient amount of material for:</a:t>
            </a:r>
          </a:p>
          <a:p>
            <a:r>
              <a:rPr lang="en-GB" sz="1800" b="0" i="0" u="none" strike="noStrike" baseline="0" dirty="0">
                <a:solidFill>
                  <a:srgbClr val="000000"/>
                </a:solidFill>
              </a:rPr>
              <a:t> </a:t>
            </a:r>
          </a:p>
          <a:p>
            <a:pPr marL="1431925" indent="-285750">
              <a:buFont typeface="Arial" panose="020B0604020202020204" pitchFamily="34" charset="0"/>
              <a:buChar char="•"/>
            </a:pPr>
            <a:r>
              <a:rPr lang="en-GB" sz="1800" b="0" i="0" u="none" strike="noStrike" baseline="0" dirty="0">
                <a:solidFill>
                  <a:srgbClr val="000000"/>
                </a:solidFill>
              </a:rPr>
              <a:t>The homogeneity test </a:t>
            </a:r>
          </a:p>
          <a:p>
            <a:pPr marL="1431925" indent="-285750">
              <a:buFont typeface="Arial" panose="020B0604020202020204" pitchFamily="34" charset="0"/>
              <a:buChar char="•"/>
            </a:pPr>
            <a:r>
              <a:rPr lang="en-GB" sz="1800" b="0" i="0" u="none" strike="noStrike" baseline="0" dirty="0">
                <a:solidFill>
                  <a:srgbClr val="000000"/>
                </a:solidFill>
              </a:rPr>
              <a:t>The stability test </a:t>
            </a:r>
          </a:p>
          <a:p>
            <a:pPr marL="1431925" indent="-285750">
              <a:buFont typeface="Arial" panose="020B0604020202020204" pitchFamily="34" charset="0"/>
              <a:buChar char="•"/>
            </a:pPr>
            <a:r>
              <a:rPr lang="en-GB" sz="1800" b="0" i="0" u="none" strike="noStrike" baseline="0" dirty="0">
                <a:solidFill>
                  <a:srgbClr val="000000"/>
                </a:solidFill>
              </a:rPr>
              <a:t>Level test (</a:t>
            </a:r>
            <a:r>
              <a:rPr lang="en-GB" sz="1800" b="0" i="1" u="none" strike="noStrike" baseline="0" dirty="0">
                <a:solidFill>
                  <a:srgbClr val="000000"/>
                </a:solidFill>
              </a:rPr>
              <a:t>e.g.</a:t>
            </a:r>
            <a:r>
              <a:rPr lang="en-GB" sz="1800" b="0" i="0" u="none" strike="noStrike" baseline="0" dirty="0">
                <a:solidFill>
                  <a:srgbClr val="000000"/>
                </a:solidFill>
              </a:rPr>
              <a:t>, concentration above the detection limit (DL) for the majority of elements) </a:t>
            </a:r>
          </a:p>
          <a:p>
            <a:pPr marL="1431925" indent="-285750">
              <a:buFont typeface="Arial" panose="020B0604020202020204" pitchFamily="34" charset="0"/>
              <a:buChar char="•"/>
            </a:pPr>
            <a:r>
              <a:rPr lang="en-GB" sz="1800" b="0" i="0" u="none" strike="noStrike" baseline="0" dirty="0">
                <a:solidFill>
                  <a:srgbClr val="000000"/>
                </a:solidFill>
              </a:rPr>
              <a:t>Organisation of interlaboratory comparisons (IC) − characterisation of assigned values, and </a:t>
            </a:r>
          </a:p>
          <a:p>
            <a:pPr marL="1431925" indent="-285750">
              <a:buFont typeface="Arial" panose="020B0604020202020204" pitchFamily="34" charset="0"/>
              <a:buChar char="•"/>
            </a:pPr>
            <a:r>
              <a:rPr lang="en-GB" sz="1800" b="0" i="0" u="none" strike="noStrike" baseline="0" dirty="0">
                <a:solidFill>
                  <a:srgbClr val="000000"/>
                </a:solidFill>
              </a:rPr>
              <a:t>Control analyses for the planned number of analyses of elements in collected reference samples. </a:t>
            </a:r>
          </a:p>
          <a:p>
            <a:endParaRPr lang="en-GB" sz="1800" b="0" i="0" u="none" strike="noStrike" baseline="0" dirty="0">
              <a:solidFill>
                <a:srgbClr val="000000"/>
              </a:solidFill>
            </a:endParaRPr>
          </a:p>
          <a:p>
            <a:r>
              <a:rPr lang="en-GB" sz="1800" b="0" i="0" u="none" strike="noStrike" baseline="0" dirty="0">
                <a:solidFill>
                  <a:srgbClr val="000000"/>
                </a:solidFill>
              </a:rPr>
              <a:t>By ‘</a:t>
            </a:r>
            <a:r>
              <a:rPr lang="en-GB" sz="1800" b="0" i="1" u="none" strike="noStrike" baseline="0" dirty="0">
                <a:solidFill>
                  <a:srgbClr val="000000"/>
                </a:solidFill>
              </a:rPr>
              <a:t>sufficient amount of material</a:t>
            </a:r>
            <a:r>
              <a:rPr lang="en-GB" sz="1800" b="0" i="0" u="none" strike="noStrike" baseline="0" dirty="0">
                <a:solidFill>
                  <a:srgbClr val="000000"/>
                </a:solidFill>
              </a:rPr>
              <a:t>’ is meant that there should be enough material to last for the duration of the Global Geochemical Reference Network project, and an adequate amount to be leftover for at least another run of the project. </a:t>
            </a:r>
            <a:endParaRPr lang="en-GB" dirty="0"/>
          </a:p>
        </p:txBody>
      </p:sp>
    </p:spTree>
    <p:extLst>
      <p:ext uri="{BB962C8B-B14F-4D97-AF65-F5344CB8AC3E}">
        <p14:creationId xmlns:p14="http://schemas.microsoft.com/office/powerpoint/2010/main" val="424776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2E7BE70-5846-513F-AF4E-14CA3A99DE9A}"/>
              </a:ext>
            </a:extLst>
          </p:cNvPr>
          <p:cNvSpPr txBox="1"/>
          <p:nvPr/>
        </p:nvSpPr>
        <p:spPr>
          <a:xfrm>
            <a:off x="251520" y="826175"/>
            <a:ext cx="8640960" cy="3231654"/>
          </a:xfrm>
          <a:prstGeom prst="rect">
            <a:avLst/>
          </a:prstGeom>
          <a:noFill/>
        </p:spPr>
        <p:txBody>
          <a:bodyPr wrap="square">
            <a:spAutoFit/>
          </a:bodyPr>
          <a:lstStyle/>
          <a:p>
            <a:r>
              <a:rPr lang="en-GB" sz="2400" b="1" i="0" u="none" strike="noStrike" baseline="0" dirty="0">
                <a:solidFill>
                  <a:srgbClr val="000000"/>
                </a:solidFill>
              </a:rPr>
              <a:t>5.4. Preparation of RM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The sample preparation scheme of the relevant RM will depend on the type of material and the required parameters of interest in the project. </a:t>
            </a:r>
          </a:p>
          <a:p>
            <a:endParaRPr lang="en-GB" sz="1800" b="0" i="0" u="none" strike="noStrike" baseline="0" dirty="0">
              <a:solidFill>
                <a:srgbClr val="000000"/>
              </a:solidFill>
            </a:endParaRPr>
          </a:p>
          <a:p>
            <a:r>
              <a:rPr lang="en-GB" sz="1800" b="0" i="0" u="none" strike="noStrike" baseline="0" dirty="0">
                <a:solidFill>
                  <a:srgbClr val="000000"/>
                </a:solidFill>
              </a:rPr>
              <a:t>For the preparation and testing of the RM is necessary for the laboratory to have the suitable equipment and environmental conditions, such as a clean environment, which ensures that the reference material is not contaminated during its preparation. Further, if certain components of the material have dangerous properties, it is necessary to take the appropriate measures to avoid endangering the health of the personnel handling the material. </a:t>
            </a:r>
            <a:endParaRPr lang="en-GB" dirty="0"/>
          </a:p>
        </p:txBody>
      </p:sp>
    </p:spTree>
    <p:extLst>
      <p:ext uri="{BB962C8B-B14F-4D97-AF65-F5344CB8AC3E}">
        <p14:creationId xmlns:p14="http://schemas.microsoft.com/office/powerpoint/2010/main" val="4108868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C4CF4C3-D7D4-9836-2826-257C63FA7D49}"/>
              </a:ext>
            </a:extLst>
          </p:cNvPr>
          <p:cNvSpPr txBox="1"/>
          <p:nvPr/>
        </p:nvSpPr>
        <p:spPr>
          <a:xfrm>
            <a:off x="251520" y="697260"/>
            <a:ext cx="8640960" cy="4616648"/>
          </a:xfrm>
          <a:prstGeom prst="rect">
            <a:avLst/>
          </a:prstGeom>
          <a:noFill/>
        </p:spPr>
        <p:txBody>
          <a:bodyPr wrap="square">
            <a:spAutoFit/>
          </a:bodyPr>
          <a:lstStyle/>
          <a:p>
            <a:r>
              <a:rPr lang="en-GB" sz="2400" b="1" i="0" u="none" strike="noStrike" baseline="0" dirty="0">
                <a:solidFill>
                  <a:srgbClr val="000000"/>
                </a:solidFill>
              </a:rPr>
              <a:t>5.5. Processing of RM </a:t>
            </a:r>
            <a:endParaRPr lang="en-GB" sz="2400" b="0" i="0" u="none" strike="noStrike" baseline="0" dirty="0">
              <a:solidFill>
                <a:srgbClr val="000000"/>
              </a:solidFill>
            </a:endParaRPr>
          </a:p>
          <a:p>
            <a:endParaRPr lang="en-GB" sz="1800" b="0" i="0" u="none" strike="noStrike" baseline="0" dirty="0">
              <a:solidFill>
                <a:srgbClr val="000000"/>
              </a:solidFill>
            </a:endParaRPr>
          </a:p>
          <a:p>
            <a:r>
              <a:rPr lang="en-GB" sz="1800" b="0" i="0" u="none" strike="noStrike" baseline="0" dirty="0">
                <a:solidFill>
                  <a:srgbClr val="000000"/>
                </a:solidFill>
              </a:rPr>
              <a:t>The collected material (soil, sediment) contains water, which is removed by drying at ambient or elevated temperature (maximum 40°C), depending on the parameters of interest, as some RM volatile components may be partly lost. After drying the soil or sediment sample, it is necessary to crush, disintegrate, grind and reduce the particle size to &lt;2 mm by sieving with a nylon screen to improve the homogeneity of the material. </a:t>
            </a:r>
          </a:p>
          <a:p>
            <a:endParaRPr lang="en-GB" sz="1800" b="0" i="0" u="none" strike="noStrike" baseline="0" dirty="0">
              <a:solidFill>
                <a:srgbClr val="000000"/>
              </a:solidFill>
            </a:endParaRPr>
          </a:p>
          <a:p>
            <a:r>
              <a:rPr lang="en-GB" sz="1800" b="0" i="0" u="none" strike="noStrike" baseline="0" dirty="0">
                <a:solidFill>
                  <a:srgbClr val="000000"/>
                </a:solidFill>
              </a:rPr>
              <a:t>The sieved samples with the desired grain size (&lt;2 mm) are homogenised in a tilting mixer for 24 hours. During homogenisation, the material is checked for lumps. </a:t>
            </a:r>
          </a:p>
          <a:p>
            <a:endParaRPr lang="en-GB" sz="1800" b="0" i="0" u="none" strike="noStrike" baseline="0" dirty="0">
              <a:solidFill>
                <a:srgbClr val="000000"/>
              </a:solidFill>
            </a:endParaRPr>
          </a:p>
          <a:p>
            <a:r>
              <a:rPr lang="en-GB" sz="1800" b="0" i="0" u="none" strike="noStrike" baseline="0" dirty="0">
                <a:solidFill>
                  <a:srgbClr val="000000"/>
                </a:solidFill>
              </a:rPr>
              <a:t>Rock reference materials following crushing should be pulverised in agate mills to &lt;0.075 mm. </a:t>
            </a:r>
          </a:p>
          <a:p>
            <a:endParaRPr lang="en-GB" sz="1800" b="0" i="0" u="none" strike="noStrike" baseline="0" dirty="0">
              <a:solidFill>
                <a:srgbClr val="000000"/>
              </a:solidFill>
            </a:endParaRPr>
          </a:p>
          <a:p>
            <a:r>
              <a:rPr lang="en-GB" sz="1800" b="0" i="0" u="none" strike="noStrike" baseline="0" dirty="0">
                <a:solidFill>
                  <a:srgbClr val="000000"/>
                </a:solidFill>
              </a:rPr>
              <a:t>It is important to record all the preparation stages of RMs, and the type of equipment used. </a:t>
            </a:r>
            <a:endParaRPr lang="en-GB" dirty="0"/>
          </a:p>
        </p:txBody>
      </p:sp>
    </p:spTree>
    <p:extLst>
      <p:ext uri="{BB962C8B-B14F-4D97-AF65-F5344CB8AC3E}">
        <p14:creationId xmlns:p14="http://schemas.microsoft.com/office/powerpoint/2010/main" val="4568618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1718</TotalTime>
  <Words>3491</Words>
  <Application>Microsoft Office PowerPoint</Application>
  <PresentationFormat>On-screen Show (16:10)</PresentationFormat>
  <Paragraphs>183</Paragraphs>
  <Slides>21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Alecos Demetriades</dc:creator>
  <cp:lastModifiedBy>Alecos Demetriades</cp:lastModifiedBy>
  <cp:revision>55</cp:revision>
  <dcterms:created xsi:type="dcterms:W3CDTF">2022-06-25T09:26:52Z</dcterms:created>
  <dcterms:modified xsi:type="dcterms:W3CDTF">2022-09-01T19:45:51Z</dcterms:modified>
</cp:coreProperties>
</file>