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7" r:id="rId3"/>
    <p:sldId id="265" r:id="rId4"/>
    <p:sldId id="266" r:id="rId5"/>
  </p:sldIdLst>
  <p:sldSz cx="9144000" cy="5715000" type="screen16x10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90" y="810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11C76-7C46-49A6-8CCC-F7593824783C}" type="datetimeFigureOut">
              <a:rPr lang="en-GB" smtClean="0"/>
              <a:pPr/>
              <a:t>16/08/2022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A623C-A570-4D74-B647-DE8706A4BE7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11C76-7C46-49A6-8CCC-F7593824783C}" type="datetimeFigureOut">
              <a:rPr lang="en-GB" smtClean="0"/>
              <a:pPr/>
              <a:t>16/08/2022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A623C-A570-4D74-B647-DE8706A4BE7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11C76-7C46-49A6-8CCC-F7593824783C}" type="datetimeFigureOut">
              <a:rPr lang="en-GB" smtClean="0"/>
              <a:pPr/>
              <a:t>16/08/2022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A623C-A570-4D74-B647-DE8706A4BE7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11C76-7C46-49A6-8CCC-F7593824783C}" type="datetimeFigureOut">
              <a:rPr lang="en-GB" smtClean="0"/>
              <a:pPr/>
              <a:t>16/08/2022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A623C-A570-4D74-B647-DE8706A4BE7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11C76-7C46-49A6-8CCC-F7593824783C}" type="datetimeFigureOut">
              <a:rPr lang="en-GB" smtClean="0"/>
              <a:pPr/>
              <a:t>16/08/2022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A623C-A570-4D74-B647-DE8706A4BE7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11C76-7C46-49A6-8CCC-F7593824783C}" type="datetimeFigureOut">
              <a:rPr lang="en-GB" smtClean="0"/>
              <a:pPr/>
              <a:t>16/08/2022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A623C-A570-4D74-B647-DE8706A4BE7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11C76-7C46-49A6-8CCC-F7593824783C}" type="datetimeFigureOut">
              <a:rPr lang="en-GB" smtClean="0"/>
              <a:pPr/>
              <a:t>16/08/2022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A623C-A570-4D74-B647-DE8706A4BE7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11C76-7C46-49A6-8CCC-F7593824783C}" type="datetimeFigureOut">
              <a:rPr lang="en-GB" smtClean="0"/>
              <a:pPr/>
              <a:t>16/08/2022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A623C-A570-4D74-B647-DE8706A4BE7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11C76-7C46-49A6-8CCC-F7593824783C}" type="datetimeFigureOut">
              <a:rPr lang="en-GB" smtClean="0"/>
              <a:pPr/>
              <a:t>16/08/2022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A623C-A570-4D74-B647-DE8706A4BE7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11C76-7C46-49A6-8CCC-F7593824783C}" type="datetimeFigureOut">
              <a:rPr lang="en-GB" smtClean="0"/>
              <a:pPr/>
              <a:t>16/08/2022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A623C-A570-4D74-B647-DE8706A4BE7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11C76-7C46-49A6-8CCC-F7593824783C}" type="datetimeFigureOut">
              <a:rPr lang="en-GB" smtClean="0"/>
              <a:pPr/>
              <a:t>16/08/2022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A623C-A570-4D74-B647-DE8706A4BE7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411C76-7C46-49A6-8CCC-F7593824783C}" type="datetimeFigureOut">
              <a:rPr lang="en-GB" smtClean="0"/>
              <a:pPr/>
              <a:t>16/08/2022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EA623C-A570-4D74-B647-DE8706A4BE7E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1B6D1856-C19B-BD69-7BB0-D59249A710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51648" y="0"/>
            <a:ext cx="4040703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004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1520" y="308759"/>
            <a:ext cx="864096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>
                <a:cs typeface="Arial" pitchFamily="34" charset="0"/>
              </a:rPr>
              <a:t>International Union of Geological Sciences</a:t>
            </a:r>
          </a:p>
          <a:p>
            <a:pPr algn="ctr"/>
            <a:r>
              <a:rPr lang="en-GB" b="1" dirty="0">
                <a:cs typeface="Arial" pitchFamily="34" charset="0"/>
              </a:rPr>
              <a:t>Manual of Standard Methods</a:t>
            </a:r>
          </a:p>
          <a:p>
            <a:pPr algn="ctr"/>
            <a:r>
              <a:rPr lang="en-GB" b="1" dirty="0">
                <a:cs typeface="Arial" pitchFamily="34" charset="0"/>
              </a:rPr>
              <a:t>for</a:t>
            </a:r>
          </a:p>
          <a:p>
            <a:pPr algn="ctr"/>
            <a:r>
              <a:rPr lang="en-GB" b="1" dirty="0">
                <a:cs typeface="Arial" pitchFamily="34" charset="0"/>
              </a:rPr>
              <a:t>Establishing the Global Geochemical Reference Network</a:t>
            </a:r>
          </a:p>
          <a:p>
            <a:pPr algn="ctr"/>
            <a:endParaRPr lang="en-GB" dirty="0">
              <a:cs typeface="Arial" pitchFamily="34" charset="0"/>
            </a:endParaRPr>
          </a:p>
          <a:p>
            <a:pPr algn="ctr"/>
            <a:r>
              <a:rPr lang="en-GB" b="1" dirty="0">
                <a:cs typeface="Arial" pitchFamily="34" charset="0"/>
              </a:rPr>
              <a:t>Chapter 7</a:t>
            </a:r>
          </a:p>
          <a:p>
            <a:pPr algn="ctr"/>
            <a:endParaRPr lang="en-GB" dirty="0">
              <a:cs typeface="Arial" pitchFamily="34" charset="0"/>
            </a:endParaRPr>
          </a:p>
          <a:p>
            <a:pPr algn="ctr"/>
            <a:r>
              <a:rPr lang="en-GB" b="1" dirty="0">
                <a:cs typeface="Arial" pitchFamily="34" charset="0"/>
              </a:rPr>
              <a:t>Geoanalytical Methods and Requirements</a:t>
            </a:r>
          </a:p>
          <a:p>
            <a:pPr algn="ctr"/>
            <a:endParaRPr lang="en-GB" dirty="0">
              <a:cs typeface="Arial" pitchFamily="34" charset="0"/>
            </a:endParaRPr>
          </a:p>
          <a:p>
            <a:pPr algn="ctr"/>
            <a:r>
              <a:rPr lang="en-GB" sz="1600" b="0" i="0" u="none" strike="noStrike" baseline="0" dirty="0">
                <a:solidFill>
                  <a:srgbClr val="000000"/>
                </a:solidFill>
              </a:rPr>
              <a:t>Manfred Birke</a:t>
            </a:r>
            <a:r>
              <a:rPr lang="en-GB" sz="1600" b="0" i="0" u="none" strike="noStrike" baseline="30000" dirty="0">
                <a:solidFill>
                  <a:srgbClr val="000000"/>
                </a:solidFill>
              </a:rPr>
              <a:t>1,5</a:t>
            </a:r>
            <a:r>
              <a:rPr lang="en-GB" sz="1600" b="0" i="0" u="none" strike="noStrike" baseline="0" dirty="0">
                <a:solidFill>
                  <a:srgbClr val="000000"/>
                </a:solidFill>
              </a:rPr>
              <a:t>, Gwendy E.M. Hall</a:t>
            </a:r>
            <a:r>
              <a:rPr lang="en-GB" sz="1600" b="0" i="0" u="none" strike="noStrike" baseline="30000" dirty="0">
                <a:solidFill>
                  <a:srgbClr val="000000"/>
                </a:solidFill>
              </a:rPr>
              <a:t>2,5</a:t>
            </a:r>
            <a:r>
              <a:rPr lang="en-GB" sz="1600" b="0" i="0" u="none" strike="noStrike" baseline="0" dirty="0">
                <a:solidFill>
                  <a:srgbClr val="000000"/>
                </a:solidFill>
              </a:rPr>
              <a:t>, George Morris</a:t>
            </a:r>
            <a:r>
              <a:rPr lang="en-GB" sz="1600" b="0" i="0" u="none" strike="noStrike" baseline="30000" dirty="0">
                <a:solidFill>
                  <a:srgbClr val="000000"/>
                </a:solidFill>
              </a:rPr>
              <a:t>3,5</a:t>
            </a:r>
            <a:r>
              <a:rPr lang="en-GB" sz="1600" b="0" i="0" u="none" strike="noStrike" baseline="0" dirty="0">
                <a:solidFill>
                  <a:srgbClr val="000000"/>
                </a:solidFill>
              </a:rPr>
              <a:t>, </a:t>
            </a:r>
          </a:p>
          <a:p>
            <a:pPr algn="ctr"/>
            <a:r>
              <a:rPr lang="en-GB" sz="1600" b="0" i="0" u="none" strike="noStrike" baseline="0" dirty="0">
                <a:solidFill>
                  <a:srgbClr val="000000"/>
                </a:solidFill>
              </a:rPr>
              <a:t>Anna Ladenberger</a:t>
            </a:r>
            <a:r>
              <a:rPr lang="en-GB" sz="1600" b="0" i="0" u="none" strike="noStrike" baseline="30000" dirty="0">
                <a:solidFill>
                  <a:srgbClr val="000000"/>
                </a:solidFill>
              </a:rPr>
              <a:t>3,5</a:t>
            </a:r>
            <a:r>
              <a:rPr lang="en-GB" sz="1600" b="0" i="0" u="none" strike="noStrike" baseline="0" dirty="0">
                <a:solidFill>
                  <a:srgbClr val="000000"/>
                </a:solidFill>
              </a:rPr>
              <a:t>, Alecos Demetriades</a:t>
            </a:r>
            <a:r>
              <a:rPr lang="en-GB" sz="1600" b="0" i="0" u="none" strike="noStrike" baseline="30000" dirty="0">
                <a:solidFill>
                  <a:srgbClr val="000000"/>
                </a:solidFill>
              </a:rPr>
              <a:t>4,5</a:t>
            </a:r>
          </a:p>
          <a:p>
            <a:pPr algn="ctr"/>
            <a:endParaRPr lang="en-GB" sz="1600" b="0" i="0" u="none" strike="noStrike" baseline="0" dirty="0">
              <a:solidFill>
                <a:srgbClr val="000000"/>
              </a:solidFill>
            </a:endParaRPr>
          </a:p>
          <a:p>
            <a:r>
              <a:rPr lang="de-DE" sz="1000" b="0" i="0" u="none" strike="noStrike" baseline="30000" dirty="0">
                <a:solidFill>
                  <a:srgbClr val="000000"/>
                </a:solidFill>
              </a:rPr>
              <a:t>1</a:t>
            </a:r>
            <a:r>
              <a:rPr lang="de-DE" sz="1000" b="0" i="0" u="none" strike="noStrike" baseline="0" dirty="0">
                <a:solidFill>
                  <a:srgbClr val="000000"/>
                </a:solidFill>
              </a:rPr>
              <a:t> Bundesanstalt für Geowissenschaften und Rohstoffe, Hannover, Germany </a:t>
            </a:r>
          </a:p>
          <a:p>
            <a:r>
              <a:rPr lang="en-GB" sz="1000" b="0" i="0" u="none" strike="noStrike" baseline="30000" dirty="0">
                <a:solidFill>
                  <a:srgbClr val="000000"/>
                </a:solidFill>
              </a:rPr>
              <a:t>2</a:t>
            </a:r>
            <a:r>
              <a:rPr lang="en-GB" sz="1000" b="0" i="0" u="none" strike="noStrike" baseline="0" dirty="0">
                <a:solidFill>
                  <a:srgbClr val="000000"/>
                </a:solidFill>
              </a:rPr>
              <a:t> Geological Survey of Canada, Ottawa, Ontario, Canada </a:t>
            </a:r>
          </a:p>
          <a:p>
            <a:r>
              <a:rPr lang="en-GB" sz="1000" b="0" i="0" u="none" strike="noStrike" baseline="30000" dirty="0">
                <a:solidFill>
                  <a:srgbClr val="000000"/>
                </a:solidFill>
              </a:rPr>
              <a:t>3</a:t>
            </a:r>
            <a:r>
              <a:rPr lang="en-GB" sz="1000" b="0" i="0" u="none" strike="noStrike" baseline="0" dirty="0">
                <a:solidFill>
                  <a:srgbClr val="000000"/>
                </a:solidFill>
              </a:rPr>
              <a:t> Geological Survey of Sweden, Uppsala, Sweden </a:t>
            </a:r>
          </a:p>
          <a:p>
            <a:r>
              <a:rPr lang="en-GB" sz="1000" b="0" i="0" u="none" strike="noStrike" baseline="30000" dirty="0">
                <a:solidFill>
                  <a:srgbClr val="000000"/>
                </a:solidFill>
              </a:rPr>
              <a:t>4</a:t>
            </a:r>
            <a:r>
              <a:rPr lang="en-GB" sz="1000" b="0" i="0" u="none" strike="noStrike" baseline="0" dirty="0">
                <a:solidFill>
                  <a:srgbClr val="000000"/>
                </a:solidFill>
              </a:rPr>
              <a:t> Institute of Geology and Mineral Exploration, Athens, Hellenic Republic </a:t>
            </a:r>
          </a:p>
          <a:p>
            <a:r>
              <a:rPr lang="en-GB" sz="1000" b="0" i="0" u="none" strike="noStrike" baseline="30000" dirty="0">
                <a:solidFill>
                  <a:srgbClr val="000000"/>
                </a:solidFill>
              </a:rPr>
              <a:t>5</a:t>
            </a:r>
            <a:r>
              <a:rPr lang="en-GB" sz="1000" b="0" i="0" u="none" strike="noStrike" baseline="0" dirty="0">
                <a:solidFill>
                  <a:srgbClr val="000000"/>
                </a:solidFill>
              </a:rPr>
              <a:t> IUGS Commission on Global Geochemical Baselines </a:t>
            </a:r>
            <a:endParaRPr lang="en-GB" sz="1000" dirty="0">
              <a:cs typeface="Arial" pitchFamily="34" charset="0"/>
            </a:endParaRPr>
          </a:p>
        </p:txBody>
      </p:sp>
      <p:pic>
        <p:nvPicPr>
          <p:cNvPr id="6" name="Picture 5" descr="IUGS_Commission_GGB_logo_201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52320" y="49308"/>
            <a:ext cx="1636364" cy="1080000"/>
          </a:xfrm>
          <a:prstGeom prst="rect">
            <a:avLst/>
          </a:prstGeom>
        </p:spPr>
      </p:pic>
      <p:pic>
        <p:nvPicPr>
          <p:cNvPr id="7" name="Picture 6" descr="60 IUGS-logo-high resolution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196" y="49308"/>
            <a:ext cx="1771500" cy="10800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87524" y="4494520"/>
            <a:ext cx="856895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00" dirty="0">
                <a:cs typeface="Arial" pitchFamily="34" charset="0"/>
              </a:rPr>
              <a:t>It is recommended that reference to this part of the Manual should be made in the following way: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CD0DBF3-4DDA-1FE4-2A8C-AF4F37E3F0D8}"/>
              </a:ext>
            </a:extLst>
          </p:cNvPr>
          <p:cNvSpPr txBox="1"/>
          <p:nvPr/>
        </p:nvSpPr>
        <p:spPr>
          <a:xfrm>
            <a:off x="215516" y="4896251"/>
            <a:ext cx="864096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000" b="0" i="0" u="none" strike="noStrike" baseline="0" dirty="0">
                <a:solidFill>
                  <a:srgbClr val="000000"/>
                </a:solidFill>
              </a:rPr>
              <a:t>Birke, M., Hall, G.E.M., Morris, G., </a:t>
            </a:r>
            <a:r>
              <a:rPr lang="en-GB" sz="1000" b="0" i="0" u="none" strike="noStrike" baseline="0" dirty="0" err="1">
                <a:solidFill>
                  <a:srgbClr val="000000"/>
                </a:solidFill>
              </a:rPr>
              <a:t>Ladenberger</a:t>
            </a:r>
            <a:r>
              <a:rPr lang="en-GB" sz="1000" b="0" i="0" u="none" strike="noStrike" baseline="0" dirty="0">
                <a:solidFill>
                  <a:srgbClr val="000000"/>
                </a:solidFill>
              </a:rPr>
              <a:t>, A. &amp; Demetriades, A., 2022. </a:t>
            </a:r>
            <a:r>
              <a:rPr lang="en-GB" sz="1000" b="0" i="1" u="none" strike="noStrike" baseline="0" dirty="0">
                <a:solidFill>
                  <a:srgbClr val="000000"/>
                </a:solidFill>
              </a:rPr>
              <a:t>Geoanalytical Methods and Requirements. </a:t>
            </a:r>
            <a:r>
              <a:rPr lang="en-GB" sz="1000" b="0" i="0" u="none" strike="noStrike" baseline="0" dirty="0">
                <a:solidFill>
                  <a:srgbClr val="000000"/>
                </a:solidFill>
              </a:rPr>
              <a:t>Chapter 6 In: Demetriades, A., Johnson, C.C., Smith, D.B., </a:t>
            </a:r>
            <a:r>
              <a:rPr lang="en-GB" sz="1000" b="0" i="0" u="none" strike="noStrike" baseline="0" dirty="0" err="1">
                <a:solidFill>
                  <a:srgbClr val="000000"/>
                </a:solidFill>
              </a:rPr>
              <a:t>Ladenberger</a:t>
            </a:r>
            <a:r>
              <a:rPr lang="en-GB" sz="1000" b="0" i="0" u="none" strike="noStrike" baseline="0" dirty="0">
                <a:solidFill>
                  <a:srgbClr val="000000"/>
                </a:solidFill>
              </a:rPr>
              <a:t>, A., </a:t>
            </a:r>
            <a:r>
              <a:rPr lang="en-GB" sz="1000" b="0" i="0" u="none" strike="noStrike" baseline="0" dirty="0" err="1">
                <a:solidFill>
                  <a:srgbClr val="000000"/>
                </a:solidFill>
              </a:rPr>
              <a:t>Adánez</a:t>
            </a:r>
            <a:r>
              <a:rPr lang="en-GB" sz="1000" b="0" i="0" u="none" strike="noStrike" baseline="0" dirty="0">
                <a:solidFill>
                  <a:srgbClr val="000000"/>
                </a:solidFill>
              </a:rPr>
              <a:t> </a:t>
            </a:r>
            <a:r>
              <a:rPr lang="en-GB" sz="1000" b="0" i="0" u="none" strike="noStrike" baseline="0" dirty="0" err="1">
                <a:solidFill>
                  <a:srgbClr val="000000"/>
                </a:solidFill>
              </a:rPr>
              <a:t>Sanjuan</a:t>
            </a:r>
            <a:r>
              <a:rPr lang="en-GB" sz="1000" b="0" i="0" u="none" strike="noStrike" baseline="0" dirty="0">
                <a:solidFill>
                  <a:srgbClr val="000000"/>
                </a:solidFill>
              </a:rPr>
              <a:t>, P., </a:t>
            </a:r>
            <a:r>
              <a:rPr lang="en-GB" sz="1000" b="0" i="0" u="none" strike="noStrike" baseline="0" dirty="0" err="1">
                <a:solidFill>
                  <a:srgbClr val="000000"/>
                </a:solidFill>
              </a:rPr>
              <a:t>Argyraki</a:t>
            </a:r>
            <a:r>
              <a:rPr lang="en-GB" sz="1000" b="0" i="0" u="none" strike="noStrike" baseline="0" dirty="0">
                <a:solidFill>
                  <a:srgbClr val="000000"/>
                </a:solidFill>
              </a:rPr>
              <a:t>, A., </a:t>
            </a:r>
            <a:r>
              <a:rPr lang="en-GB" sz="1000" b="0" i="0" u="none" strike="noStrike" baseline="0" dirty="0" err="1">
                <a:solidFill>
                  <a:srgbClr val="000000"/>
                </a:solidFill>
              </a:rPr>
              <a:t>Stouraiti</a:t>
            </a:r>
            <a:r>
              <a:rPr lang="en-GB" sz="1000" b="0" i="0" u="none" strike="noStrike" baseline="0" dirty="0">
                <a:solidFill>
                  <a:srgbClr val="000000"/>
                </a:solidFill>
              </a:rPr>
              <a:t>, C., </a:t>
            </a:r>
            <a:r>
              <a:rPr lang="en-GB" sz="1000" b="0" i="0" u="none" strike="noStrike" baseline="0" dirty="0" err="1">
                <a:solidFill>
                  <a:srgbClr val="000000"/>
                </a:solidFill>
              </a:rPr>
              <a:t>Caritat</a:t>
            </a:r>
            <a:r>
              <a:rPr lang="en-GB" sz="1000" b="0" i="0" u="none" strike="noStrike" baseline="0" dirty="0">
                <a:solidFill>
                  <a:srgbClr val="000000"/>
                </a:solidFill>
              </a:rPr>
              <a:t>, P. de, Knights, K.V., Prieto </a:t>
            </a:r>
            <a:r>
              <a:rPr lang="en-GB" sz="1000" b="0" i="0" u="none" strike="noStrike" baseline="0" dirty="0" err="1">
                <a:solidFill>
                  <a:srgbClr val="000000"/>
                </a:solidFill>
              </a:rPr>
              <a:t>Rincón</a:t>
            </a:r>
            <a:r>
              <a:rPr lang="en-GB" sz="1000" b="0" i="0" u="none" strike="noStrike" baseline="0" dirty="0">
                <a:solidFill>
                  <a:srgbClr val="000000"/>
                </a:solidFill>
              </a:rPr>
              <a:t>, G. &amp; </a:t>
            </a:r>
            <a:r>
              <a:rPr lang="en-GB" sz="1000" b="0" i="0" u="none" strike="noStrike" baseline="0" dirty="0" err="1">
                <a:solidFill>
                  <a:srgbClr val="000000"/>
                </a:solidFill>
              </a:rPr>
              <a:t>Simubali</a:t>
            </a:r>
            <a:r>
              <a:rPr lang="en-GB" sz="1000" b="0" i="0" u="none" strike="noStrike" baseline="0" dirty="0">
                <a:solidFill>
                  <a:srgbClr val="000000"/>
                </a:solidFill>
              </a:rPr>
              <a:t>, G.N. (Editors), International Union of Geological Sciences Manual of Standard Methods for Establishing the Global Geochemical Reference Network. IUGS Commission on Global Geochemical Baselines, Athens, Hellenic Republic, Special Publication, </a:t>
            </a:r>
            <a:r>
              <a:rPr lang="en-GB" sz="1000" b="1" i="0" u="none" strike="noStrike" baseline="0" dirty="0">
                <a:solidFill>
                  <a:srgbClr val="000000"/>
                </a:solidFill>
              </a:rPr>
              <a:t>2</a:t>
            </a:r>
            <a:r>
              <a:rPr lang="en-GB" sz="1000" b="0" i="0" u="none" strike="noStrike" baseline="0" dirty="0">
                <a:solidFill>
                  <a:srgbClr val="000000"/>
                </a:solidFill>
              </a:rPr>
              <a:t>, 335−385. </a:t>
            </a:r>
            <a:endParaRPr lang="en-GB" sz="1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pplication, waterfall chart&#10;&#10;Description automatically generated">
            <a:extLst>
              <a:ext uri="{FF2B5EF4-FFF2-40B4-BE49-F238E27FC236}">
                <a16:creationId xmlns:a16="http://schemas.microsoft.com/office/drawing/2014/main" id="{77D971C5-B442-B8AC-8A54-AE1B067002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60"/>
            <a:ext cx="9144000" cy="51435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AB88FD1-C9B6-2216-2CFA-22B08785B7B7}"/>
              </a:ext>
            </a:extLst>
          </p:cNvPr>
          <p:cNvSpPr txBox="1"/>
          <p:nvPr/>
        </p:nvSpPr>
        <p:spPr>
          <a:xfrm>
            <a:off x="251520" y="5115751"/>
            <a:ext cx="86409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b="0" u="none" strike="noStrike" baseline="0" dirty="0">
                <a:solidFill>
                  <a:srgbClr val="000000"/>
                </a:solidFill>
              </a:rPr>
              <a:t>Figure 6.1 on page 344. Recommended list of elements for the Global Geochemical Reference Network project.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77532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1B331F8E-4D13-835A-BCF6-F0FF6BEBF9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72" y="697260"/>
            <a:ext cx="8964488" cy="352962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5D7B10B-8EF3-C0E7-3EFB-6AF0CB7D5EF5}"/>
              </a:ext>
            </a:extLst>
          </p:cNvPr>
          <p:cNvSpPr txBox="1"/>
          <p:nvPr/>
        </p:nvSpPr>
        <p:spPr>
          <a:xfrm>
            <a:off x="251520" y="4665120"/>
            <a:ext cx="864096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b="0" u="none" strike="noStrike" baseline="0" dirty="0">
                <a:solidFill>
                  <a:srgbClr val="000000"/>
                </a:solidFill>
              </a:rPr>
              <a:t>Figure 6.2 on page 358. FOREGS Geochemical Atlas of Europe quality control of sampling and analyses by replicates using a balanced ANOVA design (modified from </a:t>
            </a:r>
            <a:r>
              <a:rPr lang="en-GB" sz="1800" b="0" u="none" strike="noStrike" baseline="0" dirty="0" err="1">
                <a:solidFill>
                  <a:srgbClr val="000000"/>
                </a:solidFill>
              </a:rPr>
              <a:t>Sandström</a:t>
            </a:r>
            <a:r>
              <a:rPr lang="en-GB" sz="1800" b="0" u="none" strike="noStrike" baseline="0" dirty="0">
                <a:solidFill>
                  <a:srgbClr val="000000"/>
                </a:solidFill>
              </a:rPr>
              <a:t> </a:t>
            </a:r>
            <a:r>
              <a:rPr lang="en-GB" sz="1800" b="0" i="1" u="none" strike="noStrike" baseline="0" dirty="0">
                <a:solidFill>
                  <a:srgbClr val="000000"/>
                </a:solidFill>
              </a:rPr>
              <a:t>et al</a:t>
            </a:r>
            <a:r>
              <a:rPr lang="en-GB" sz="1800" b="0" u="none" strike="noStrike" baseline="0" dirty="0">
                <a:solidFill>
                  <a:srgbClr val="000000"/>
                </a:solidFill>
              </a:rPr>
              <a:t>., 2005, Fig. 1, p.83).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302805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1564</TotalTime>
  <Words>301</Words>
  <Application>Microsoft Office PowerPoint</Application>
  <PresentationFormat>On-screen Show (16:10)</PresentationFormat>
  <Paragraphs>21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Alecos Demetriades</dc:creator>
  <cp:lastModifiedBy>Alecos Demetriades</cp:lastModifiedBy>
  <cp:revision>53</cp:revision>
  <dcterms:created xsi:type="dcterms:W3CDTF">2022-06-25T09:26:52Z</dcterms:created>
  <dcterms:modified xsi:type="dcterms:W3CDTF">2022-08-16T18:16:07Z</dcterms:modified>
</cp:coreProperties>
</file>