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57" r:id="rId3"/>
    <p:sldId id="265" r:id="rId4"/>
    <p:sldId id="266" r:id="rId5"/>
    <p:sldId id="267" r:id="rId6"/>
    <p:sldId id="268" r:id="rId7"/>
    <p:sldId id="269" r:id="rId8"/>
    <p:sldId id="270" r:id="rId9"/>
    <p:sldId id="271" r:id="rId10"/>
    <p:sldId id="293" r:id="rId11"/>
    <p:sldId id="272" r:id="rId12"/>
    <p:sldId id="294" r:id="rId13"/>
    <p:sldId id="273" r:id="rId14"/>
    <p:sldId id="274" r:id="rId15"/>
    <p:sldId id="275" r:id="rId16"/>
    <p:sldId id="276" r:id="rId17"/>
    <p:sldId id="277" r:id="rId18"/>
    <p:sldId id="278" r:id="rId19"/>
    <p:sldId id="279" r:id="rId20"/>
    <p:sldId id="289" r:id="rId21"/>
    <p:sldId id="280" r:id="rId22"/>
    <p:sldId id="281" r:id="rId23"/>
    <p:sldId id="284" r:id="rId24"/>
    <p:sldId id="282" r:id="rId25"/>
    <p:sldId id="285" r:id="rId26"/>
    <p:sldId id="283" r:id="rId27"/>
    <p:sldId id="286" r:id="rId28"/>
    <p:sldId id="288" r:id="rId29"/>
    <p:sldId id="287" r:id="rId30"/>
    <p:sldId id="291" r:id="rId31"/>
    <p:sldId id="290" r:id="rId32"/>
    <p:sldId id="292" r:id="rId33"/>
  </p:sldIdLst>
  <p:sldSz cx="9144000" cy="5715000" type="screen16x1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7" d="100"/>
          <a:sy n="77" d="100"/>
        </p:scale>
        <p:origin x="108" y="870"/>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a:t>Click to edit Master title style</a:t>
            </a:r>
            <a:endParaRPr lang="en-GB"/>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28/08/2022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28/08/2022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0500"/>
            <a:ext cx="2057400" cy="40640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90500"/>
            <a:ext cx="6019800" cy="406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28/08/2022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28/08/2022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7"/>
            <a:ext cx="7772400" cy="1135063"/>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411C76-7C46-49A6-8CCC-F7593824783C}" type="datetimeFigureOut">
              <a:rPr lang="en-GB" smtClean="0"/>
              <a:pPr/>
              <a:t>28/08/2022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4411C76-7C46-49A6-8CCC-F7593824783C}" type="datetimeFigureOut">
              <a:rPr lang="en-GB" smtClean="0"/>
              <a:pPr/>
              <a:t>28/08/2022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9525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4411C76-7C46-49A6-8CCC-F7593824783C}" type="datetimeFigureOut">
              <a:rPr lang="en-GB" smtClean="0"/>
              <a:pPr/>
              <a:t>28/08/2022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4411C76-7C46-49A6-8CCC-F7593824783C}" type="datetimeFigureOut">
              <a:rPr lang="en-GB" smtClean="0"/>
              <a:pPr/>
              <a:t>28/08/2022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11C76-7C46-49A6-8CCC-F7593824783C}" type="datetimeFigureOut">
              <a:rPr lang="en-GB" smtClean="0"/>
              <a:pPr/>
              <a:t>28/08/2022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28/08/2022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28/08/2022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94411C76-7C46-49A6-8CCC-F7593824783C}" type="datetimeFigureOut">
              <a:rPr lang="en-GB" smtClean="0"/>
              <a:pPr/>
              <a:t>28/08/2022</a:t>
            </a:fld>
            <a:endParaRPr lang="en-GB"/>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51EA623C-A570-4D74-B647-DE8706A4BE7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 Id="rId5" Type="http://schemas.openxmlformats.org/officeDocument/2006/relationships/hyperlink" Target="http://weppi.gtk.fi/publ/foregsatlas/maps/Topsoil/t_xrf_zn_edit.pdf" TargetMode="External"/><Relationship Id="rId4" Type="http://schemas.openxmlformats.org/officeDocument/2006/relationships/hyperlink" Target="http://weppi.gtk.fi/publ/foregsatlas/maps/Topsoil/t_xrf_cao_edit.pdf"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1B6D1856-C19B-BD69-7BB0-D59249A710B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51648" y="0"/>
            <a:ext cx="4040703" cy="5715000"/>
          </a:xfrm>
          <a:prstGeom prst="rect">
            <a:avLst/>
          </a:prstGeom>
        </p:spPr>
      </p:pic>
    </p:spTree>
    <p:extLst>
      <p:ext uri="{BB962C8B-B14F-4D97-AF65-F5344CB8AC3E}">
        <p14:creationId xmlns:p14="http://schemas.microsoft.com/office/powerpoint/2010/main" val="50600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line chart&#10;&#10;Description automatically generated">
            <a:extLst>
              <a:ext uri="{FF2B5EF4-FFF2-40B4-BE49-F238E27FC236}">
                <a16:creationId xmlns:a16="http://schemas.microsoft.com/office/drawing/2014/main" id="{B7637A66-AA4E-F832-B235-70532BD5AEE3}"/>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35496" y="193204"/>
            <a:ext cx="6552728" cy="5305772"/>
          </a:xfrm>
          <a:prstGeom prst="rect">
            <a:avLst/>
          </a:prstGeom>
        </p:spPr>
      </p:pic>
      <p:sp>
        <p:nvSpPr>
          <p:cNvPr id="7" name="TextBox 6">
            <a:extLst>
              <a:ext uri="{FF2B5EF4-FFF2-40B4-BE49-F238E27FC236}">
                <a16:creationId xmlns:a16="http://schemas.microsoft.com/office/drawing/2014/main" id="{EE220462-9B3A-6032-A0C8-749018DD023A}"/>
              </a:ext>
            </a:extLst>
          </p:cNvPr>
          <p:cNvSpPr txBox="1"/>
          <p:nvPr/>
        </p:nvSpPr>
        <p:spPr>
          <a:xfrm>
            <a:off x="6588224" y="0"/>
            <a:ext cx="2376264" cy="5755422"/>
          </a:xfrm>
          <a:prstGeom prst="rect">
            <a:avLst/>
          </a:prstGeom>
          <a:noFill/>
        </p:spPr>
        <p:txBody>
          <a:bodyPr wrap="square">
            <a:spAutoFit/>
          </a:bodyPr>
          <a:lstStyle/>
          <a:p>
            <a:r>
              <a:rPr lang="en-GB" sz="1600" b="0" u="none" strike="noStrike" baseline="0" dirty="0">
                <a:solidFill>
                  <a:srgbClr val="000000"/>
                </a:solidFill>
              </a:rPr>
              <a:t>Figure 8.14 on page 450. Cumulative probability plot indicating true detection limits for samples determined by two different analytical methods. Such plots can demonstrate that the real detection limits (i.e., the point at the lower end of the cumulative distribution curve where the curve becomes horizontal) are often much lower than those cited by the analyst (the cited detection limits are marked on the plot). Recorded data for 10,000 samples from part of central and eastern England (from Johnson </a:t>
            </a:r>
            <a:r>
              <a:rPr lang="en-GB" sz="1600" b="0" i="1" u="none" strike="noStrike" baseline="0" dirty="0">
                <a:solidFill>
                  <a:srgbClr val="000000"/>
                </a:solidFill>
              </a:rPr>
              <a:t>et al.</a:t>
            </a:r>
            <a:r>
              <a:rPr lang="en-GB" sz="1600" b="0" u="none" strike="noStrike" baseline="0" dirty="0">
                <a:solidFill>
                  <a:srgbClr val="000000"/>
                </a:solidFill>
              </a:rPr>
              <a:t>, 2018, Fig. 5.5, p.88). </a:t>
            </a:r>
            <a:endParaRPr lang="en-GB" sz="1600" dirty="0"/>
          </a:p>
        </p:txBody>
      </p:sp>
    </p:spTree>
    <p:extLst>
      <p:ext uri="{BB962C8B-B14F-4D97-AF65-F5344CB8AC3E}">
        <p14:creationId xmlns:p14="http://schemas.microsoft.com/office/powerpoint/2010/main" val="3803235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BC1D91-B494-4525-513C-FA41A96262B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118" y="0"/>
            <a:ext cx="5823857" cy="5715000"/>
          </a:xfrm>
          <a:prstGeom prst="rect">
            <a:avLst/>
          </a:prstGeom>
        </p:spPr>
      </p:pic>
      <p:sp>
        <p:nvSpPr>
          <p:cNvPr id="5" name="TextBox 4">
            <a:extLst>
              <a:ext uri="{FF2B5EF4-FFF2-40B4-BE49-F238E27FC236}">
                <a16:creationId xmlns:a16="http://schemas.microsoft.com/office/drawing/2014/main" id="{CB98A796-7A44-1759-1465-287BBA59ADBE}"/>
              </a:ext>
            </a:extLst>
          </p:cNvPr>
          <p:cNvSpPr txBox="1"/>
          <p:nvPr/>
        </p:nvSpPr>
        <p:spPr>
          <a:xfrm>
            <a:off x="5903640" y="361022"/>
            <a:ext cx="3240360" cy="5262979"/>
          </a:xfrm>
          <a:prstGeom prst="rect">
            <a:avLst/>
          </a:prstGeom>
          <a:noFill/>
        </p:spPr>
        <p:txBody>
          <a:bodyPr wrap="square">
            <a:spAutoFit/>
          </a:bodyPr>
          <a:lstStyle/>
          <a:p>
            <a:r>
              <a:rPr lang="en-GB" sz="1600" b="0" u="none" strike="noStrike" baseline="0" dirty="0">
                <a:solidFill>
                  <a:srgbClr val="000000"/>
                </a:solidFill>
              </a:rPr>
              <a:t>Figure 7.8 on page 404. Cumulative probability plots indicating that the conservative laboratory lower detection limits (LDL) of hot aqua regia extractable As and Tl for the agricultural (Ap) and grazing land (Gr) soil samples of the EuroGeoSurveys project of Geochemical Mapping of Agricultural and Grazing land Soil (GEMAS) of Europe, using uncensored data (Reimann et al., 2014), are higher than the true detection limits. In this case, the practical detection limit can be as low as 0.005 and 0.00009 mg/kg for As and Tl, respectively (Reimann </a:t>
            </a:r>
            <a:r>
              <a:rPr lang="en-GB" sz="1600" b="0" i="1" u="none" strike="noStrike" baseline="0" dirty="0">
                <a:solidFill>
                  <a:srgbClr val="000000"/>
                </a:solidFill>
              </a:rPr>
              <a:t>et al</a:t>
            </a:r>
            <a:r>
              <a:rPr lang="en-GB" sz="1600" b="0" u="none" strike="noStrike" baseline="0" dirty="0">
                <a:solidFill>
                  <a:srgbClr val="000000"/>
                </a:solidFill>
              </a:rPr>
              <a:t>., 2009). Plotted by Alecos Demetriades (IGME/IUGS CGGB) with Golden Software’s </a:t>
            </a:r>
            <a:r>
              <a:rPr lang="en-GB" sz="1600" b="0" u="none" strike="noStrike" baseline="0" dirty="0" err="1">
                <a:solidFill>
                  <a:srgbClr val="000000"/>
                </a:solidFill>
              </a:rPr>
              <a:t>GrapherTM</a:t>
            </a:r>
            <a:r>
              <a:rPr lang="en-GB" sz="1600" b="0" u="none" strike="noStrike" baseline="0" dirty="0">
                <a:solidFill>
                  <a:srgbClr val="000000"/>
                </a:solidFill>
              </a:rPr>
              <a:t> v20. </a:t>
            </a:r>
            <a:endParaRPr lang="en-GB" sz="1600" dirty="0"/>
          </a:p>
        </p:txBody>
      </p:sp>
    </p:spTree>
    <p:extLst>
      <p:ext uri="{BB962C8B-B14F-4D97-AF65-F5344CB8AC3E}">
        <p14:creationId xmlns:p14="http://schemas.microsoft.com/office/powerpoint/2010/main" val="320063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scatter chart&#10;&#10;Description automatically generated">
            <a:extLst>
              <a:ext uri="{FF2B5EF4-FFF2-40B4-BE49-F238E27FC236}">
                <a16:creationId xmlns:a16="http://schemas.microsoft.com/office/drawing/2014/main" id="{82FC0D3D-9F2E-5914-2930-9EC944CC60FF}"/>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35496" y="121196"/>
            <a:ext cx="5689288" cy="5472608"/>
          </a:xfrm>
          <a:prstGeom prst="rect">
            <a:avLst/>
          </a:prstGeom>
        </p:spPr>
      </p:pic>
      <p:sp>
        <p:nvSpPr>
          <p:cNvPr id="7" name="TextBox 6">
            <a:extLst>
              <a:ext uri="{FF2B5EF4-FFF2-40B4-BE49-F238E27FC236}">
                <a16:creationId xmlns:a16="http://schemas.microsoft.com/office/drawing/2014/main" id="{C0B2ABEC-75C6-EA8E-52B9-A6B97899F254}"/>
              </a:ext>
            </a:extLst>
          </p:cNvPr>
          <p:cNvSpPr txBox="1"/>
          <p:nvPr/>
        </p:nvSpPr>
        <p:spPr>
          <a:xfrm>
            <a:off x="5758681" y="409228"/>
            <a:ext cx="3168352" cy="4801314"/>
          </a:xfrm>
          <a:prstGeom prst="rect">
            <a:avLst/>
          </a:prstGeom>
          <a:noFill/>
        </p:spPr>
        <p:txBody>
          <a:bodyPr wrap="square">
            <a:spAutoFit/>
          </a:bodyPr>
          <a:lstStyle/>
          <a:p>
            <a:r>
              <a:rPr lang="en-GB" b="0" u="none" strike="noStrike" baseline="0" dirty="0">
                <a:solidFill>
                  <a:srgbClr val="000000"/>
                </a:solidFill>
              </a:rPr>
              <a:t>Figure 7.9. A logarithmic-scale Thompson-Howarth plot was used for visualising analytical precision. This is a plot of G-BASE stream water duplicates for As with probabilities calculated at 0.2 </a:t>
            </a:r>
            <a:r>
              <a:rPr lang="en-GB" b="0" u="none" strike="noStrike" baseline="0" dirty="0" err="1">
                <a:solidFill>
                  <a:srgbClr val="000000"/>
                </a:solidFill>
              </a:rPr>
              <a:t>μg</a:t>
            </a:r>
            <a:r>
              <a:rPr lang="en-GB" b="0" u="none" strike="noStrike" baseline="0" dirty="0">
                <a:solidFill>
                  <a:srgbClr val="000000"/>
                </a:solidFill>
              </a:rPr>
              <a:t>/l detection limit using </a:t>
            </a:r>
            <a:r>
              <a:rPr lang="en-GB" b="0" u="none" strike="noStrike" baseline="0" dirty="0" err="1">
                <a:solidFill>
                  <a:srgbClr val="000000"/>
                </a:solidFill>
              </a:rPr>
              <a:t>SigmaPlot</a:t>
            </a:r>
            <a:r>
              <a:rPr lang="en-GB" b="0" u="none" strike="noStrike" baseline="0" dirty="0">
                <a:solidFill>
                  <a:srgbClr val="000000"/>
                </a:solidFill>
              </a:rPr>
              <a:t> v10 software by E.L. Ander (BGS). See AMC (2002) for the rationale behind the Thompson-Howarth plot. Solid, dashed, and dotted lines represent 99th, 90th, and 50th per cent confidence levels, respectively. Source: Johnson (2011, Fig. 5.7, p.71). </a:t>
            </a:r>
            <a:endParaRPr lang="en-GB" dirty="0"/>
          </a:p>
        </p:txBody>
      </p:sp>
    </p:spTree>
    <p:extLst>
      <p:ext uri="{BB962C8B-B14F-4D97-AF65-F5344CB8AC3E}">
        <p14:creationId xmlns:p14="http://schemas.microsoft.com/office/powerpoint/2010/main" val="10225974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D708822-E3C3-7145-71C1-7CB842EA24F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6922" y="0"/>
            <a:ext cx="5821222" cy="5715000"/>
          </a:xfrm>
          <a:prstGeom prst="rect">
            <a:avLst/>
          </a:prstGeom>
        </p:spPr>
      </p:pic>
      <p:sp>
        <p:nvSpPr>
          <p:cNvPr id="5" name="TextBox 4">
            <a:extLst>
              <a:ext uri="{FF2B5EF4-FFF2-40B4-BE49-F238E27FC236}">
                <a16:creationId xmlns:a16="http://schemas.microsoft.com/office/drawing/2014/main" id="{F42B17B9-AF7D-BED7-AEDB-CD843B82BC5F}"/>
              </a:ext>
            </a:extLst>
          </p:cNvPr>
          <p:cNvSpPr txBox="1"/>
          <p:nvPr/>
        </p:nvSpPr>
        <p:spPr>
          <a:xfrm>
            <a:off x="5769212" y="337220"/>
            <a:ext cx="3292515" cy="4524315"/>
          </a:xfrm>
          <a:prstGeom prst="rect">
            <a:avLst/>
          </a:prstGeom>
          <a:noFill/>
        </p:spPr>
        <p:txBody>
          <a:bodyPr wrap="square">
            <a:spAutoFit/>
          </a:bodyPr>
          <a:lstStyle/>
          <a:p>
            <a:r>
              <a:rPr lang="en-GB" b="0" u="none" strike="noStrike" baseline="0" dirty="0">
                <a:solidFill>
                  <a:srgbClr val="000000"/>
                </a:solidFill>
              </a:rPr>
              <a:t>Figure 7.10 on page 405. A normal linear scale Thompson and Howarth plot was used for visualising the precision of Pb. This is a plot from the results of the Hellenic Institute of Geology and Mineral Exploration's urban soil geochemistry project at </a:t>
            </a:r>
            <a:r>
              <a:rPr lang="en-GB" b="0" u="none" strike="noStrike" baseline="0" dirty="0" err="1">
                <a:solidFill>
                  <a:srgbClr val="000000"/>
                </a:solidFill>
              </a:rPr>
              <a:t>Thrakomakædónæs</a:t>
            </a:r>
            <a:r>
              <a:rPr lang="en-GB" b="0" u="none" strike="noStrike" baseline="0" dirty="0">
                <a:solidFill>
                  <a:srgbClr val="000000"/>
                </a:solidFill>
              </a:rPr>
              <a:t>, a suburb of Athens. Colour lines represent 10% and 20% precision at the 95% confidence level, and the 90</a:t>
            </a:r>
            <a:r>
              <a:rPr lang="en-GB" b="0" u="none" strike="noStrike" baseline="30000" dirty="0">
                <a:solidFill>
                  <a:srgbClr val="000000"/>
                </a:solidFill>
              </a:rPr>
              <a:t>th</a:t>
            </a:r>
            <a:r>
              <a:rPr lang="en-GB" b="0" u="none" strike="noStrike" baseline="0" dirty="0">
                <a:solidFill>
                  <a:srgbClr val="000000"/>
                </a:solidFill>
              </a:rPr>
              <a:t> and 99</a:t>
            </a:r>
            <a:r>
              <a:rPr lang="en-GB" b="0" u="none" strike="noStrike" baseline="30000" dirty="0">
                <a:solidFill>
                  <a:srgbClr val="000000"/>
                </a:solidFill>
              </a:rPr>
              <a:t>th</a:t>
            </a:r>
            <a:r>
              <a:rPr lang="en-GB" b="0" u="none" strike="noStrike" baseline="0" dirty="0">
                <a:solidFill>
                  <a:srgbClr val="000000"/>
                </a:solidFill>
              </a:rPr>
              <a:t> percentiles. Plotted by Alecos Demetriades (IGME/IUGS-CGGB) with Golden Software's Grapher™ v20. </a:t>
            </a:r>
            <a:endParaRPr lang="en-GB" dirty="0"/>
          </a:p>
        </p:txBody>
      </p:sp>
    </p:spTree>
    <p:extLst>
      <p:ext uri="{BB962C8B-B14F-4D97-AF65-F5344CB8AC3E}">
        <p14:creationId xmlns:p14="http://schemas.microsoft.com/office/powerpoint/2010/main" val="847121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53278B32-42E6-CB6D-7B28-841EE3AA439D}"/>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080447" y="32422"/>
            <a:ext cx="6984776" cy="4824536"/>
          </a:xfrm>
          <a:prstGeom prst="rect">
            <a:avLst/>
          </a:prstGeom>
        </p:spPr>
      </p:pic>
      <p:sp>
        <p:nvSpPr>
          <p:cNvPr id="5" name="TextBox 4">
            <a:extLst>
              <a:ext uri="{FF2B5EF4-FFF2-40B4-BE49-F238E27FC236}">
                <a16:creationId xmlns:a16="http://schemas.microsoft.com/office/drawing/2014/main" id="{FD3DC47E-80CD-99E2-EF69-ABF4B8D64265}"/>
              </a:ext>
            </a:extLst>
          </p:cNvPr>
          <p:cNvSpPr txBox="1"/>
          <p:nvPr/>
        </p:nvSpPr>
        <p:spPr>
          <a:xfrm>
            <a:off x="251520" y="4855140"/>
            <a:ext cx="8640960" cy="738664"/>
          </a:xfrm>
          <a:prstGeom prst="rect">
            <a:avLst/>
          </a:prstGeom>
          <a:noFill/>
        </p:spPr>
        <p:txBody>
          <a:bodyPr wrap="square">
            <a:spAutoFit/>
          </a:bodyPr>
          <a:lstStyle/>
          <a:p>
            <a:r>
              <a:rPr lang="en-GB" sz="1400" b="0" u="none" strike="noStrike" baseline="0" dirty="0">
                <a:solidFill>
                  <a:srgbClr val="000000"/>
                </a:solidFill>
              </a:rPr>
              <a:t>Figure 7.11 on page 407. (a) Balanced and (b) unbalanced hierarchical geochemical sampling and analytical schemes for the estimation of geochemical, sampling, and analytical variance and random components of measurement uncertainty. Source: Demetriades et al. (2014, Fig. 6.4, p.56) slightly modified. </a:t>
            </a:r>
            <a:endParaRPr lang="en-GB" sz="1400" dirty="0"/>
          </a:p>
        </p:txBody>
      </p:sp>
    </p:spTree>
    <p:extLst>
      <p:ext uri="{BB962C8B-B14F-4D97-AF65-F5344CB8AC3E}">
        <p14:creationId xmlns:p14="http://schemas.microsoft.com/office/powerpoint/2010/main" val="22315907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50CECB-D2C3-02A0-A4C8-0355A2D9D80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30933" y="84028"/>
            <a:ext cx="4269059" cy="4285640"/>
          </a:xfrm>
          <a:prstGeom prst="rect">
            <a:avLst/>
          </a:prstGeom>
        </p:spPr>
      </p:pic>
      <p:pic>
        <p:nvPicPr>
          <p:cNvPr id="5" name="Picture 4">
            <a:extLst>
              <a:ext uri="{FF2B5EF4-FFF2-40B4-BE49-F238E27FC236}">
                <a16:creationId xmlns:a16="http://schemas.microsoft.com/office/drawing/2014/main" id="{0A292241-1AED-7163-1A5B-2004FC5EA51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83650" y="84028"/>
            <a:ext cx="4280838" cy="4176463"/>
          </a:xfrm>
          <a:prstGeom prst="rect">
            <a:avLst/>
          </a:prstGeom>
        </p:spPr>
      </p:pic>
      <p:sp>
        <p:nvSpPr>
          <p:cNvPr id="7" name="TextBox 6">
            <a:extLst>
              <a:ext uri="{FF2B5EF4-FFF2-40B4-BE49-F238E27FC236}">
                <a16:creationId xmlns:a16="http://schemas.microsoft.com/office/drawing/2014/main" id="{58B984B3-9DEC-99F7-6320-7F9658653F93}"/>
              </a:ext>
            </a:extLst>
          </p:cNvPr>
          <p:cNvSpPr txBox="1"/>
          <p:nvPr/>
        </p:nvSpPr>
        <p:spPr>
          <a:xfrm>
            <a:off x="251520" y="4260492"/>
            <a:ext cx="8640960" cy="1323439"/>
          </a:xfrm>
          <a:prstGeom prst="rect">
            <a:avLst/>
          </a:prstGeom>
          <a:noFill/>
        </p:spPr>
        <p:txBody>
          <a:bodyPr wrap="square">
            <a:spAutoFit/>
          </a:bodyPr>
          <a:lstStyle/>
          <a:p>
            <a:r>
              <a:rPr lang="en-GB" sz="1600" b="0" u="none" strike="noStrike" baseline="0" dirty="0">
                <a:solidFill>
                  <a:srgbClr val="000000"/>
                </a:solidFill>
                <a:cs typeface="Arial" panose="020B0604020202020204" pitchFamily="34" charset="0"/>
              </a:rPr>
              <a:t>Figure 7.12 on page 411. </a:t>
            </a:r>
            <a:r>
              <a:rPr lang="en-GB" sz="1600" b="1" u="none" strike="noStrike" baseline="0" dirty="0">
                <a:solidFill>
                  <a:srgbClr val="000000"/>
                </a:solidFill>
                <a:cs typeface="Arial" panose="020B0604020202020204" pitchFamily="34" charset="0"/>
              </a:rPr>
              <a:t>(a) </a:t>
            </a:r>
            <a:r>
              <a:rPr lang="en-GB" sz="1600" b="0" u="none" strike="noStrike" baseline="0" dirty="0">
                <a:solidFill>
                  <a:srgbClr val="000000"/>
                </a:solidFill>
                <a:cs typeface="Arial" panose="020B0604020202020204" pitchFamily="34" charset="0"/>
              </a:rPr>
              <a:t>Histogram of Zn distribution with fitted normal distribution curve, and </a:t>
            </a:r>
            <a:r>
              <a:rPr lang="en-GB" sz="1600" b="1" u="none" strike="noStrike" baseline="0" dirty="0">
                <a:solidFill>
                  <a:srgbClr val="000000"/>
                </a:solidFill>
                <a:cs typeface="Arial" panose="020B0604020202020204" pitchFamily="34" charset="0"/>
              </a:rPr>
              <a:t>(b) </a:t>
            </a:r>
            <a:r>
              <a:rPr lang="en-GB" sz="1600" b="0" u="none" strike="noStrike" baseline="0" dirty="0">
                <a:solidFill>
                  <a:srgbClr val="000000"/>
                </a:solidFill>
                <a:cs typeface="Arial" panose="020B0604020202020204" pitchFamily="34" charset="0"/>
              </a:rPr>
              <a:t>Cumulative frequency plot of Zn in topsoil samples determined by XRF, FOREGS Geochemical Atlas of Europe (</a:t>
            </a:r>
            <a:r>
              <a:rPr lang="en-GB" sz="1600" b="0" u="none" strike="noStrike" baseline="0" dirty="0" err="1">
                <a:solidFill>
                  <a:srgbClr val="000000"/>
                </a:solidFill>
                <a:cs typeface="Arial" panose="020B0604020202020204" pitchFamily="34" charset="0"/>
              </a:rPr>
              <a:t>Salminen</a:t>
            </a:r>
            <a:r>
              <a:rPr lang="en-GB" sz="1600" b="0" u="none" strike="noStrike" baseline="0" dirty="0">
                <a:solidFill>
                  <a:srgbClr val="000000"/>
                </a:solidFill>
                <a:cs typeface="Arial" panose="020B0604020202020204" pitchFamily="34" charset="0"/>
              </a:rPr>
              <a:t> </a:t>
            </a:r>
            <a:r>
              <a:rPr lang="en-GB" sz="1600" b="0" i="1" u="none" strike="noStrike" baseline="0" dirty="0">
                <a:solidFill>
                  <a:srgbClr val="000000"/>
                </a:solidFill>
                <a:cs typeface="Arial" panose="020B0604020202020204" pitchFamily="34" charset="0"/>
              </a:rPr>
              <a:t>et al</a:t>
            </a:r>
            <a:r>
              <a:rPr lang="en-GB" sz="1600" b="0" u="none" strike="noStrike" baseline="0" dirty="0">
                <a:solidFill>
                  <a:srgbClr val="000000"/>
                </a:solidFill>
                <a:cs typeface="Arial" panose="020B0604020202020204" pitchFamily="34" charset="0"/>
              </a:rPr>
              <a:t>., 2005). It is noted that most of the topsoil samples have Zn concentrations &lt;400 mg/kg. Plotted by Alecos Demetriades (IGME/IUGS- CGGB) with Golden Software's </a:t>
            </a:r>
            <a:r>
              <a:rPr lang="en-GB" sz="1600" b="0" u="none" strike="noStrike" baseline="0" dirty="0" err="1">
                <a:solidFill>
                  <a:srgbClr val="000000"/>
                </a:solidFill>
                <a:cs typeface="Arial" panose="020B0604020202020204" pitchFamily="34" charset="0"/>
              </a:rPr>
              <a:t>GrapherTM</a:t>
            </a:r>
            <a:r>
              <a:rPr lang="en-GB" sz="1600" b="0" u="none" strike="noStrike" baseline="0" dirty="0">
                <a:solidFill>
                  <a:srgbClr val="000000"/>
                </a:solidFill>
                <a:cs typeface="Arial" panose="020B0604020202020204" pitchFamily="34" charset="0"/>
              </a:rPr>
              <a:t> v20. </a:t>
            </a:r>
            <a:endParaRPr lang="en-GB" sz="1600" dirty="0">
              <a:cs typeface="Arial" panose="020B0604020202020204" pitchFamily="34" charset="0"/>
            </a:endParaRPr>
          </a:p>
        </p:txBody>
      </p:sp>
    </p:spTree>
    <p:extLst>
      <p:ext uri="{BB962C8B-B14F-4D97-AF65-F5344CB8AC3E}">
        <p14:creationId xmlns:p14="http://schemas.microsoft.com/office/powerpoint/2010/main" val="13235224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842D50-82B8-4157-0C79-B59F0BF2A972}"/>
              </a:ext>
            </a:extLst>
          </p:cNvPr>
          <p:cNvPicPr>
            <a:picLocks noChangeAspect="1"/>
          </p:cNvPicPr>
          <p:nvPr/>
        </p:nvPicPr>
        <p:blipFill rotWithShape="1">
          <a:blip r:embed="rId2">
            <a:extLst>
              <a:ext uri="{28A0092B-C50C-407E-A947-70E740481C1C}">
                <a14:useLocalDpi xmlns:a14="http://schemas.microsoft.com/office/drawing/2010/main"/>
              </a:ext>
            </a:extLst>
          </a:blip>
          <a:srcRect r="5957"/>
          <a:stretch/>
        </p:blipFill>
        <p:spPr>
          <a:xfrm>
            <a:off x="107504" y="19821"/>
            <a:ext cx="4464496" cy="4355831"/>
          </a:xfrm>
          <a:prstGeom prst="rect">
            <a:avLst/>
          </a:prstGeom>
        </p:spPr>
      </p:pic>
      <p:pic>
        <p:nvPicPr>
          <p:cNvPr id="5" name="Picture 4">
            <a:extLst>
              <a:ext uri="{FF2B5EF4-FFF2-40B4-BE49-F238E27FC236}">
                <a16:creationId xmlns:a16="http://schemas.microsoft.com/office/drawing/2014/main" id="{5ACB45E2-A72A-4F31-16A2-214D2566337F}"/>
              </a:ext>
            </a:extLst>
          </p:cNvPr>
          <p:cNvPicPr>
            <a:picLocks noChangeAspect="1"/>
          </p:cNvPicPr>
          <p:nvPr/>
        </p:nvPicPr>
        <p:blipFill rotWithShape="1">
          <a:blip r:embed="rId3">
            <a:extLst>
              <a:ext uri="{28A0092B-C50C-407E-A947-70E740481C1C}">
                <a14:useLocalDpi xmlns:a14="http://schemas.microsoft.com/office/drawing/2010/main"/>
              </a:ext>
            </a:extLst>
          </a:blip>
          <a:srcRect r="7463"/>
          <a:stretch/>
        </p:blipFill>
        <p:spPr>
          <a:xfrm>
            <a:off x="4668496" y="19821"/>
            <a:ext cx="4368000" cy="4356000"/>
          </a:xfrm>
          <a:prstGeom prst="rect">
            <a:avLst/>
          </a:prstGeom>
        </p:spPr>
      </p:pic>
      <p:sp>
        <p:nvSpPr>
          <p:cNvPr id="7" name="TextBox 6">
            <a:extLst>
              <a:ext uri="{FF2B5EF4-FFF2-40B4-BE49-F238E27FC236}">
                <a16:creationId xmlns:a16="http://schemas.microsoft.com/office/drawing/2014/main" id="{E5923632-B89D-47C4-364E-6323A91B9D8F}"/>
              </a:ext>
            </a:extLst>
          </p:cNvPr>
          <p:cNvSpPr txBox="1"/>
          <p:nvPr/>
        </p:nvSpPr>
        <p:spPr>
          <a:xfrm>
            <a:off x="251520" y="4414381"/>
            <a:ext cx="8640960" cy="1323439"/>
          </a:xfrm>
          <a:prstGeom prst="rect">
            <a:avLst/>
          </a:prstGeom>
          <a:noFill/>
        </p:spPr>
        <p:txBody>
          <a:bodyPr wrap="square">
            <a:spAutoFit/>
          </a:bodyPr>
          <a:lstStyle/>
          <a:p>
            <a:r>
              <a:rPr lang="en-GB" sz="1600" b="0" u="none" strike="noStrike" baseline="0" dirty="0">
                <a:solidFill>
                  <a:srgbClr val="000000"/>
                </a:solidFill>
              </a:rPr>
              <a:t>Figure 7.13 on page 412. Cumulative frequency curves of Zn in routine and field duplicate topsoil samples determined by XRF, FOREGS Geochemical Atlas of Europe (</a:t>
            </a:r>
            <a:r>
              <a:rPr lang="en-GB" sz="1600" b="0" u="none" strike="noStrike" baseline="0" dirty="0" err="1">
                <a:solidFill>
                  <a:srgbClr val="000000"/>
                </a:solidFill>
              </a:rPr>
              <a:t>Salminen</a:t>
            </a:r>
            <a:r>
              <a:rPr lang="en-GB" sz="1600" b="0" u="none" strike="noStrike" baseline="0" dirty="0">
                <a:solidFill>
                  <a:srgbClr val="000000"/>
                </a:solidFill>
              </a:rPr>
              <a:t> </a:t>
            </a:r>
            <a:r>
              <a:rPr lang="en-GB" sz="1600" b="0" i="1" u="none" strike="noStrike" baseline="0" dirty="0">
                <a:solidFill>
                  <a:srgbClr val="000000"/>
                </a:solidFill>
              </a:rPr>
              <a:t>et al</a:t>
            </a:r>
            <a:r>
              <a:rPr lang="en-GB" sz="1600" b="0" u="none" strike="noStrike" baseline="0" dirty="0">
                <a:solidFill>
                  <a:srgbClr val="000000"/>
                </a:solidFill>
              </a:rPr>
              <a:t>., 2005). </a:t>
            </a:r>
            <a:r>
              <a:rPr lang="en-GB" sz="1600" b="1" u="none" strike="noStrike" baseline="0" dirty="0">
                <a:solidFill>
                  <a:srgbClr val="000000"/>
                </a:solidFill>
              </a:rPr>
              <a:t>(a) </a:t>
            </a:r>
            <a:r>
              <a:rPr lang="en-GB" sz="1600" b="0" u="none" strike="noStrike" baseline="0" dirty="0">
                <a:solidFill>
                  <a:srgbClr val="000000"/>
                </a:solidFill>
              </a:rPr>
              <a:t>Linear graph and </a:t>
            </a:r>
            <a:r>
              <a:rPr lang="en-GB" sz="1600" b="1" u="none" strike="noStrike" baseline="0" dirty="0">
                <a:solidFill>
                  <a:srgbClr val="000000"/>
                </a:solidFill>
              </a:rPr>
              <a:t>(b) </a:t>
            </a:r>
            <a:r>
              <a:rPr lang="en-GB" sz="1600" b="0" u="none" strike="noStrike" baseline="0" dirty="0">
                <a:solidFill>
                  <a:srgbClr val="000000"/>
                </a:solidFill>
              </a:rPr>
              <a:t>log</a:t>
            </a:r>
            <a:r>
              <a:rPr lang="en-GB" sz="1600" b="0" u="none" strike="noStrike" baseline="-25000" dirty="0">
                <a:solidFill>
                  <a:srgbClr val="000000"/>
                </a:solidFill>
              </a:rPr>
              <a:t>e</a:t>
            </a:r>
            <a:r>
              <a:rPr lang="en-GB" sz="1600" b="0" u="none" strike="noStrike" baseline="0" dirty="0">
                <a:solidFill>
                  <a:srgbClr val="000000"/>
                </a:solidFill>
              </a:rPr>
              <a:t> graph. Notation: DUPA = Routine sample; REPA = Replicate split of routine sample; DUPB = Field duplicate sample; REPB = Replicate split of field duplicate sample. Plotted by Alecos Demetriades (IGME &amp; IUGS CGGB) with Golden Software's Grapher™ v20. </a:t>
            </a:r>
            <a:endParaRPr lang="en-GB" sz="1600" dirty="0"/>
          </a:p>
        </p:txBody>
      </p:sp>
    </p:spTree>
    <p:extLst>
      <p:ext uri="{BB962C8B-B14F-4D97-AF65-F5344CB8AC3E}">
        <p14:creationId xmlns:p14="http://schemas.microsoft.com/office/powerpoint/2010/main" val="7006198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scatter chart&#10;&#10;Description automatically generated">
            <a:extLst>
              <a:ext uri="{FF2B5EF4-FFF2-40B4-BE49-F238E27FC236}">
                <a16:creationId xmlns:a16="http://schemas.microsoft.com/office/drawing/2014/main" id="{4D1D7473-57A6-C692-8438-9FA3F8802D8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4502" y="15394"/>
            <a:ext cx="7129154" cy="4680000"/>
          </a:xfrm>
          <a:prstGeom prst="rect">
            <a:avLst/>
          </a:prstGeom>
        </p:spPr>
      </p:pic>
      <p:sp>
        <p:nvSpPr>
          <p:cNvPr id="5" name="TextBox 4">
            <a:extLst>
              <a:ext uri="{FF2B5EF4-FFF2-40B4-BE49-F238E27FC236}">
                <a16:creationId xmlns:a16="http://schemas.microsoft.com/office/drawing/2014/main" id="{BF5FDAF4-4ED6-FE0A-996C-FF6CD0306DD6}"/>
              </a:ext>
            </a:extLst>
          </p:cNvPr>
          <p:cNvSpPr txBox="1"/>
          <p:nvPr/>
        </p:nvSpPr>
        <p:spPr>
          <a:xfrm>
            <a:off x="245698" y="4657700"/>
            <a:ext cx="8640960" cy="1107996"/>
          </a:xfrm>
          <a:prstGeom prst="rect">
            <a:avLst/>
          </a:prstGeom>
          <a:noFill/>
        </p:spPr>
        <p:txBody>
          <a:bodyPr wrap="square">
            <a:spAutoFit/>
          </a:bodyPr>
          <a:lstStyle/>
          <a:p>
            <a:r>
              <a:rPr lang="en-GB" sz="1100" b="0" u="none" strike="noStrike" baseline="0" dirty="0">
                <a:solidFill>
                  <a:srgbClr val="000000"/>
                </a:solidFill>
              </a:rPr>
              <a:t>Figure 7.14 on page 415. Duplicate-replicate plots for Zn from FOREGS Topsoil XRF quality control data (N=23 duplicated sites). It shows that the duplicate-replicate results are aligned close to the 1:1 gradient line. Plotted with ‘DUPREPPLOT.xlsm’, a Microsoft™ Excel Workbook macro routine developed by Christopher C. Johnson. Axis concentration units in mg/kg. Notation: Blue diamond = REPB versus DUPB; Red square = REPA versus DUPA; Green triangle = DUPA versus DUPB; and (all X-axis versus Y-axis). Notation: DUPA = Routine sample; REPA = Replicate split of routine sample; DUPB = Field duplicate sample; REPB = Replicate split of field duplicate sample. Plotted by Christopher C. Johnson (</a:t>
            </a:r>
            <a:r>
              <a:rPr lang="en-GB" sz="1100" b="0" u="none" strike="noStrike" baseline="0" dirty="0" err="1">
                <a:solidFill>
                  <a:srgbClr val="000000"/>
                </a:solidFill>
              </a:rPr>
              <a:t>GeoElementary</a:t>
            </a:r>
            <a:r>
              <a:rPr lang="en-GB" sz="1100" b="0" u="none" strike="noStrike" baseline="0" dirty="0">
                <a:solidFill>
                  <a:srgbClr val="000000"/>
                </a:solidFill>
              </a:rPr>
              <a:t>/IUGS-CGGB) with Microsoft™ Excel. </a:t>
            </a:r>
            <a:endParaRPr lang="en-GB" sz="1100" dirty="0"/>
          </a:p>
        </p:txBody>
      </p:sp>
    </p:spTree>
    <p:extLst>
      <p:ext uri="{BB962C8B-B14F-4D97-AF65-F5344CB8AC3E}">
        <p14:creationId xmlns:p14="http://schemas.microsoft.com/office/powerpoint/2010/main" val="35166729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t, scatter chart&#10;&#10;Description automatically generated">
            <a:extLst>
              <a:ext uri="{FF2B5EF4-FFF2-40B4-BE49-F238E27FC236}">
                <a16:creationId xmlns:a16="http://schemas.microsoft.com/office/drawing/2014/main" id="{F34B0538-46A1-C8EF-6F5D-01F629CE950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12545" y="47860"/>
            <a:ext cx="7135975" cy="4680000"/>
          </a:xfrm>
          <a:prstGeom prst="rect">
            <a:avLst/>
          </a:prstGeom>
        </p:spPr>
      </p:pic>
      <p:sp>
        <p:nvSpPr>
          <p:cNvPr id="6" name="TextBox 5">
            <a:extLst>
              <a:ext uri="{FF2B5EF4-FFF2-40B4-BE49-F238E27FC236}">
                <a16:creationId xmlns:a16="http://schemas.microsoft.com/office/drawing/2014/main" id="{44C0F8FB-1771-B031-DC0A-0987EE10AE34}"/>
              </a:ext>
            </a:extLst>
          </p:cNvPr>
          <p:cNvSpPr txBox="1"/>
          <p:nvPr/>
        </p:nvSpPr>
        <p:spPr>
          <a:xfrm>
            <a:off x="179512" y="4729708"/>
            <a:ext cx="8712968" cy="1015663"/>
          </a:xfrm>
          <a:prstGeom prst="rect">
            <a:avLst/>
          </a:prstGeom>
          <a:noFill/>
        </p:spPr>
        <p:txBody>
          <a:bodyPr wrap="square">
            <a:spAutoFit/>
          </a:bodyPr>
          <a:lstStyle/>
          <a:p>
            <a:r>
              <a:rPr lang="en-GB" sz="1200" b="0" u="none" strike="noStrike" baseline="0" dirty="0">
                <a:solidFill>
                  <a:srgbClr val="000000"/>
                </a:solidFill>
              </a:rPr>
              <a:t>Figure 7.15 on page 415. Duplicate-replicate plots for Th from FOREGS Topsoil XRF quality control data (N=23 duplicated sites). It shows a wide scatter of </a:t>
            </a:r>
            <a:r>
              <a:rPr lang="en-GB" sz="1200" b="1" u="none" strike="noStrike" baseline="0" dirty="0">
                <a:solidFill>
                  <a:srgbClr val="000000"/>
                </a:solidFill>
              </a:rPr>
              <a:t>(</a:t>
            </a:r>
            <a:r>
              <a:rPr lang="en-GB" sz="1200" b="1" u="none" strike="noStrike" baseline="0" dirty="0" err="1">
                <a:solidFill>
                  <a:srgbClr val="000000"/>
                </a:solidFill>
              </a:rPr>
              <a:t>i</a:t>
            </a:r>
            <a:r>
              <a:rPr lang="en-GB" sz="1200" b="1" u="none" strike="noStrike" baseline="0" dirty="0">
                <a:solidFill>
                  <a:srgbClr val="000000"/>
                </a:solidFill>
              </a:rPr>
              <a:t>) </a:t>
            </a:r>
            <a:r>
              <a:rPr lang="en-GB" sz="1200" b="0" u="none" strike="noStrike" baseline="0" dirty="0">
                <a:solidFill>
                  <a:srgbClr val="000000"/>
                </a:solidFill>
              </a:rPr>
              <a:t>Routine and field duplicate results (within site variability), and </a:t>
            </a:r>
            <a:r>
              <a:rPr lang="en-GB" sz="1200" b="1" u="none" strike="noStrike" baseline="0" dirty="0">
                <a:solidFill>
                  <a:srgbClr val="000000"/>
                </a:solidFill>
              </a:rPr>
              <a:t>(ii) </a:t>
            </a:r>
            <a:r>
              <a:rPr lang="en-GB" sz="1200" b="0" u="none" strike="noStrike" baseline="0" dirty="0">
                <a:solidFill>
                  <a:srgbClr val="000000"/>
                </a:solidFill>
              </a:rPr>
              <a:t>Duplicate-replicate results (analytical variability). Plotted with ‘DUPREPPLOT.xlsm’, a Microsoft™ Excel Workbook having an embedded macro routine developed by Christopher C. Johnson. Axis concentration units in mg/kg. Notation: See Figure 7.14. Plotted by Christopher C. Johnson (</a:t>
            </a:r>
            <a:r>
              <a:rPr lang="en-GB" sz="1200" b="0" u="none" strike="noStrike" baseline="0" dirty="0" err="1">
                <a:solidFill>
                  <a:srgbClr val="000000"/>
                </a:solidFill>
              </a:rPr>
              <a:t>GeoElementary</a:t>
            </a:r>
            <a:r>
              <a:rPr lang="en-GB" sz="1200" b="0" u="none" strike="noStrike" baseline="0" dirty="0">
                <a:solidFill>
                  <a:srgbClr val="000000"/>
                </a:solidFill>
              </a:rPr>
              <a:t>/IUGS-CGGB) with Microsoft™ Excel.</a:t>
            </a:r>
            <a:endParaRPr lang="en-GB" sz="1200" dirty="0"/>
          </a:p>
        </p:txBody>
      </p:sp>
    </p:spTree>
    <p:extLst>
      <p:ext uri="{BB962C8B-B14F-4D97-AF65-F5344CB8AC3E}">
        <p14:creationId xmlns:p14="http://schemas.microsoft.com/office/powerpoint/2010/main" val="36818707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0AEDA4-59C4-5982-4953-0EE96F43360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7448" y="0"/>
            <a:ext cx="7742505" cy="5017740"/>
          </a:xfrm>
          <a:prstGeom prst="rect">
            <a:avLst/>
          </a:prstGeom>
        </p:spPr>
      </p:pic>
      <p:sp>
        <p:nvSpPr>
          <p:cNvPr id="7" name="TextBox 6">
            <a:extLst>
              <a:ext uri="{FF2B5EF4-FFF2-40B4-BE49-F238E27FC236}">
                <a16:creationId xmlns:a16="http://schemas.microsoft.com/office/drawing/2014/main" id="{484AD8D6-8DA3-6037-A441-31AC0CED72B2}"/>
              </a:ext>
            </a:extLst>
          </p:cNvPr>
          <p:cNvSpPr txBox="1"/>
          <p:nvPr/>
        </p:nvSpPr>
        <p:spPr>
          <a:xfrm>
            <a:off x="251520" y="5089748"/>
            <a:ext cx="8640960" cy="523220"/>
          </a:xfrm>
          <a:prstGeom prst="rect">
            <a:avLst/>
          </a:prstGeom>
          <a:noFill/>
        </p:spPr>
        <p:txBody>
          <a:bodyPr wrap="square">
            <a:spAutoFit/>
          </a:bodyPr>
          <a:lstStyle/>
          <a:p>
            <a:r>
              <a:rPr lang="en-GB" sz="1400" b="0" u="none" strike="noStrike" baseline="0" dirty="0">
                <a:solidFill>
                  <a:srgbClr val="000000"/>
                </a:solidFill>
              </a:rPr>
              <a:t>Figure 7.16 on page 419. Multiple-boxplot of major element quality control data in European topsoil (N=23 duplicated sites). Plotted by Alecos Demetriades (IGME/IUGS-CGGB) with Golden Software’s Grapher™ v20. </a:t>
            </a:r>
            <a:endParaRPr lang="en-GB" sz="1400" dirty="0"/>
          </a:p>
        </p:txBody>
      </p:sp>
    </p:spTree>
    <p:extLst>
      <p:ext uri="{BB962C8B-B14F-4D97-AF65-F5344CB8AC3E}">
        <p14:creationId xmlns:p14="http://schemas.microsoft.com/office/powerpoint/2010/main" val="242729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08759"/>
            <a:ext cx="8640960" cy="3724096"/>
          </a:xfrm>
          <a:prstGeom prst="rect">
            <a:avLst/>
          </a:prstGeom>
        </p:spPr>
        <p:txBody>
          <a:bodyPr wrap="square">
            <a:spAutoFit/>
          </a:bodyPr>
          <a:lstStyle/>
          <a:p>
            <a:pPr algn="ctr"/>
            <a:r>
              <a:rPr lang="en-GB" b="1" dirty="0">
                <a:cs typeface="Arial" pitchFamily="34" charset="0"/>
              </a:rPr>
              <a:t>International Union of Geological Sciences</a:t>
            </a:r>
          </a:p>
          <a:p>
            <a:pPr algn="ctr"/>
            <a:r>
              <a:rPr lang="en-GB" b="1" dirty="0">
                <a:cs typeface="Arial" pitchFamily="34" charset="0"/>
              </a:rPr>
              <a:t>Manual of Standard Methods</a:t>
            </a:r>
          </a:p>
          <a:p>
            <a:pPr algn="ctr"/>
            <a:r>
              <a:rPr lang="en-GB" b="1" dirty="0">
                <a:cs typeface="Arial" pitchFamily="34" charset="0"/>
              </a:rPr>
              <a:t>for</a:t>
            </a:r>
          </a:p>
          <a:p>
            <a:pPr algn="ctr"/>
            <a:r>
              <a:rPr lang="en-GB" b="1" dirty="0">
                <a:cs typeface="Arial" pitchFamily="34" charset="0"/>
              </a:rPr>
              <a:t>Establishing the Global Geochemical Reference Network</a:t>
            </a:r>
          </a:p>
          <a:p>
            <a:pPr algn="ctr"/>
            <a:endParaRPr lang="en-GB" dirty="0">
              <a:cs typeface="Arial" pitchFamily="34" charset="0"/>
            </a:endParaRPr>
          </a:p>
          <a:p>
            <a:pPr algn="ctr"/>
            <a:r>
              <a:rPr lang="en-GB" b="1" dirty="0">
                <a:cs typeface="Arial" pitchFamily="34" charset="0"/>
              </a:rPr>
              <a:t>Chapter 7</a:t>
            </a:r>
          </a:p>
          <a:p>
            <a:pPr algn="ctr"/>
            <a:endParaRPr lang="en-GB" dirty="0">
              <a:cs typeface="Arial" pitchFamily="34" charset="0"/>
            </a:endParaRPr>
          </a:p>
          <a:p>
            <a:pPr algn="ctr"/>
            <a:r>
              <a:rPr lang="en-GB" b="1" dirty="0">
                <a:cs typeface="Arial" pitchFamily="34" charset="0"/>
              </a:rPr>
              <a:t>Quality Control Procedures</a:t>
            </a:r>
          </a:p>
          <a:p>
            <a:pPr algn="ctr"/>
            <a:endParaRPr lang="en-GB" dirty="0">
              <a:cs typeface="Arial" pitchFamily="34" charset="0"/>
            </a:endParaRPr>
          </a:p>
          <a:p>
            <a:pPr algn="ctr"/>
            <a:r>
              <a:rPr lang="en-GB" sz="1600" dirty="0">
                <a:cs typeface="Arial" pitchFamily="34" charset="0"/>
              </a:rPr>
              <a:t>Alecos Demetriades</a:t>
            </a:r>
            <a:r>
              <a:rPr lang="en-GB" sz="1600" baseline="30000" dirty="0">
                <a:cs typeface="Arial" pitchFamily="34" charset="0"/>
              </a:rPr>
              <a:t>1,4</a:t>
            </a:r>
            <a:r>
              <a:rPr lang="en-GB" sz="1600" dirty="0">
                <a:cs typeface="Arial" pitchFamily="34" charset="0"/>
              </a:rPr>
              <a:t>, Christopher C. Johnson</a:t>
            </a:r>
            <a:r>
              <a:rPr lang="en-GB" sz="1600" baseline="30000" dirty="0">
                <a:cs typeface="Arial" pitchFamily="34" charset="0"/>
              </a:rPr>
              <a:t>2,4</a:t>
            </a:r>
            <a:r>
              <a:rPr lang="en-GB" sz="1600" dirty="0">
                <a:cs typeface="Arial" pitchFamily="34" charset="0"/>
              </a:rPr>
              <a:t>, Ariadne Argyraki</a:t>
            </a:r>
            <a:r>
              <a:rPr lang="en-GB" sz="1600" baseline="30000" dirty="0">
                <a:cs typeface="Arial" pitchFamily="34" charset="0"/>
              </a:rPr>
              <a:t>3,4</a:t>
            </a:r>
          </a:p>
          <a:p>
            <a:endParaRPr lang="en-GB" dirty="0">
              <a:cs typeface="Arial" pitchFamily="34" charset="0"/>
            </a:endParaRPr>
          </a:p>
          <a:p>
            <a:r>
              <a:rPr lang="en-GB" sz="1000" b="0" i="0" u="none" strike="noStrike" baseline="30000" dirty="0">
                <a:solidFill>
                  <a:srgbClr val="000000"/>
                </a:solidFill>
              </a:rPr>
              <a:t>1</a:t>
            </a:r>
            <a:r>
              <a:rPr lang="en-GB" sz="1000" b="0" i="0" u="none" strike="noStrike" baseline="0" dirty="0">
                <a:solidFill>
                  <a:srgbClr val="000000"/>
                </a:solidFill>
              </a:rPr>
              <a:t> Institute of Geology and Mineral Exploration, Athens, Hellenic Republic </a:t>
            </a:r>
          </a:p>
          <a:p>
            <a:r>
              <a:rPr lang="en-GB" sz="1000" b="0" i="0" u="none" strike="noStrike" baseline="30000" dirty="0">
                <a:solidFill>
                  <a:srgbClr val="000000"/>
                </a:solidFill>
              </a:rPr>
              <a:t>2</a:t>
            </a:r>
            <a:r>
              <a:rPr lang="en-GB" sz="1000" b="0" i="0" u="none" strike="noStrike" baseline="0" dirty="0">
                <a:solidFill>
                  <a:srgbClr val="000000"/>
                </a:solidFill>
              </a:rPr>
              <a:t> </a:t>
            </a:r>
            <a:r>
              <a:rPr lang="en-GB" sz="1000" b="0" i="0" u="none" strike="noStrike" baseline="0" dirty="0" err="1">
                <a:solidFill>
                  <a:srgbClr val="000000"/>
                </a:solidFill>
              </a:rPr>
              <a:t>GeoElementary</a:t>
            </a:r>
            <a:r>
              <a:rPr lang="en-GB" sz="1000" b="0" i="0" u="none" strike="noStrike" baseline="0" dirty="0">
                <a:solidFill>
                  <a:srgbClr val="000000"/>
                </a:solidFill>
              </a:rPr>
              <a:t>, Derby, United Kingdom </a:t>
            </a:r>
          </a:p>
          <a:p>
            <a:r>
              <a:rPr lang="en-GB" sz="1000" b="0" i="0" u="none" strike="noStrike" baseline="30000" dirty="0">
                <a:solidFill>
                  <a:srgbClr val="000000"/>
                </a:solidFill>
              </a:rPr>
              <a:t>3</a:t>
            </a:r>
            <a:r>
              <a:rPr lang="en-GB" sz="1000" b="0" i="0" u="none" strike="noStrike" baseline="0" dirty="0">
                <a:solidFill>
                  <a:srgbClr val="000000"/>
                </a:solidFill>
              </a:rPr>
              <a:t> Department of Geology and </a:t>
            </a:r>
            <a:r>
              <a:rPr lang="en-GB" sz="1000" b="0" i="0" u="none" strike="noStrike" baseline="0" dirty="0" err="1">
                <a:solidFill>
                  <a:srgbClr val="000000"/>
                </a:solidFill>
              </a:rPr>
              <a:t>Geoenvironment</a:t>
            </a:r>
            <a:r>
              <a:rPr lang="en-GB" sz="1000" b="0" i="0" u="none" strike="noStrike" baseline="0" dirty="0">
                <a:solidFill>
                  <a:srgbClr val="000000"/>
                </a:solidFill>
              </a:rPr>
              <a:t>, National and </a:t>
            </a:r>
            <a:r>
              <a:rPr lang="en-GB" sz="1000" b="0" i="0" u="none" strike="noStrike" baseline="0" dirty="0" err="1">
                <a:solidFill>
                  <a:srgbClr val="000000"/>
                </a:solidFill>
              </a:rPr>
              <a:t>Kapodistrian</a:t>
            </a:r>
            <a:r>
              <a:rPr lang="en-GB" sz="1000" b="0" i="0" u="none" strike="noStrike" baseline="0" dirty="0">
                <a:solidFill>
                  <a:srgbClr val="000000"/>
                </a:solidFill>
              </a:rPr>
              <a:t> University of Athens, Hellenic Republic </a:t>
            </a:r>
          </a:p>
          <a:p>
            <a:r>
              <a:rPr lang="en-GB" sz="1000" b="0" i="0" u="none" strike="noStrike" baseline="30000" dirty="0">
                <a:solidFill>
                  <a:srgbClr val="000000"/>
                </a:solidFill>
              </a:rPr>
              <a:t>4</a:t>
            </a:r>
            <a:r>
              <a:rPr lang="en-GB" sz="1000" b="0" i="0" u="none" strike="noStrike" baseline="0" dirty="0">
                <a:solidFill>
                  <a:srgbClr val="000000"/>
                </a:solidFill>
              </a:rPr>
              <a:t> IUGS Commission on Global Geochemical Baselines </a:t>
            </a:r>
            <a:endParaRPr lang="en-GB" sz="1000" dirty="0">
              <a:cs typeface="Arial" pitchFamily="34" charset="0"/>
            </a:endParaRPr>
          </a:p>
        </p:txBody>
      </p:sp>
      <p:pic>
        <p:nvPicPr>
          <p:cNvPr id="6" name="Picture 5" descr="IUGS_Commission_GGB_logo_2016.gif"/>
          <p:cNvPicPr>
            <a:picLocks noChangeAspect="1"/>
          </p:cNvPicPr>
          <p:nvPr/>
        </p:nvPicPr>
        <p:blipFill>
          <a:blip r:embed="rId2" cstate="print"/>
          <a:stretch>
            <a:fillRect/>
          </a:stretch>
        </p:blipFill>
        <p:spPr>
          <a:xfrm>
            <a:off x="7452320" y="49308"/>
            <a:ext cx="1636364" cy="1080000"/>
          </a:xfrm>
          <a:prstGeom prst="rect">
            <a:avLst/>
          </a:prstGeom>
        </p:spPr>
      </p:pic>
      <p:pic>
        <p:nvPicPr>
          <p:cNvPr id="7" name="Picture 6" descr="60 IUGS-logo-high resolution.png"/>
          <p:cNvPicPr>
            <a:picLocks noChangeAspect="1"/>
          </p:cNvPicPr>
          <p:nvPr/>
        </p:nvPicPr>
        <p:blipFill>
          <a:blip r:embed="rId3" cstate="print"/>
          <a:stretch>
            <a:fillRect/>
          </a:stretch>
        </p:blipFill>
        <p:spPr>
          <a:xfrm>
            <a:off x="64196" y="49308"/>
            <a:ext cx="1771500" cy="1080000"/>
          </a:xfrm>
          <a:prstGeom prst="rect">
            <a:avLst/>
          </a:prstGeom>
        </p:spPr>
      </p:pic>
      <p:sp>
        <p:nvSpPr>
          <p:cNvPr id="9" name="Rectangle 8"/>
          <p:cNvSpPr/>
          <p:nvPr/>
        </p:nvSpPr>
        <p:spPr>
          <a:xfrm>
            <a:off x="287524" y="4494520"/>
            <a:ext cx="8568952" cy="246221"/>
          </a:xfrm>
          <a:prstGeom prst="rect">
            <a:avLst/>
          </a:prstGeom>
        </p:spPr>
        <p:txBody>
          <a:bodyPr wrap="square">
            <a:spAutoFit/>
          </a:bodyPr>
          <a:lstStyle/>
          <a:p>
            <a:r>
              <a:rPr lang="en-GB" sz="1000" dirty="0">
                <a:cs typeface="Arial" pitchFamily="34" charset="0"/>
              </a:rPr>
              <a:t>It is recommended that reference to this part of the Manual should be made in the following way:</a:t>
            </a:r>
          </a:p>
        </p:txBody>
      </p:sp>
      <p:sp>
        <p:nvSpPr>
          <p:cNvPr id="5" name="TextBox 4">
            <a:extLst>
              <a:ext uri="{FF2B5EF4-FFF2-40B4-BE49-F238E27FC236}">
                <a16:creationId xmlns:a16="http://schemas.microsoft.com/office/drawing/2014/main" id="{6CD0DBF3-4DDA-1FE4-2A8C-AF4F37E3F0D8}"/>
              </a:ext>
            </a:extLst>
          </p:cNvPr>
          <p:cNvSpPr txBox="1"/>
          <p:nvPr/>
        </p:nvSpPr>
        <p:spPr>
          <a:xfrm>
            <a:off x="215516" y="4896251"/>
            <a:ext cx="8640960" cy="769441"/>
          </a:xfrm>
          <a:prstGeom prst="rect">
            <a:avLst/>
          </a:prstGeom>
          <a:noFill/>
        </p:spPr>
        <p:txBody>
          <a:bodyPr wrap="square">
            <a:spAutoFit/>
          </a:bodyPr>
          <a:lstStyle/>
          <a:p>
            <a:r>
              <a:rPr lang="en-GB" sz="1100" b="0" i="0" u="none" strike="noStrike" baseline="0" dirty="0">
                <a:solidFill>
                  <a:srgbClr val="000000"/>
                </a:solidFill>
              </a:rPr>
              <a:t>Demetriades, A., Johnson, C.C. &amp; </a:t>
            </a:r>
            <a:r>
              <a:rPr lang="en-GB" sz="1100" b="0" i="0" u="none" strike="noStrike" baseline="0" dirty="0" err="1">
                <a:solidFill>
                  <a:srgbClr val="000000"/>
                </a:solidFill>
              </a:rPr>
              <a:t>Argyraki</a:t>
            </a:r>
            <a:r>
              <a:rPr lang="en-GB" sz="1100" b="0" i="0" u="none" strike="noStrike" baseline="0" dirty="0">
                <a:solidFill>
                  <a:srgbClr val="000000"/>
                </a:solidFill>
              </a:rPr>
              <a:t>, A., 2022. </a:t>
            </a:r>
            <a:r>
              <a:rPr lang="en-GB" sz="1100" b="0" i="1" u="none" strike="noStrike" baseline="0" dirty="0">
                <a:solidFill>
                  <a:srgbClr val="000000"/>
                </a:solidFill>
              </a:rPr>
              <a:t>Quality Control Procedures. </a:t>
            </a:r>
            <a:r>
              <a:rPr lang="en-GB" sz="1100" b="0" i="0" u="none" strike="noStrike" baseline="0" dirty="0">
                <a:solidFill>
                  <a:srgbClr val="000000"/>
                </a:solidFill>
              </a:rPr>
              <a:t>Chapter 7 In: Demetriades, A., Johnson, C.C., Smith, D.B., </a:t>
            </a:r>
            <a:r>
              <a:rPr lang="en-GB" sz="1100" b="0" i="0" u="none" strike="noStrike" baseline="0" dirty="0" err="1">
                <a:solidFill>
                  <a:srgbClr val="000000"/>
                </a:solidFill>
              </a:rPr>
              <a:t>Ladenberger</a:t>
            </a:r>
            <a:r>
              <a:rPr lang="en-GB" sz="1100" b="0" i="0" u="none" strike="noStrike" baseline="0" dirty="0">
                <a:solidFill>
                  <a:srgbClr val="000000"/>
                </a:solidFill>
              </a:rPr>
              <a:t>, A., </a:t>
            </a:r>
            <a:r>
              <a:rPr lang="en-GB" sz="1100" b="0" i="0" u="none" strike="noStrike" baseline="0" dirty="0" err="1">
                <a:solidFill>
                  <a:srgbClr val="000000"/>
                </a:solidFill>
              </a:rPr>
              <a:t>Adánez</a:t>
            </a:r>
            <a:r>
              <a:rPr lang="en-GB" sz="1100" b="0" i="0" u="none" strike="noStrike" baseline="0" dirty="0">
                <a:solidFill>
                  <a:srgbClr val="000000"/>
                </a:solidFill>
              </a:rPr>
              <a:t> </a:t>
            </a:r>
            <a:r>
              <a:rPr lang="en-GB" sz="1100" b="0" i="0" u="none" strike="noStrike" baseline="0" dirty="0" err="1">
                <a:solidFill>
                  <a:srgbClr val="000000"/>
                </a:solidFill>
              </a:rPr>
              <a:t>Sanjuan</a:t>
            </a:r>
            <a:r>
              <a:rPr lang="en-GB" sz="1100" b="0" i="0" u="none" strike="noStrike" baseline="0" dirty="0">
                <a:solidFill>
                  <a:srgbClr val="000000"/>
                </a:solidFill>
              </a:rPr>
              <a:t>, P., </a:t>
            </a:r>
            <a:r>
              <a:rPr lang="en-GB" sz="1100" b="0" i="0" u="none" strike="noStrike" baseline="0" dirty="0" err="1">
                <a:solidFill>
                  <a:srgbClr val="000000"/>
                </a:solidFill>
              </a:rPr>
              <a:t>Argyraki</a:t>
            </a:r>
            <a:r>
              <a:rPr lang="en-GB" sz="1100" b="0" i="0" u="none" strike="noStrike" baseline="0" dirty="0">
                <a:solidFill>
                  <a:srgbClr val="000000"/>
                </a:solidFill>
              </a:rPr>
              <a:t>, A., </a:t>
            </a:r>
            <a:r>
              <a:rPr lang="en-GB" sz="1100" b="0" i="0" u="none" strike="noStrike" baseline="0" dirty="0" err="1">
                <a:solidFill>
                  <a:srgbClr val="000000"/>
                </a:solidFill>
              </a:rPr>
              <a:t>Stouraiti</a:t>
            </a:r>
            <a:r>
              <a:rPr lang="en-GB" sz="1100" b="0" i="0" u="none" strike="noStrike" baseline="0" dirty="0">
                <a:solidFill>
                  <a:srgbClr val="000000"/>
                </a:solidFill>
              </a:rPr>
              <a:t>, C., </a:t>
            </a:r>
            <a:r>
              <a:rPr lang="en-GB" sz="1100" b="0" i="0" u="none" strike="noStrike" baseline="0" dirty="0" err="1">
                <a:solidFill>
                  <a:srgbClr val="000000"/>
                </a:solidFill>
              </a:rPr>
              <a:t>Caritat</a:t>
            </a:r>
            <a:r>
              <a:rPr lang="en-GB" sz="1100" b="0" i="0" u="none" strike="noStrike" baseline="0" dirty="0">
                <a:solidFill>
                  <a:srgbClr val="000000"/>
                </a:solidFill>
              </a:rPr>
              <a:t>, P. de, Knights, K.V., Prieto </a:t>
            </a:r>
            <a:r>
              <a:rPr lang="en-GB" sz="1100" b="0" i="0" u="none" strike="noStrike" baseline="0" dirty="0" err="1">
                <a:solidFill>
                  <a:srgbClr val="000000"/>
                </a:solidFill>
              </a:rPr>
              <a:t>Rincón</a:t>
            </a:r>
            <a:r>
              <a:rPr lang="en-GB" sz="1100" b="0" i="0" u="none" strike="noStrike" baseline="0" dirty="0">
                <a:solidFill>
                  <a:srgbClr val="000000"/>
                </a:solidFill>
              </a:rPr>
              <a:t>, G. &amp; </a:t>
            </a:r>
            <a:r>
              <a:rPr lang="en-GB" sz="1100" b="0" i="0" u="none" strike="noStrike" baseline="0" dirty="0" err="1">
                <a:solidFill>
                  <a:srgbClr val="000000"/>
                </a:solidFill>
              </a:rPr>
              <a:t>Simubali</a:t>
            </a:r>
            <a:r>
              <a:rPr lang="en-GB" sz="1100" b="0" i="0" u="none" strike="noStrike" baseline="0" dirty="0">
                <a:solidFill>
                  <a:srgbClr val="000000"/>
                </a:solidFill>
              </a:rPr>
              <a:t>, G.N. (Editors), International Union of Geological Sciences Manual of Standard Methods for Establishing the Global Geochemical Reference Network. IUGS Commission on Global Geochemical Baselines, Athens, Hellenic Republic, Special Publication, </a:t>
            </a:r>
            <a:r>
              <a:rPr lang="en-GB" sz="1100" b="1" i="0" u="none" strike="noStrike" baseline="0" dirty="0">
                <a:solidFill>
                  <a:srgbClr val="000000"/>
                </a:solidFill>
              </a:rPr>
              <a:t>2</a:t>
            </a:r>
            <a:r>
              <a:rPr lang="en-GB" sz="1100" b="0" i="0" u="none" strike="noStrike" baseline="0" dirty="0">
                <a:solidFill>
                  <a:srgbClr val="000000"/>
                </a:solidFill>
              </a:rPr>
              <a:t>, 387−428. </a:t>
            </a:r>
            <a:endParaRPr lang="en-GB" sz="11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0AEDA4-59C4-5982-4953-0EE96F43360B}"/>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707448" y="6362"/>
            <a:ext cx="7742505" cy="5005016"/>
          </a:xfrm>
          <a:prstGeom prst="rect">
            <a:avLst/>
          </a:prstGeom>
        </p:spPr>
      </p:pic>
      <p:sp>
        <p:nvSpPr>
          <p:cNvPr id="7" name="TextBox 6">
            <a:extLst>
              <a:ext uri="{FF2B5EF4-FFF2-40B4-BE49-F238E27FC236}">
                <a16:creationId xmlns:a16="http://schemas.microsoft.com/office/drawing/2014/main" id="{484AD8D6-8DA3-6037-A441-31AC0CED72B2}"/>
              </a:ext>
            </a:extLst>
          </p:cNvPr>
          <p:cNvSpPr txBox="1"/>
          <p:nvPr/>
        </p:nvSpPr>
        <p:spPr>
          <a:xfrm>
            <a:off x="251520" y="5017740"/>
            <a:ext cx="8640960" cy="738664"/>
          </a:xfrm>
          <a:prstGeom prst="rect">
            <a:avLst/>
          </a:prstGeom>
          <a:noFill/>
        </p:spPr>
        <p:txBody>
          <a:bodyPr wrap="square">
            <a:spAutoFit/>
          </a:bodyPr>
          <a:lstStyle/>
          <a:p>
            <a:r>
              <a:rPr lang="en-GB" sz="1400" b="0" u="none" strike="noStrike" baseline="0" dirty="0">
                <a:solidFill>
                  <a:srgbClr val="000000"/>
                </a:solidFill>
              </a:rPr>
              <a:t>Figure 7.17 on page 419. Multiple-boxplot of trace element quality control topsoil data (N=23 duplicated sites; Total number of sample splits, N=92) – FOREGS project (</a:t>
            </a:r>
            <a:r>
              <a:rPr lang="en-GB" sz="1400" b="0" u="none" strike="noStrike" baseline="0" dirty="0" err="1">
                <a:solidFill>
                  <a:srgbClr val="000000"/>
                </a:solidFill>
              </a:rPr>
              <a:t>Salminen</a:t>
            </a:r>
            <a:r>
              <a:rPr lang="en-GB" sz="1400" b="0" u="none" strike="noStrike" baseline="0" dirty="0">
                <a:solidFill>
                  <a:srgbClr val="000000"/>
                </a:solidFill>
              </a:rPr>
              <a:t> </a:t>
            </a:r>
            <a:r>
              <a:rPr lang="en-GB" sz="1400" b="0" i="1" u="none" strike="noStrike" baseline="0" dirty="0">
                <a:solidFill>
                  <a:srgbClr val="000000"/>
                </a:solidFill>
              </a:rPr>
              <a:t>et al</a:t>
            </a:r>
            <a:r>
              <a:rPr lang="en-GB" sz="1400" b="0" u="none" strike="noStrike" baseline="0" dirty="0">
                <a:solidFill>
                  <a:srgbClr val="000000"/>
                </a:solidFill>
              </a:rPr>
              <a:t>., 2005). Plotted by Alecos Demetriades (IGME &amp; IUGSCGGB) with Golden Software’s Grapher™ v20.</a:t>
            </a:r>
            <a:endParaRPr lang="en-GB" sz="1400" dirty="0"/>
          </a:p>
        </p:txBody>
      </p:sp>
    </p:spTree>
    <p:extLst>
      <p:ext uri="{BB962C8B-B14F-4D97-AF65-F5344CB8AC3E}">
        <p14:creationId xmlns:p14="http://schemas.microsoft.com/office/powerpoint/2010/main" val="1078808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1FD199-7426-764D-4777-3DA0F6B0220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180" y="7830"/>
            <a:ext cx="4413812" cy="4140000"/>
          </a:xfrm>
          <a:prstGeom prst="rect">
            <a:avLst/>
          </a:prstGeom>
        </p:spPr>
      </p:pic>
      <p:pic>
        <p:nvPicPr>
          <p:cNvPr id="5" name="Picture 4">
            <a:extLst>
              <a:ext uri="{FF2B5EF4-FFF2-40B4-BE49-F238E27FC236}">
                <a16:creationId xmlns:a16="http://schemas.microsoft.com/office/drawing/2014/main" id="{1F0217BF-38B3-B349-AFFD-748E44F0324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92136" y="0"/>
            <a:ext cx="4357410" cy="4140000"/>
          </a:xfrm>
          <a:prstGeom prst="rect">
            <a:avLst/>
          </a:prstGeom>
        </p:spPr>
      </p:pic>
      <p:sp>
        <p:nvSpPr>
          <p:cNvPr id="7" name="TextBox 6">
            <a:extLst>
              <a:ext uri="{FF2B5EF4-FFF2-40B4-BE49-F238E27FC236}">
                <a16:creationId xmlns:a16="http://schemas.microsoft.com/office/drawing/2014/main" id="{8275929A-1AD0-EF50-4FA5-A303D9C874FF}"/>
              </a:ext>
            </a:extLst>
          </p:cNvPr>
          <p:cNvSpPr txBox="1"/>
          <p:nvPr/>
        </p:nvSpPr>
        <p:spPr>
          <a:xfrm>
            <a:off x="175290" y="4208809"/>
            <a:ext cx="8717190" cy="1384995"/>
          </a:xfrm>
          <a:prstGeom prst="rect">
            <a:avLst/>
          </a:prstGeom>
          <a:noFill/>
        </p:spPr>
        <p:txBody>
          <a:bodyPr wrap="square">
            <a:spAutoFit/>
          </a:bodyPr>
          <a:lstStyle/>
          <a:p>
            <a:r>
              <a:rPr lang="en-GB" sz="1400" b="0" u="none" strike="noStrike" baseline="0" dirty="0">
                <a:solidFill>
                  <a:srgbClr val="000000"/>
                </a:solidFill>
              </a:rPr>
              <a:t>Figure 7.18</a:t>
            </a:r>
            <a:r>
              <a:rPr lang="el-GR" sz="1400" b="0" u="none" strike="noStrike" baseline="0" dirty="0">
                <a:solidFill>
                  <a:srgbClr val="000000"/>
                </a:solidFill>
              </a:rPr>
              <a:t> </a:t>
            </a:r>
            <a:r>
              <a:rPr lang="en-GB" sz="1400" b="0" u="none" strike="noStrike" baseline="0" dirty="0">
                <a:solidFill>
                  <a:srgbClr val="000000"/>
                </a:solidFill>
              </a:rPr>
              <a:t>on page 420. Multiple-boxplots of routine and field duplicate sample splits of </a:t>
            </a:r>
            <a:r>
              <a:rPr lang="en-GB" sz="1400" b="1" u="none" strike="noStrike" baseline="0" dirty="0">
                <a:solidFill>
                  <a:srgbClr val="000000"/>
                </a:solidFill>
              </a:rPr>
              <a:t>(a) </a:t>
            </a:r>
            <a:r>
              <a:rPr lang="en-GB" sz="1400" b="0" u="none" strike="noStrike" baseline="0" dirty="0" err="1">
                <a:solidFill>
                  <a:srgbClr val="000000"/>
                </a:solidFill>
              </a:rPr>
              <a:t>CaO</a:t>
            </a:r>
            <a:r>
              <a:rPr lang="en-GB" sz="1400" b="0" u="none" strike="noStrike" baseline="0" dirty="0">
                <a:solidFill>
                  <a:srgbClr val="000000"/>
                </a:solidFill>
              </a:rPr>
              <a:t> and </a:t>
            </a:r>
            <a:r>
              <a:rPr lang="en-GB" sz="1400" b="1" u="none" strike="noStrike" baseline="0" dirty="0">
                <a:solidFill>
                  <a:srgbClr val="000000"/>
                </a:solidFill>
              </a:rPr>
              <a:t>(b) </a:t>
            </a:r>
            <a:r>
              <a:rPr lang="en-GB" sz="1400" b="0" u="none" strike="noStrike" baseline="0" dirty="0">
                <a:solidFill>
                  <a:srgbClr val="000000"/>
                </a:solidFill>
              </a:rPr>
              <a:t>Zn, FOREGS Topsoil QC data set (N=23 duplicated sites) (</a:t>
            </a:r>
            <a:r>
              <a:rPr lang="en-GB" sz="1400" b="0" u="none" strike="noStrike" baseline="0" dirty="0" err="1">
                <a:solidFill>
                  <a:srgbClr val="000000"/>
                </a:solidFill>
              </a:rPr>
              <a:t>Salminen</a:t>
            </a:r>
            <a:r>
              <a:rPr lang="en-GB" sz="1400" b="0" u="none" strike="noStrike" baseline="0" dirty="0">
                <a:solidFill>
                  <a:srgbClr val="000000"/>
                </a:solidFill>
              </a:rPr>
              <a:t> </a:t>
            </a:r>
            <a:r>
              <a:rPr lang="en-GB" sz="1400" b="0" i="1" u="none" strike="noStrike" baseline="0" dirty="0">
                <a:solidFill>
                  <a:srgbClr val="000000"/>
                </a:solidFill>
              </a:rPr>
              <a:t>et al</a:t>
            </a:r>
            <a:r>
              <a:rPr lang="en-GB" sz="1400" b="0" u="none" strike="noStrike" baseline="0" dirty="0">
                <a:solidFill>
                  <a:srgbClr val="000000"/>
                </a:solidFill>
              </a:rPr>
              <a:t>., 2005). The value of the upper whisker of all duplicate-replicate splits (N=92) is 1.63 </a:t>
            </a:r>
            <a:r>
              <a:rPr lang="en-GB" sz="1400" b="0" u="none" strike="noStrike" baseline="0" dirty="0" err="1">
                <a:solidFill>
                  <a:srgbClr val="000000"/>
                </a:solidFill>
              </a:rPr>
              <a:t>wt</a:t>
            </a:r>
            <a:r>
              <a:rPr lang="en-GB" sz="1400" b="0" u="none" strike="noStrike" baseline="0" dirty="0">
                <a:solidFill>
                  <a:srgbClr val="000000"/>
                </a:solidFill>
              </a:rPr>
              <a:t>% </a:t>
            </a:r>
            <a:r>
              <a:rPr lang="en-GB" sz="1400" b="0" u="none" strike="noStrike" baseline="0" dirty="0" err="1">
                <a:solidFill>
                  <a:srgbClr val="000000"/>
                </a:solidFill>
              </a:rPr>
              <a:t>CaO</a:t>
            </a:r>
            <a:r>
              <a:rPr lang="en-GB" sz="1400" b="0" u="none" strike="noStrike" baseline="0" dirty="0">
                <a:solidFill>
                  <a:srgbClr val="000000"/>
                </a:solidFill>
              </a:rPr>
              <a:t>, and 95 mg/kg Zn. Samples with values greater than these limits are considered outliers (see Table 7.1). Notation: DUPA = Routine sample; REPA = Replicate split of routine sample; DUPB = Field duplicate sample; REPB = Replicate split of field duplicate sample. Plotted by Alecos Demetriades (IGME/IUGS-CGGB) with Golden Software’s Grapher™ v20. </a:t>
            </a:r>
            <a:endParaRPr lang="en-GB" sz="1400" dirty="0"/>
          </a:p>
        </p:txBody>
      </p:sp>
      <p:sp>
        <p:nvSpPr>
          <p:cNvPr id="8" name="TextBox 7">
            <a:extLst>
              <a:ext uri="{FF2B5EF4-FFF2-40B4-BE49-F238E27FC236}">
                <a16:creationId xmlns:a16="http://schemas.microsoft.com/office/drawing/2014/main" id="{B8372405-D1C4-4230-03A5-D9DAF61BBFAE}"/>
              </a:ext>
            </a:extLst>
          </p:cNvPr>
          <p:cNvSpPr txBox="1"/>
          <p:nvPr/>
        </p:nvSpPr>
        <p:spPr>
          <a:xfrm>
            <a:off x="821220" y="121196"/>
            <a:ext cx="402500" cy="369332"/>
          </a:xfrm>
          <a:prstGeom prst="rect">
            <a:avLst/>
          </a:prstGeom>
          <a:noFill/>
        </p:spPr>
        <p:txBody>
          <a:bodyPr wrap="none" rtlCol="0">
            <a:spAutoFit/>
          </a:bodyPr>
          <a:lstStyle/>
          <a:p>
            <a:r>
              <a:rPr lang="en-GB" b="1" dirty="0"/>
              <a:t>(a)</a:t>
            </a:r>
          </a:p>
        </p:txBody>
      </p:sp>
      <p:sp>
        <p:nvSpPr>
          <p:cNvPr id="9" name="TextBox 8">
            <a:extLst>
              <a:ext uri="{FF2B5EF4-FFF2-40B4-BE49-F238E27FC236}">
                <a16:creationId xmlns:a16="http://schemas.microsoft.com/office/drawing/2014/main" id="{88765A60-DC1C-A459-DC13-7F514C636342}"/>
              </a:ext>
            </a:extLst>
          </p:cNvPr>
          <p:cNvSpPr txBox="1"/>
          <p:nvPr/>
        </p:nvSpPr>
        <p:spPr>
          <a:xfrm>
            <a:off x="5369572" y="121196"/>
            <a:ext cx="452368" cy="369332"/>
          </a:xfrm>
          <a:prstGeom prst="rect">
            <a:avLst/>
          </a:prstGeom>
          <a:noFill/>
        </p:spPr>
        <p:txBody>
          <a:bodyPr wrap="none" rtlCol="0">
            <a:spAutoFit/>
          </a:bodyPr>
          <a:lstStyle/>
          <a:p>
            <a:r>
              <a:rPr lang="en-GB" b="1" dirty="0"/>
              <a:t>(b)</a:t>
            </a:r>
          </a:p>
        </p:txBody>
      </p:sp>
    </p:spTree>
    <p:extLst>
      <p:ext uri="{BB962C8B-B14F-4D97-AF65-F5344CB8AC3E}">
        <p14:creationId xmlns:p14="http://schemas.microsoft.com/office/powerpoint/2010/main" val="31951262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D45AA7-6F45-7C0A-D9D2-2181D06FDDD4}"/>
              </a:ext>
            </a:extLst>
          </p:cNvPr>
          <p:cNvGraphicFramePr>
            <a:graphicFrameLocks noGrp="1"/>
          </p:cNvGraphicFramePr>
          <p:nvPr>
            <p:extLst>
              <p:ext uri="{D42A27DB-BD31-4B8C-83A1-F6EECF244321}">
                <p14:modId xmlns:p14="http://schemas.microsoft.com/office/powerpoint/2010/main" val="2841777684"/>
              </p:ext>
            </p:extLst>
          </p:nvPr>
        </p:nvGraphicFramePr>
        <p:xfrm>
          <a:off x="251520" y="1"/>
          <a:ext cx="4978070" cy="5715791"/>
        </p:xfrm>
        <a:graphic>
          <a:graphicData uri="http://schemas.openxmlformats.org/drawingml/2006/table">
            <a:tbl>
              <a:tblPr firstRow="1" firstCol="1" bandRow="1">
                <a:tableStyleId>{5C22544A-7EE6-4342-B048-85BDC9FD1C3A}</a:tableStyleId>
              </a:tblPr>
              <a:tblGrid>
                <a:gridCol w="724038">
                  <a:extLst>
                    <a:ext uri="{9D8B030D-6E8A-4147-A177-3AD203B41FA5}">
                      <a16:colId xmlns:a16="http://schemas.microsoft.com/office/drawing/2014/main" val="3285855056"/>
                    </a:ext>
                  </a:extLst>
                </a:gridCol>
                <a:gridCol w="476925">
                  <a:extLst>
                    <a:ext uri="{9D8B030D-6E8A-4147-A177-3AD203B41FA5}">
                      <a16:colId xmlns:a16="http://schemas.microsoft.com/office/drawing/2014/main" val="188813316"/>
                    </a:ext>
                  </a:extLst>
                </a:gridCol>
                <a:gridCol w="473219">
                  <a:extLst>
                    <a:ext uri="{9D8B030D-6E8A-4147-A177-3AD203B41FA5}">
                      <a16:colId xmlns:a16="http://schemas.microsoft.com/office/drawing/2014/main" val="447480374"/>
                    </a:ext>
                  </a:extLst>
                </a:gridCol>
                <a:gridCol w="473219">
                  <a:extLst>
                    <a:ext uri="{9D8B030D-6E8A-4147-A177-3AD203B41FA5}">
                      <a16:colId xmlns:a16="http://schemas.microsoft.com/office/drawing/2014/main" val="3067525556"/>
                    </a:ext>
                  </a:extLst>
                </a:gridCol>
                <a:gridCol w="473219">
                  <a:extLst>
                    <a:ext uri="{9D8B030D-6E8A-4147-A177-3AD203B41FA5}">
                      <a16:colId xmlns:a16="http://schemas.microsoft.com/office/drawing/2014/main" val="939407508"/>
                    </a:ext>
                  </a:extLst>
                </a:gridCol>
                <a:gridCol w="187692">
                  <a:extLst>
                    <a:ext uri="{9D8B030D-6E8A-4147-A177-3AD203B41FA5}">
                      <a16:colId xmlns:a16="http://schemas.microsoft.com/office/drawing/2014/main" val="2519718213"/>
                    </a:ext>
                  </a:extLst>
                </a:gridCol>
                <a:gridCol w="504056">
                  <a:extLst>
                    <a:ext uri="{9D8B030D-6E8A-4147-A177-3AD203B41FA5}">
                      <a16:colId xmlns:a16="http://schemas.microsoft.com/office/drawing/2014/main" val="3278449211"/>
                    </a:ext>
                  </a:extLst>
                </a:gridCol>
                <a:gridCol w="732234">
                  <a:extLst>
                    <a:ext uri="{9D8B030D-6E8A-4147-A177-3AD203B41FA5}">
                      <a16:colId xmlns:a16="http://schemas.microsoft.com/office/drawing/2014/main" val="4290310477"/>
                    </a:ext>
                  </a:extLst>
                </a:gridCol>
                <a:gridCol w="470132">
                  <a:extLst>
                    <a:ext uri="{9D8B030D-6E8A-4147-A177-3AD203B41FA5}">
                      <a16:colId xmlns:a16="http://schemas.microsoft.com/office/drawing/2014/main" val="4171794966"/>
                    </a:ext>
                  </a:extLst>
                </a:gridCol>
                <a:gridCol w="463336">
                  <a:extLst>
                    <a:ext uri="{9D8B030D-6E8A-4147-A177-3AD203B41FA5}">
                      <a16:colId xmlns:a16="http://schemas.microsoft.com/office/drawing/2014/main" val="895982873"/>
                    </a:ext>
                  </a:extLst>
                </a:gridCol>
              </a:tblGrid>
              <a:tr h="155029">
                <a:tc rowSpan="2">
                  <a:txBody>
                    <a:bodyPr/>
                    <a:lstStyle/>
                    <a:p>
                      <a:pPr algn="ctr">
                        <a:lnSpc>
                          <a:spcPct val="107000"/>
                        </a:lnSpc>
                        <a:spcAft>
                          <a:spcPts val="800"/>
                        </a:spcAft>
                      </a:pPr>
                      <a:r>
                        <a:rPr lang="en-GB" sz="1000">
                          <a:effectLst/>
                          <a:latin typeface="+mn-lt"/>
                        </a:rPr>
                        <a:t>Sample Number</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gridSpan="4">
                  <a:txBody>
                    <a:bodyPr/>
                    <a:lstStyle/>
                    <a:p>
                      <a:pPr algn="ctr">
                        <a:lnSpc>
                          <a:spcPct val="107000"/>
                        </a:lnSpc>
                        <a:spcAft>
                          <a:spcPts val="800"/>
                        </a:spcAft>
                      </a:pPr>
                      <a:r>
                        <a:rPr lang="en-GB" sz="1000">
                          <a:effectLst/>
                          <a:latin typeface="+mn-lt"/>
                        </a:rPr>
                        <a:t>CaO in wt%</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b"/>
                </a:tc>
                <a:tc gridSpan="4">
                  <a:txBody>
                    <a:bodyPr/>
                    <a:lstStyle/>
                    <a:p>
                      <a:pPr algn="ctr">
                        <a:lnSpc>
                          <a:spcPct val="107000"/>
                        </a:lnSpc>
                        <a:spcAft>
                          <a:spcPts val="800"/>
                        </a:spcAft>
                      </a:pPr>
                      <a:r>
                        <a:rPr lang="en-GB" sz="1000" dirty="0">
                          <a:effectLst/>
                          <a:latin typeface="+mn-lt"/>
                        </a:rPr>
                        <a:t>Zn in mg/kg</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858532978"/>
                  </a:ext>
                </a:extLst>
              </a:tr>
              <a:tr h="230990">
                <a:tc vMerge="1">
                  <a:txBody>
                    <a:bodyPr/>
                    <a:lstStyle/>
                    <a:p>
                      <a:endParaRPr lang="en-GB"/>
                    </a:p>
                  </a:txBody>
                  <a:tcPr/>
                </a:tc>
                <a:tc>
                  <a:txBody>
                    <a:bodyPr/>
                    <a:lstStyle/>
                    <a:p>
                      <a:pPr algn="r">
                        <a:lnSpc>
                          <a:spcPct val="107000"/>
                        </a:lnSpc>
                        <a:spcAft>
                          <a:spcPts val="800"/>
                        </a:spcAft>
                      </a:pPr>
                      <a:r>
                        <a:rPr lang="en-GB" sz="1000" dirty="0">
                          <a:effectLst/>
                          <a:latin typeface="+mn-lt"/>
                        </a:rPr>
                        <a:t>DUPA</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REPA</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DUPB</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REPB</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dirty="0">
                          <a:effectLst/>
                          <a:latin typeface="+mn-lt"/>
                        </a:rPr>
                        <a:t>DUPA</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REPA</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DUPB</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REPB</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4109153615"/>
                  </a:ext>
                </a:extLst>
              </a:tr>
              <a:tr h="230990">
                <a:tc>
                  <a:txBody>
                    <a:bodyPr/>
                    <a:lstStyle/>
                    <a:p>
                      <a:pPr>
                        <a:lnSpc>
                          <a:spcPct val="107000"/>
                        </a:lnSpc>
                        <a:spcAft>
                          <a:spcPts val="800"/>
                        </a:spcAft>
                      </a:pPr>
                      <a:r>
                        <a:rPr lang="en-GB" sz="1000">
                          <a:effectLst/>
                          <a:latin typeface="+mn-lt"/>
                        </a:rPr>
                        <a:t>N31E05T2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0.655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0.654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0.683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0.681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67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62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60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60</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1873485018"/>
                  </a:ext>
                </a:extLst>
              </a:tr>
              <a:tr h="239091">
                <a:tc>
                  <a:txBody>
                    <a:bodyPr/>
                    <a:lstStyle/>
                    <a:p>
                      <a:pPr>
                        <a:lnSpc>
                          <a:spcPct val="107000"/>
                        </a:lnSpc>
                        <a:spcAft>
                          <a:spcPts val="800"/>
                        </a:spcAft>
                      </a:pPr>
                      <a:r>
                        <a:rPr lang="en-GB" sz="1000">
                          <a:effectLst/>
                          <a:latin typeface="+mn-lt"/>
                        </a:rPr>
                        <a:t>N37W04T4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0.128</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0.129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0.119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0.121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11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12</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3743862967"/>
                  </a:ext>
                </a:extLst>
              </a:tr>
              <a:tr h="230990">
                <a:tc>
                  <a:txBody>
                    <a:bodyPr/>
                    <a:lstStyle/>
                    <a:p>
                      <a:pPr>
                        <a:lnSpc>
                          <a:spcPct val="107000"/>
                        </a:lnSpc>
                        <a:spcAft>
                          <a:spcPts val="800"/>
                        </a:spcAft>
                      </a:pPr>
                      <a:r>
                        <a:rPr lang="en-GB" sz="1000">
                          <a:effectLst/>
                          <a:latin typeface="+mn-lt"/>
                        </a:rPr>
                        <a:t>N32E04T5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0.363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0.363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0.36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0.355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40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41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41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42</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3070726427"/>
                  </a:ext>
                </a:extLst>
              </a:tr>
              <a:tr h="230990">
                <a:tc>
                  <a:txBody>
                    <a:bodyPr/>
                    <a:lstStyle/>
                    <a:p>
                      <a:pPr>
                        <a:lnSpc>
                          <a:spcPct val="107000"/>
                        </a:lnSpc>
                        <a:spcAft>
                          <a:spcPts val="800"/>
                        </a:spcAft>
                      </a:pPr>
                      <a:r>
                        <a:rPr lang="en-GB" sz="1000">
                          <a:effectLst/>
                          <a:latin typeface="+mn-lt"/>
                        </a:rPr>
                        <a:t>N34E07T3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0.963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0.964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0.976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0.981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93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91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95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94</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2293436863"/>
                  </a:ext>
                </a:extLst>
              </a:tr>
              <a:tr h="230990">
                <a:tc>
                  <a:txBody>
                    <a:bodyPr/>
                    <a:lstStyle/>
                    <a:p>
                      <a:pPr>
                        <a:lnSpc>
                          <a:spcPct val="107000"/>
                        </a:lnSpc>
                        <a:spcAft>
                          <a:spcPts val="800"/>
                        </a:spcAft>
                      </a:pPr>
                      <a:r>
                        <a:rPr lang="en-GB" sz="1000">
                          <a:effectLst/>
                          <a:latin typeface="+mn-lt"/>
                        </a:rPr>
                        <a:t>N35E01T1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0.896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0.888</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1.01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0.997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40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40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38</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40</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308209127"/>
                  </a:ext>
                </a:extLst>
              </a:tr>
              <a:tr h="239091">
                <a:tc>
                  <a:txBody>
                    <a:bodyPr/>
                    <a:lstStyle/>
                    <a:p>
                      <a:pPr>
                        <a:lnSpc>
                          <a:spcPct val="107000"/>
                        </a:lnSpc>
                        <a:spcAft>
                          <a:spcPts val="800"/>
                        </a:spcAft>
                      </a:pPr>
                      <a:r>
                        <a:rPr lang="en-GB" sz="1000">
                          <a:effectLst/>
                          <a:latin typeface="+mn-lt"/>
                        </a:rPr>
                        <a:t>N37W01T4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0.027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0.026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0.023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0.022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1.5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3977951057"/>
                  </a:ext>
                </a:extLst>
              </a:tr>
              <a:tr h="230990">
                <a:tc>
                  <a:txBody>
                    <a:bodyPr/>
                    <a:lstStyle/>
                    <a:p>
                      <a:pPr>
                        <a:lnSpc>
                          <a:spcPct val="107000"/>
                        </a:lnSpc>
                        <a:spcAft>
                          <a:spcPts val="800"/>
                        </a:spcAft>
                      </a:pPr>
                      <a:r>
                        <a:rPr lang="en-GB" sz="1000">
                          <a:effectLst/>
                          <a:latin typeface="+mn-lt"/>
                        </a:rPr>
                        <a:t>N42E10T2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1.29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1.28</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1.26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1.26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20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21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20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19</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2118795972"/>
                  </a:ext>
                </a:extLst>
              </a:tr>
              <a:tr h="230990">
                <a:tc>
                  <a:txBody>
                    <a:bodyPr/>
                    <a:lstStyle/>
                    <a:p>
                      <a:pPr>
                        <a:lnSpc>
                          <a:spcPct val="107000"/>
                        </a:lnSpc>
                        <a:spcAft>
                          <a:spcPts val="800"/>
                        </a:spcAft>
                      </a:pPr>
                      <a:r>
                        <a:rPr lang="en-GB" sz="1000">
                          <a:effectLst/>
                          <a:latin typeface="+mn-lt"/>
                        </a:rPr>
                        <a:t>N43E09T4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1.22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1.22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1.34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1.33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13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13</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4228965657"/>
                  </a:ext>
                </a:extLst>
              </a:tr>
              <a:tr h="230990">
                <a:tc>
                  <a:txBody>
                    <a:bodyPr/>
                    <a:lstStyle/>
                    <a:p>
                      <a:pPr>
                        <a:lnSpc>
                          <a:spcPct val="107000"/>
                        </a:lnSpc>
                        <a:spcAft>
                          <a:spcPts val="800"/>
                        </a:spcAft>
                      </a:pPr>
                      <a:r>
                        <a:rPr lang="en-GB" sz="1000">
                          <a:effectLst/>
                          <a:latin typeface="+mn-lt"/>
                        </a:rPr>
                        <a:t>N34E03T3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0.489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0.489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0.486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0.484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dirty="0">
                          <a:solidFill>
                            <a:srgbClr val="FF0000"/>
                          </a:solidFill>
                          <a:effectLst/>
                          <a:latin typeface="+mn-lt"/>
                        </a:rPr>
                        <a:t>100</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101</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98</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100</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2473478677"/>
                  </a:ext>
                </a:extLst>
              </a:tr>
              <a:tr h="230990">
                <a:tc>
                  <a:txBody>
                    <a:bodyPr/>
                    <a:lstStyle/>
                    <a:p>
                      <a:pPr>
                        <a:lnSpc>
                          <a:spcPct val="107000"/>
                        </a:lnSpc>
                        <a:spcAft>
                          <a:spcPts val="800"/>
                        </a:spcAft>
                      </a:pPr>
                      <a:r>
                        <a:rPr lang="en-GB" sz="1000">
                          <a:effectLst/>
                          <a:latin typeface="+mn-lt"/>
                        </a:rPr>
                        <a:t>N32E01T1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0.337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0.337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0.257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0.256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30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31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32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34</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2738471540"/>
                  </a:ext>
                </a:extLst>
              </a:tr>
              <a:tr h="230990">
                <a:tc>
                  <a:txBody>
                    <a:bodyPr/>
                    <a:lstStyle/>
                    <a:p>
                      <a:pPr>
                        <a:lnSpc>
                          <a:spcPct val="107000"/>
                        </a:lnSpc>
                        <a:spcAft>
                          <a:spcPts val="800"/>
                        </a:spcAft>
                      </a:pPr>
                      <a:r>
                        <a:rPr lang="en-GB" sz="1000">
                          <a:effectLst/>
                          <a:latin typeface="+mn-lt"/>
                        </a:rPr>
                        <a:t>N40E10T5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1.38</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1.37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1.63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1.63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48</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48</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41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41</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3333449727"/>
                  </a:ext>
                </a:extLst>
              </a:tr>
              <a:tr h="230990">
                <a:tc>
                  <a:txBody>
                    <a:bodyPr/>
                    <a:lstStyle/>
                    <a:p>
                      <a:pPr>
                        <a:lnSpc>
                          <a:spcPct val="107000"/>
                        </a:lnSpc>
                        <a:spcAft>
                          <a:spcPts val="800"/>
                        </a:spcAft>
                      </a:pPr>
                      <a:r>
                        <a:rPr lang="en-GB" sz="1000">
                          <a:effectLst/>
                          <a:latin typeface="+mn-lt"/>
                        </a:rPr>
                        <a:t>N33E08T5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0.23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0.232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0.234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0.232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22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23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23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26</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1437473939"/>
                  </a:ext>
                </a:extLst>
              </a:tr>
              <a:tr h="230990">
                <a:tc>
                  <a:txBody>
                    <a:bodyPr/>
                    <a:lstStyle/>
                    <a:p>
                      <a:pPr>
                        <a:lnSpc>
                          <a:spcPct val="107000"/>
                        </a:lnSpc>
                        <a:spcAft>
                          <a:spcPts val="800"/>
                        </a:spcAft>
                      </a:pPr>
                      <a:r>
                        <a:rPr lang="en-GB" sz="1000">
                          <a:effectLst/>
                          <a:latin typeface="+mn-lt"/>
                        </a:rPr>
                        <a:t>N42E04T5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0.816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0.818</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0.954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0.961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20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20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20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21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1859512806"/>
                  </a:ext>
                </a:extLst>
              </a:tr>
              <a:tr h="230990">
                <a:tc>
                  <a:txBody>
                    <a:bodyPr/>
                    <a:lstStyle/>
                    <a:p>
                      <a:pPr>
                        <a:lnSpc>
                          <a:spcPct val="107000"/>
                        </a:lnSpc>
                        <a:spcAft>
                          <a:spcPts val="800"/>
                        </a:spcAft>
                      </a:pPr>
                      <a:r>
                        <a:rPr lang="en-GB" sz="1000">
                          <a:effectLst/>
                          <a:latin typeface="+mn-lt"/>
                        </a:rPr>
                        <a:t>N43E04T5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3.29</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3.29</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3.10</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3.10</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50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49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37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31</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1376375459"/>
                  </a:ext>
                </a:extLst>
              </a:tr>
              <a:tr h="230990">
                <a:tc>
                  <a:txBody>
                    <a:bodyPr/>
                    <a:lstStyle/>
                    <a:p>
                      <a:pPr>
                        <a:lnSpc>
                          <a:spcPct val="107000"/>
                        </a:lnSpc>
                        <a:spcAft>
                          <a:spcPts val="800"/>
                        </a:spcAft>
                      </a:pPr>
                      <a:r>
                        <a:rPr lang="en-GB" sz="1000">
                          <a:effectLst/>
                          <a:latin typeface="+mn-lt"/>
                        </a:rPr>
                        <a:t>N30E06T1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0.275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0.273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0.289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0.289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46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47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46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47</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2940634462"/>
                  </a:ext>
                </a:extLst>
              </a:tr>
              <a:tr h="230990">
                <a:tc>
                  <a:txBody>
                    <a:bodyPr/>
                    <a:lstStyle/>
                    <a:p>
                      <a:pPr>
                        <a:lnSpc>
                          <a:spcPct val="107000"/>
                        </a:lnSpc>
                        <a:spcAft>
                          <a:spcPts val="800"/>
                        </a:spcAft>
                      </a:pPr>
                      <a:r>
                        <a:rPr lang="en-GB" sz="1000">
                          <a:effectLst/>
                          <a:latin typeface="+mn-lt"/>
                        </a:rPr>
                        <a:t>N38E04T4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0.549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0.55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0.539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0.548</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27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26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24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25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3926815767"/>
                  </a:ext>
                </a:extLst>
              </a:tr>
              <a:tr h="230990">
                <a:tc>
                  <a:txBody>
                    <a:bodyPr/>
                    <a:lstStyle/>
                    <a:p>
                      <a:pPr>
                        <a:lnSpc>
                          <a:spcPct val="107000"/>
                        </a:lnSpc>
                        <a:spcAft>
                          <a:spcPts val="800"/>
                        </a:spcAft>
                      </a:pPr>
                      <a:r>
                        <a:rPr lang="en-GB" sz="1000">
                          <a:effectLst/>
                          <a:latin typeface="+mn-lt"/>
                        </a:rPr>
                        <a:t>N28E11T1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1.03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1.02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0.815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0.829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dirty="0">
                          <a:solidFill>
                            <a:srgbClr val="FF0000"/>
                          </a:solidFill>
                          <a:effectLst/>
                          <a:latin typeface="+mn-lt"/>
                        </a:rPr>
                        <a:t>107</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105</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104</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107</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184361073"/>
                  </a:ext>
                </a:extLst>
              </a:tr>
              <a:tr h="230990">
                <a:tc>
                  <a:txBody>
                    <a:bodyPr/>
                    <a:lstStyle/>
                    <a:p>
                      <a:pPr>
                        <a:lnSpc>
                          <a:spcPct val="107000"/>
                        </a:lnSpc>
                        <a:spcAft>
                          <a:spcPts val="800"/>
                        </a:spcAft>
                      </a:pPr>
                      <a:r>
                        <a:rPr lang="en-GB" sz="1000">
                          <a:effectLst/>
                          <a:latin typeface="+mn-lt"/>
                        </a:rPr>
                        <a:t>N34E10T5</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0.147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0.149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0.11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0.110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17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19</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3717637125"/>
                  </a:ext>
                </a:extLst>
              </a:tr>
              <a:tr h="230990">
                <a:tc>
                  <a:txBody>
                    <a:bodyPr/>
                    <a:lstStyle/>
                    <a:p>
                      <a:pPr>
                        <a:lnSpc>
                          <a:spcPct val="107000"/>
                        </a:lnSpc>
                        <a:spcAft>
                          <a:spcPts val="800"/>
                        </a:spcAft>
                      </a:pPr>
                      <a:r>
                        <a:rPr lang="en-GB" sz="1000">
                          <a:effectLst/>
                          <a:latin typeface="+mn-lt"/>
                        </a:rPr>
                        <a:t>N36E08T3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0.142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0.143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0.303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0.302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18</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18</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2978037290"/>
                  </a:ext>
                </a:extLst>
              </a:tr>
              <a:tr h="230990">
                <a:tc>
                  <a:txBody>
                    <a:bodyPr/>
                    <a:lstStyle/>
                    <a:p>
                      <a:pPr>
                        <a:lnSpc>
                          <a:spcPct val="107000"/>
                        </a:lnSpc>
                        <a:spcAft>
                          <a:spcPts val="800"/>
                        </a:spcAft>
                      </a:pPr>
                      <a:r>
                        <a:rPr lang="en-GB" sz="1000">
                          <a:effectLst/>
                          <a:latin typeface="+mn-lt"/>
                        </a:rPr>
                        <a:t>N31E03T4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1.59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1.57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4.46</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4.47</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50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50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46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47</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3724005032"/>
                  </a:ext>
                </a:extLst>
              </a:tr>
              <a:tr h="230990">
                <a:tc>
                  <a:txBody>
                    <a:bodyPr/>
                    <a:lstStyle/>
                    <a:p>
                      <a:pPr>
                        <a:lnSpc>
                          <a:spcPct val="107000"/>
                        </a:lnSpc>
                        <a:spcAft>
                          <a:spcPts val="800"/>
                        </a:spcAft>
                      </a:pPr>
                      <a:r>
                        <a:rPr lang="en-GB" sz="1000">
                          <a:effectLst/>
                          <a:latin typeface="+mn-lt"/>
                        </a:rPr>
                        <a:t>N33E02T3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25.8</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25.9</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28.3</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solidFill>
                            <a:srgbClr val="FF0000"/>
                          </a:solidFill>
                          <a:effectLst/>
                          <a:latin typeface="+mn-lt"/>
                        </a:rPr>
                        <a:t>28.5</a:t>
                      </a:r>
                      <a:endParaRPr lang="en-GB" sz="1000" dirty="0">
                        <a:solidFill>
                          <a:srgbClr val="FF0000"/>
                        </a:solidFill>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30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29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29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28</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2702757072"/>
                  </a:ext>
                </a:extLst>
              </a:tr>
              <a:tr h="230990">
                <a:tc>
                  <a:txBody>
                    <a:bodyPr/>
                    <a:lstStyle/>
                    <a:p>
                      <a:pPr>
                        <a:lnSpc>
                          <a:spcPct val="107000"/>
                        </a:lnSpc>
                        <a:spcAft>
                          <a:spcPts val="800"/>
                        </a:spcAft>
                      </a:pPr>
                      <a:r>
                        <a:rPr lang="en-GB" sz="1000">
                          <a:effectLst/>
                          <a:latin typeface="+mn-lt"/>
                        </a:rPr>
                        <a:t>N34E01T1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1.03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1.04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0.566</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0.57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34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37</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30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32</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2874603984"/>
                  </a:ext>
                </a:extLst>
              </a:tr>
              <a:tr h="230990">
                <a:tc>
                  <a:txBody>
                    <a:bodyPr/>
                    <a:lstStyle/>
                    <a:p>
                      <a:pPr>
                        <a:lnSpc>
                          <a:spcPct val="107000"/>
                        </a:lnSpc>
                        <a:spcAft>
                          <a:spcPts val="800"/>
                        </a:spcAft>
                      </a:pPr>
                      <a:r>
                        <a:rPr lang="en-GB" sz="1000">
                          <a:effectLst/>
                          <a:latin typeface="+mn-lt"/>
                        </a:rPr>
                        <a:t>N32E10T1</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0.953</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0.952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1.02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1.02</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nSpc>
                          <a:spcPct val="107000"/>
                        </a:lnSpc>
                      </a:pPr>
                      <a:endParaRPr lang="en-GB" sz="1000" dirty="0">
                        <a:effectLst/>
                        <a:latin typeface="+mn-lt"/>
                        <a:cs typeface="Arial" panose="020B0604020202020204" pitchFamily="34" charset="0"/>
                      </a:endParaRPr>
                    </a:p>
                  </a:txBody>
                  <a:tcPr marL="33442" marR="33442" marT="0" marB="0" anchor="ctr">
                    <a:noFill/>
                  </a:tcPr>
                </a:tc>
                <a:tc>
                  <a:txBody>
                    <a:bodyPr/>
                    <a:lstStyle/>
                    <a:p>
                      <a:pPr algn="r">
                        <a:lnSpc>
                          <a:spcPct val="107000"/>
                        </a:lnSpc>
                        <a:spcAft>
                          <a:spcPts val="800"/>
                        </a:spcAft>
                      </a:pPr>
                      <a:r>
                        <a:rPr lang="en-GB" sz="1000">
                          <a:effectLst/>
                          <a:latin typeface="+mn-lt"/>
                        </a:rPr>
                        <a:t>70</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74</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a:effectLst/>
                          <a:latin typeface="+mn-lt"/>
                        </a:rPr>
                        <a:t>69</a:t>
                      </a:r>
                      <a:endParaRPr lang="en-GB" sz="1000">
                        <a:effectLst/>
                        <a:latin typeface="+mn-lt"/>
                        <a:ea typeface="Calibri" panose="020F0502020204030204" pitchFamily="34" charset="0"/>
                        <a:cs typeface="Arial" panose="020B0604020202020204" pitchFamily="34" charset="0"/>
                      </a:endParaRPr>
                    </a:p>
                  </a:txBody>
                  <a:tcPr marL="33442" marR="33442" marT="0" marB="0" anchor="ctr"/>
                </a:tc>
                <a:tc>
                  <a:txBody>
                    <a:bodyPr/>
                    <a:lstStyle/>
                    <a:p>
                      <a:pPr algn="r">
                        <a:lnSpc>
                          <a:spcPct val="107000"/>
                        </a:lnSpc>
                        <a:spcAft>
                          <a:spcPts val="800"/>
                        </a:spcAft>
                      </a:pPr>
                      <a:r>
                        <a:rPr lang="en-GB" sz="1000" dirty="0">
                          <a:effectLst/>
                          <a:latin typeface="+mn-lt"/>
                        </a:rPr>
                        <a:t>70</a:t>
                      </a:r>
                      <a:endParaRPr lang="en-GB" sz="1000" dirty="0">
                        <a:effectLst/>
                        <a:latin typeface="+mn-lt"/>
                        <a:ea typeface="Calibri" panose="020F0502020204030204" pitchFamily="34" charset="0"/>
                        <a:cs typeface="Arial" panose="020B0604020202020204" pitchFamily="34" charset="0"/>
                      </a:endParaRPr>
                    </a:p>
                  </a:txBody>
                  <a:tcPr marL="33442" marR="33442" marT="0" marB="0" anchor="ctr"/>
                </a:tc>
                <a:extLst>
                  <a:ext uri="{0D108BD9-81ED-4DB2-BD59-A6C34878D82A}">
                    <a16:rowId xmlns:a16="http://schemas.microsoft.com/office/drawing/2014/main" val="677855049"/>
                  </a:ext>
                </a:extLst>
              </a:tr>
            </a:tbl>
          </a:graphicData>
        </a:graphic>
      </p:graphicFrame>
      <p:sp>
        <p:nvSpPr>
          <p:cNvPr id="4" name="TextBox 3">
            <a:extLst>
              <a:ext uri="{FF2B5EF4-FFF2-40B4-BE49-F238E27FC236}">
                <a16:creationId xmlns:a16="http://schemas.microsoft.com/office/drawing/2014/main" id="{85288FA0-BE58-22BB-A67F-501073C152D4}"/>
              </a:ext>
            </a:extLst>
          </p:cNvPr>
          <p:cNvSpPr txBox="1"/>
          <p:nvPr/>
        </p:nvSpPr>
        <p:spPr>
          <a:xfrm>
            <a:off x="5364088" y="337220"/>
            <a:ext cx="3528392" cy="5078313"/>
          </a:xfrm>
          <a:prstGeom prst="rect">
            <a:avLst/>
          </a:prstGeom>
          <a:noFill/>
        </p:spPr>
        <p:txBody>
          <a:bodyPr wrap="square">
            <a:spAutoFit/>
          </a:bodyPr>
          <a:lstStyle/>
          <a:p>
            <a:r>
              <a:rPr lang="en-GB" sz="1800" b="0" u="none" strike="noStrike" baseline="0" dirty="0">
                <a:solidFill>
                  <a:srgbClr val="000000"/>
                </a:solidFill>
              </a:rPr>
              <a:t>Table 7.1 on page 420. </a:t>
            </a:r>
            <a:r>
              <a:rPr lang="en-GB" sz="1800" b="0" u="none" strike="noStrike" baseline="0" dirty="0" err="1">
                <a:solidFill>
                  <a:srgbClr val="000000"/>
                </a:solidFill>
              </a:rPr>
              <a:t>CaO</a:t>
            </a:r>
            <a:r>
              <a:rPr lang="en-GB" sz="1800" b="0" u="none" strike="noStrike" baseline="0" dirty="0">
                <a:solidFill>
                  <a:srgbClr val="000000"/>
                </a:solidFill>
              </a:rPr>
              <a:t> (</a:t>
            </a:r>
            <a:r>
              <a:rPr lang="en-GB" sz="1800" b="0" u="none" strike="noStrike" baseline="0" dirty="0" err="1">
                <a:solidFill>
                  <a:srgbClr val="000000"/>
                </a:solidFill>
              </a:rPr>
              <a:t>wt</a:t>
            </a:r>
            <a:r>
              <a:rPr lang="en-GB" sz="1800" b="0" u="none" strike="noStrike" baseline="0" dirty="0">
                <a:solidFill>
                  <a:srgbClr val="000000"/>
                </a:solidFill>
              </a:rPr>
              <a:t>%) and Zn (mg/kg) results of routine and field duplicate sample splits of FOREGS Topsoil samples (</a:t>
            </a:r>
            <a:r>
              <a:rPr lang="en-GB" sz="1800" b="0" u="none" strike="noStrike" baseline="0" dirty="0" err="1">
                <a:solidFill>
                  <a:srgbClr val="000000"/>
                </a:solidFill>
              </a:rPr>
              <a:t>Salminen</a:t>
            </a:r>
            <a:r>
              <a:rPr lang="en-GB" sz="1800" b="0" u="none" strike="noStrike" baseline="0" dirty="0">
                <a:solidFill>
                  <a:srgbClr val="000000"/>
                </a:solidFill>
              </a:rPr>
              <a:t> </a:t>
            </a:r>
            <a:r>
              <a:rPr lang="en-GB" sz="1800" b="0" i="1" u="none" strike="noStrike" baseline="0" dirty="0">
                <a:solidFill>
                  <a:srgbClr val="000000"/>
                </a:solidFill>
              </a:rPr>
              <a:t>et al</a:t>
            </a:r>
            <a:r>
              <a:rPr lang="en-GB" sz="1800" b="0" u="none" strike="noStrike" baseline="0" dirty="0">
                <a:solidFill>
                  <a:srgbClr val="000000"/>
                </a:solidFill>
              </a:rPr>
              <a:t>., 2005). According to the results of the total number of samples (N=92), the outlying values for </a:t>
            </a:r>
            <a:r>
              <a:rPr lang="en-GB" sz="1800" b="0" u="none" strike="noStrike" baseline="0" dirty="0" err="1">
                <a:solidFill>
                  <a:srgbClr val="000000"/>
                </a:solidFill>
              </a:rPr>
              <a:t>CaO</a:t>
            </a:r>
            <a:r>
              <a:rPr lang="en-GB" sz="1800" b="0" u="none" strike="noStrike" baseline="0" dirty="0">
                <a:solidFill>
                  <a:srgbClr val="000000"/>
                </a:solidFill>
              </a:rPr>
              <a:t> are &gt;1.63%, and for Zn &gt;95 mg/kg. The outlying values are indicated by bold red numbers. </a:t>
            </a:r>
          </a:p>
          <a:p>
            <a:endParaRPr lang="en-GB" dirty="0">
              <a:solidFill>
                <a:srgbClr val="000000"/>
              </a:solidFill>
            </a:endParaRPr>
          </a:p>
          <a:p>
            <a:r>
              <a:rPr lang="en-GB" sz="1800" b="0" u="none" strike="noStrike" baseline="0" dirty="0">
                <a:solidFill>
                  <a:srgbClr val="000000"/>
                </a:solidFill>
              </a:rPr>
              <a:t>Notation:</a:t>
            </a:r>
          </a:p>
          <a:p>
            <a:r>
              <a:rPr lang="en-GB" sz="1800" b="0" u="none" strike="noStrike" baseline="0" dirty="0">
                <a:solidFill>
                  <a:srgbClr val="000000"/>
                </a:solidFill>
              </a:rPr>
              <a:t>DUPA = Routine sample;</a:t>
            </a:r>
          </a:p>
          <a:p>
            <a:r>
              <a:rPr lang="en-GB" sz="1800" b="0" u="none" strike="noStrike" baseline="0" dirty="0">
                <a:solidFill>
                  <a:srgbClr val="000000"/>
                </a:solidFill>
              </a:rPr>
              <a:t>REPA = Replicate split of routine sample;</a:t>
            </a:r>
          </a:p>
          <a:p>
            <a:r>
              <a:rPr lang="en-GB" sz="1800" b="0" u="none" strike="noStrike" baseline="0" dirty="0">
                <a:solidFill>
                  <a:srgbClr val="000000"/>
                </a:solidFill>
              </a:rPr>
              <a:t>DUPB = Field duplicate sample; REPB = Replicate split of field duplicate sample. </a:t>
            </a:r>
            <a:endParaRPr lang="en-GB" dirty="0"/>
          </a:p>
        </p:txBody>
      </p:sp>
    </p:spTree>
    <p:extLst>
      <p:ext uri="{BB962C8B-B14F-4D97-AF65-F5344CB8AC3E}">
        <p14:creationId xmlns:p14="http://schemas.microsoft.com/office/powerpoint/2010/main" val="93446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A591222-CC11-AEF5-6A04-04437B28FFC2}"/>
              </a:ext>
            </a:extLst>
          </p:cNvPr>
          <p:cNvSpPr txBox="1"/>
          <p:nvPr/>
        </p:nvSpPr>
        <p:spPr>
          <a:xfrm>
            <a:off x="179512" y="1149340"/>
            <a:ext cx="8712968" cy="2862322"/>
          </a:xfrm>
          <a:prstGeom prst="rect">
            <a:avLst/>
          </a:prstGeom>
          <a:noFill/>
        </p:spPr>
        <p:txBody>
          <a:bodyPr wrap="square">
            <a:spAutoFit/>
          </a:bodyPr>
          <a:lstStyle/>
          <a:p>
            <a:r>
              <a:rPr lang="en-GB" sz="1800" b="0" u="none" strike="noStrike" baseline="0" dirty="0">
                <a:solidFill>
                  <a:srgbClr val="000000"/>
                </a:solidFill>
              </a:rPr>
              <a:t>Caption of </a:t>
            </a:r>
          </a:p>
          <a:p>
            <a:endParaRPr lang="en-GB" dirty="0">
              <a:solidFill>
                <a:srgbClr val="000000"/>
              </a:solidFill>
            </a:endParaRPr>
          </a:p>
          <a:p>
            <a:r>
              <a:rPr lang="en-GB" sz="1800" b="0" u="none" strike="noStrike" baseline="0" dirty="0">
                <a:solidFill>
                  <a:srgbClr val="000000"/>
                </a:solidFill>
              </a:rPr>
              <a:t>Table 7.2 on page 421 (next slide). Classical and robust analysis of variance results of </a:t>
            </a:r>
            <a:r>
              <a:rPr lang="en-GB" sz="1800" b="0" u="none" strike="noStrike" baseline="0" dirty="0" err="1">
                <a:solidFill>
                  <a:srgbClr val="000000"/>
                </a:solidFill>
              </a:rPr>
              <a:t>CaO</a:t>
            </a:r>
            <a:r>
              <a:rPr lang="en-GB" sz="1800" b="0" u="none" strike="noStrike" baseline="0" dirty="0">
                <a:solidFill>
                  <a:srgbClr val="000000"/>
                </a:solidFill>
              </a:rPr>
              <a:t> from the FOREGS Topsoil XRF data set (</a:t>
            </a:r>
            <a:r>
              <a:rPr lang="en-GB" sz="1800" b="0" u="none" strike="noStrike" baseline="0" dirty="0" err="1">
                <a:solidFill>
                  <a:srgbClr val="000000"/>
                </a:solidFill>
              </a:rPr>
              <a:t>Salminen</a:t>
            </a:r>
            <a:r>
              <a:rPr lang="en-GB" sz="1800" b="0" u="none" strike="noStrike" baseline="0" dirty="0">
                <a:solidFill>
                  <a:srgbClr val="000000"/>
                </a:solidFill>
              </a:rPr>
              <a:t> </a:t>
            </a:r>
            <a:r>
              <a:rPr lang="en-GB" sz="1800" b="0" i="1" u="none" strike="noStrike" baseline="0" dirty="0">
                <a:solidFill>
                  <a:srgbClr val="000000"/>
                </a:solidFill>
              </a:rPr>
              <a:t>et al</a:t>
            </a:r>
            <a:r>
              <a:rPr lang="en-GB" sz="1800" b="0" u="none" strike="noStrike" baseline="0" dirty="0">
                <a:solidFill>
                  <a:srgbClr val="000000"/>
                </a:solidFill>
              </a:rPr>
              <a:t>., 2005). Output as given by ROBCOOP4A.EXE program (</a:t>
            </a:r>
            <a:r>
              <a:rPr lang="en-GB" sz="1800" b="0" u="none" strike="noStrike" baseline="0" dirty="0" err="1">
                <a:solidFill>
                  <a:srgbClr val="000000"/>
                </a:solidFill>
              </a:rPr>
              <a:t>Vassiliades</a:t>
            </a:r>
            <a:r>
              <a:rPr lang="en-GB" sz="1800" b="0" u="none" strike="noStrike" baseline="0" dirty="0">
                <a:solidFill>
                  <a:srgbClr val="000000"/>
                </a:solidFill>
              </a:rPr>
              <a:t>, 2022). The coverage factor used in this case is 1.96 at the 95% confidence level. </a:t>
            </a:r>
          </a:p>
          <a:p>
            <a:endParaRPr lang="en-GB" dirty="0">
              <a:solidFill>
                <a:srgbClr val="000000"/>
              </a:solidFill>
            </a:endParaRPr>
          </a:p>
          <a:p>
            <a:r>
              <a:rPr lang="en-GB" sz="1800" b="0" u="none" strike="noStrike" baseline="0" dirty="0">
                <a:solidFill>
                  <a:srgbClr val="000000"/>
                </a:solidFill>
              </a:rPr>
              <a:t>Note: The output is exactly as given by the program. In practice, the results should not be quoted with more than two or three significant figures to the right of the decimal point depending on the number of integers. </a:t>
            </a:r>
            <a:endParaRPr lang="en-GB" dirty="0"/>
          </a:p>
        </p:txBody>
      </p:sp>
    </p:spTree>
    <p:extLst>
      <p:ext uri="{BB962C8B-B14F-4D97-AF65-F5344CB8AC3E}">
        <p14:creationId xmlns:p14="http://schemas.microsoft.com/office/powerpoint/2010/main" val="1772844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able&#10;&#10;Description automatically generated">
            <a:extLst>
              <a:ext uri="{FF2B5EF4-FFF2-40B4-BE49-F238E27FC236}">
                <a16:creationId xmlns:a16="http://schemas.microsoft.com/office/drawing/2014/main" id="{75DC4570-8FA0-E9DC-87C5-C18A2403330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7191" y="0"/>
            <a:ext cx="8849618" cy="5715000"/>
          </a:xfrm>
          <a:prstGeom prst="rect">
            <a:avLst/>
          </a:prstGeom>
        </p:spPr>
      </p:pic>
    </p:spTree>
    <p:extLst>
      <p:ext uri="{BB962C8B-B14F-4D97-AF65-F5344CB8AC3E}">
        <p14:creationId xmlns:p14="http://schemas.microsoft.com/office/powerpoint/2010/main" val="6949070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8A483DF-1399-F3C5-4855-E9D12F6DAAEE}"/>
              </a:ext>
            </a:extLst>
          </p:cNvPr>
          <p:cNvSpPr txBox="1"/>
          <p:nvPr/>
        </p:nvSpPr>
        <p:spPr>
          <a:xfrm>
            <a:off x="251520" y="1149340"/>
            <a:ext cx="8640960" cy="2862322"/>
          </a:xfrm>
          <a:prstGeom prst="rect">
            <a:avLst/>
          </a:prstGeom>
          <a:noFill/>
        </p:spPr>
        <p:txBody>
          <a:bodyPr wrap="square">
            <a:spAutoFit/>
          </a:bodyPr>
          <a:lstStyle/>
          <a:p>
            <a:r>
              <a:rPr lang="en-GB" sz="1800" b="0" u="none" strike="noStrike" baseline="0" dirty="0">
                <a:solidFill>
                  <a:srgbClr val="000000"/>
                </a:solidFill>
              </a:rPr>
              <a:t>Caption of</a:t>
            </a:r>
          </a:p>
          <a:p>
            <a:endParaRPr lang="en-GB" sz="1800" b="0" u="none" strike="noStrike" baseline="0" dirty="0">
              <a:solidFill>
                <a:srgbClr val="000000"/>
              </a:solidFill>
            </a:endParaRPr>
          </a:p>
          <a:p>
            <a:r>
              <a:rPr lang="en-GB" sz="1800" b="0" u="none" strike="noStrike" baseline="0" dirty="0">
                <a:solidFill>
                  <a:srgbClr val="000000"/>
                </a:solidFill>
              </a:rPr>
              <a:t>Table 7.3 on page 421 (next slide). Classical and robust analysis of variance results of Zn from the FOREGS Topsoil XRF data set (</a:t>
            </a:r>
            <a:r>
              <a:rPr lang="en-GB" sz="1800" b="0" u="none" strike="noStrike" baseline="0" dirty="0" err="1">
                <a:solidFill>
                  <a:srgbClr val="000000"/>
                </a:solidFill>
              </a:rPr>
              <a:t>Salminen</a:t>
            </a:r>
            <a:r>
              <a:rPr lang="en-GB" sz="1800" b="0" u="none" strike="noStrike" baseline="0" dirty="0">
                <a:solidFill>
                  <a:srgbClr val="000000"/>
                </a:solidFill>
              </a:rPr>
              <a:t> </a:t>
            </a:r>
            <a:r>
              <a:rPr lang="en-GB" sz="1800" b="0" i="1" u="none" strike="noStrike" baseline="0" dirty="0">
                <a:solidFill>
                  <a:srgbClr val="000000"/>
                </a:solidFill>
              </a:rPr>
              <a:t>et al., </a:t>
            </a:r>
            <a:r>
              <a:rPr lang="en-GB" sz="1800" b="0" u="none" strike="noStrike" baseline="0" dirty="0">
                <a:solidFill>
                  <a:srgbClr val="000000"/>
                </a:solidFill>
              </a:rPr>
              <a:t>2005) as given by the output of ROBCOOP4A.EXE program (</a:t>
            </a:r>
            <a:r>
              <a:rPr lang="en-GB" sz="1800" b="0" u="none" strike="noStrike" baseline="0" dirty="0" err="1">
                <a:solidFill>
                  <a:srgbClr val="000000"/>
                </a:solidFill>
              </a:rPr>
              <a:t>Vassiliades</a:t>
            </a:r>
            <a:r>
              <a:rPr lang="en-GB" sz="1800" b="0" u="none" strike="noStrike" baseline="0" dirty="0">
                <a:solidFill>
                  <a:srgbClr val="000000"/>
                </a:solidFill>
              </a:rPr>
              <a:t>, 2022). The coverage factor used in this case is 1.96 at the 95% confidence level.</a:t>
            </a:r>
          </a:p>
          <a:p>
            <a:endParaRPr lang="en-GB" dirty="0">
              <a:solidFill>
                <a:srgbClr val="000000"/>
              </a:solidFill>
            </a:endParaRPr>
          </a:p>
          <a:p>
            <a:r>
              <a:rPr lang="en-GB" sz="1800" b="0" u="none" strike="noStrike" baseline="0" dirty="0">
                <a:solidFill>
                  <a:srgbClr val="000000"/>
                </a:solidFill>
              </a:rPr>
              <a:t>Note: The output is exactly as given by the program. In practice, the results should not be quoted with more than two or three significant figures to the right of the decimal point depending on the number of integers. </a:t>
            </a:r>
            <a:endParaRPr lang="en-GB" dirty="0"/>
          </a:p>
        </p:txBody>
      </p:sp>
    </p:spTree>
    <p:extLst>
      <p:ext uri="{BB962C8B-B14F-4D97-AF65-F5344CB8AC3E}">
        <p14:creationId xmlns:p14="http://schemas.microsoft.com/office/powerpoint/2010/main" val="3276957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able&#10;&#10;Description automatically generated">
            <a:extLst>
              <a:ext uri="{FF2B5EF4-FFF2-40B4-BE49-F238E27FC236}">
                <a16:creationId xmlns:a16="http://schemas.microsoft.com/office/drawing/2014/main" id="{B2391799-293C-BDE7-9C52-F495135DE73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9000" y="0"/>
            <a:ext cx="8766000" cy="5715000"/>
          </a:xfrm>
          <a:prstGeom prst="rect">
            <a:avLst/>
          </a:prstGeom>
        </p:spPr>
      </p:pic>
    </p:spTree>
    <p:extLst>
      <p:ext uri="{BB962C8B-B14F-4D97-AF65-F5344CB8AC3E}">
        <p14:creationId xmlns:p14="http://schemas.microsoft.com/office/powerpoint/2010/main" val="33117714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2A7BD3-FFF9-8140-8C38-5B1D53A2A41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96672" y="16051"/>
            <a:ext cx="3331312" cy="4500000"/>
          </a:xfrm>
          <a:prstGeom prst="rect">
            <a:avLst/>
          </a:prstGeom>
        </p:spPr>
      </p:pic>
      <p:pic>
        <p:nvPicPr>
          <p:cNvPr id="5" name="Picture 4">
            <a:extLst>
              <a:ext uri="{FF2B5EF4-FFF2-40B4-BE49-F238E27FC236}">
                <a16:creationId xmlns:a16="http://schemas.microsoft.com/office/drawing/2014/main" id="{D543C55D-30A1-2562-862D-5F11133E58A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16016" y="16051"/>
            <a:ext cx="3375126" cy="4500000"/>
          </a:xfrm>
          <a:prstGeom prst="rect">
            <a:avLst/>
          </a:prstGeom>
        </p:spPr>
      </p:pic>
      <p:sp>
        <p:nvSpPr>
          <p:cNvPr id="7" name="TextBox 6">
            <a:extLst>
              <a:ext uri="{FF2B5EF4-FFF2-40B4-BE49-F238E27FC236}">
                <a16:creationId xmlns:a16="http://schemas.microsoft.com/office/drawing/2014/main" id="{AA749693-8473-8A33-A11D-C4862E5407B7}"/>
              </a:ext>
            </a:extLst>
          </p:cNvPr>
          <p:cNvSpPr txBox="1"/>
          <p:nvPr/>
        </p:nvSpPr>
        <p:spPr>
          <a:xfrm>
            <a:off x="251520" y="4585692"/>
            <a:ext cx="8640960" cy="1200329"/>
          </a:xfrm>
          <a:prstGeom prst="rect">
            <a:avLst/>
          </a:prstGeom>
          <a:noFill/>
        </p:spPr>
        <p:txBody>
          <a:bodyPr wrap="square">
            <a:spAutoFit/>
          </a:bodyPr>
          <a:lstStyle/>
          <a:p>
            <a:r>
              <a:rPr lang="en-GB" sz="1800" b="0" u="none" strike="noStrike" baseline="0" dirty="0">
                <a:solidFill>
                  <a:srgbClr val="000000"/>
                </a:solidFill>
              </a:rPr>
              <a:t>Figure 7.19 on page 422. Pie charts of robust balanced ANOVA results for </a:t>
            </a:r>
            <a:r>
              <a:rPr lang="en-GB" sz="1800" b="1" u="none" strike="noStrike" baseline="0" dirty="0">
                <a:solidFill>
                  <a:srgbClr val="000000"/>
                </a:solidFill>
              </a:rPr>
              <a:t>(a) </a:t>
            </a:r>
            <a:r>
              <a:rPr lang="en-GB" sz="1800" b="0" u="none" strike="noStrike" baseline="0" dirty="0" err="1">
                <a:solidFill>
                  <a:srgbClr val="000000"/>
                </a:solidFill>
              </a:rPr>
              <a:t>CaO</a:t>
            </a:r>
            <a:r>
              <a:rPr lang="en-GB" sz="1800" b="0" u="none" strike="noStrike" baseline="0" dirty="0">
                <a:solidFill>
                  <a:srgbClr val="000000"/>
                </a:solidFill>
              </a:rPr>
              <a:t> and </a:t>
            </a:r>
            <a:r>
              <a:rPr lang="en-GB" sz="1800" b="1" u="none" strike="noStrike" baseline="0" dirty="0">
                <a:solidFill>
                  <a:srgbClr val="000000"/>
                </a:solidFill>
              </a:rPr>
              <a:t>(b) </a:t>
            </a:r>
            <a:r>
              <a:rPr lang="en-GB" sz="1800" b="0" u="none" strike="noStrike" baseline="0" dirty="0">
                <a:solidFill>
                  <a:srgbClr val="000000"/>
                </a:solidFill>
              </a:rPr>
              <a:t>Zn in topsoil samples of the FOREGS Geochemical Atlas of Europe, determined by XRF (</a:t>
            </a:r>
            <a:r>
              <a:rPr lang="en-GB" sz="1800" b="0" u="none" strike="noStrike" baseline="0" dirty="0" err="1">
                <a:solidFill>
                  <a:srgbClr val="000000"/>
                </a:solidFill>
              </a:rPr>
              <a:t>Salminen</a:t>
            </a:r>
            <a:r>
              <a:rPr lang="en-GB" sz="1800" b="0" u="none" strike="noStrike" baseline="0" dirty="0">
                <a:solidFill>
                  <a:srgbClr val="000000"/>
                </a:solidFill>
              </a:rPr>
              <a:t> </a:t>
            </a:r>
            <a:r>
              <a:rPr lang="en-GB" sz="1800" b="0" i="1" u="none" strike="noStrike" baseline="0" dirty="0">
                <a:solidFill>
                  <a:srgbClr val="000000"/>
                </a:solidFill>
              </a:rPr>
              <a:t>et al</a:t>
            </a:r>
            <a:r>
              <a:rPr lang="en-GB" sz="1800" b="0" u="none" strike="noStrike" baseline="0" dirty="0">
                <a:solidFill>
                  <a:srgbClr val="000000"/>
                </a:solidFill>
              </a:rPr>
              <a:t>., 2005). Plotted by Alecos Demetriades (IGME/IUGS-CGGB) with Golden Software’s Grapher™</a:t>
            </a:r>
            <a:r>
              <a:rPr lang="en-GB" sz="800" b="0" u="none" strike="noStrike" baseline="0" dirty="0">
                <a:solidFill>
                  <a:srgbClr val="000000"/>
                </a:solidFill>
              </a:rPr>
              <a:t>  </a:t>
            </a:r>
            <a:r>
              <a:rPr lang="en-GB" sz="1800" b="0" u="none" strike="noStrike" baseline="0" dirty="0">
                <a:solidFill>
                  <a:srgbClr val="000000"/>
                </a:solidFill>
              </a:rPr>
              <a:t>v20. </a:t>
            </a:r>
            <a:endParaRPr lang="en-GB" dirty="0"/>
          </a:p>
        </p:txBody>
      </p:sp>
    </p:spTree>
    <p:extLst>
      <p:ext uri="{BB962C8B-B14F-4D97-AF65-F5344CB8AC3E}">
        <p14:creationId xmlns:p14="http://schemas.microsoft.com/office/powerpoint/2010/main" val="2847006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0FA3D379-88A4-5513-69F9-52404C9F96A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6153" y="0"/>
            <a:ext cx="3799115" cy="4860000"/>
          </a:xfrm>
          <a:prstGeom prst="rect">
            <a:avLst/>
          </a:prstGeom>
        </p:spPr>
      </p:pic>
      <p:pic>
        <p:nvPicPr>
          <p:cNvPr id="5" name="Picture 4" descr="Map&#10;&#10;Description automatically generated">
            <a:extLst>
              <a:ext uri="{FF2B5EF4-FFF2-40B4-BE49-F238E27FC236}">
                <a16:creationId xmlns:a16="http://schemas.microsoft.com/office/drawing/2014/main" id="{EC4F88D1-A36E-6C75-E88D-05312D2403E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8024" y="1620"/>
            <a:ext cx="3794638" cy="4860000"/>
          </a:xfrm>
          <a:prstGeom prst="rect">
            <a:avLst/>
          </a:prstGeom>
        </p:spPr>
      </p:pic>
      <p:sp>
        <p:nvSpPr>
          <p:cNvPr id="7" name="TextBox 6">
            <a:extLst>
              <a:ext uri="{FF2B5EF4-FFF2-40B4-BE49-F238E27FC236}">
                <a16:creationId xmlns:a16="http://schemas.microsoft.com/office/drawing/2014/main" id="{9304FC7A-1A19-74A6-57DD-D93F694D5094}"/>
              </a:ext>
            </a:extLst>
          </p:cNvPr>
          <p:cNvSpPr txBox="1"/>
          <p:nvPr/>
        </p:nvSpPr>
        <p:spPr>
          <a:xfrm>
            <a:off x="78668" y="4873724"/>
            <a:ext cx="8813812" cy="830997"/>
          </a:xfrm>
          <a:prstGeom prst="rect">
            <a:avLst/>
          </a:prstGeom>
          <a:noFill/>
        </p:spPr>
        <p:txBody>
          <a:bodyPr wrap="square">
            <a:spAutoFit/>
          </a:bodyPr>
          <a:lstStyle/>
          <a:p>
            <a:r>
              <a:rPr lang="en-GB" sz="1200" b="0" u="none" strike="noStrike" baseline="0" dirty="0">
                <a:solidFill>
                  <a:srgbClr val="000000"/>
                </a:solidFill>
              </a:rPr>
              <a:t>Figure 7.20 on page 423. FOREGS Geochemical Atlas of Europe maps of topsoil </a:t>
            </a:r>
            <a:r>
              <a:rPr lang="en-GB" sz="1200" b="1" u="none" strike="noStrike" baseline="0" dirty="0">
                <a:solidFill>
                  <a:srgbClr val="000000"/>
                </a:solidFill>
              </a:rPr>
              <a:t>(a) </a:t>
            </a:r>
            <a:r>
              <a:rPr lang="en-GB" sz="1200" b="0" u="none" strike="noStrike" baseline="0" dirty="0" err="1">
                <a:solidFill>
                  <a:srgbClr val="000000"/>
                </a:solidFill>
              </a:rPr>
              <a:t>CaO</a:t>
            </a:r>
            <a:r>
              <a:rPr lang="en-GB" sz="1200" b="0" u="none" strike="noStrike" baseline="0" dirty="0">
                <a:solidFill>
                  <a:srgbClr val="000000"/>
                </a:solidFill>
              </a:rPr>
              <a:t> and </a:t>
            </a:r>
            <a:r>
              <a:rPr lang="en-GB" sz="1200" b="1" u="none" strike="noStrike" baseline="0" dirty="0">
                <a:solidFill>
                  <a:srgbClr val="000000"/>
                </a:solidFill>
              </a:rPr>
              <a:t>(b) </a:t>
            </a:r>
            <a:r>
              <a:rPr lang="en-GB" sz="1200" b="0" u="none" strike="noStrike" baseline="0" dirty="0">
                <a:solidFill>
                  <a:srgbClr val="000000"/>
                </a:solidFill>
              </a:rPr>
              <a:t>Zn determined by XRF. Source: </a:t>
            </a:r>
            <a:r>
              <a:rPr lang="en-GB" sz="1200" b="0" u="none" strike="noStrike" baseline="0" dirty="0" err="1">
                <a:solidFill>
                  <a:srgbClr val="000000"/>
                </a:solidFill>
              </a:rPr>
              <a:t>Salminen</a:t>
            </a:r>
            <a:r>
              <a:rPr lang="en-GB" sz="1200" b="0" u="none" strike="noStrike" baseline="0" dirty="0">
                <a:solidFill>
                  <a:srgbClr val="000000"/>
                </a:solidFill>
              </a:rPr>
              <a:t> </a:t>
            </a:r>
            <a:r>
              <a:rPr lang="en-GB" sz="1200" b="0" i="1" u="none" strike="noStrike" baseline="0" dirty="0">
                <a:solidFill>
                  <a:srgbClr val="000000"/>
                </a:solidFill>
              </a:rPr>
              <a:t>et al. </a:t>
            </a:r>
            <a:r>
              <a:rPr lang="en-GB" sz="1200" b="0" u="none" strike="noStrike" baseline="0" dirty="0">
                <a:solidFill>
                  <a:srgbClr val="000000"/>
                </a:solidFill>
              </a:rPr>
              <a:t>(2005, p.158 </a:t>
            </a:r>
            <a:r>
              <a:rPr lang="en-GB" sz="1200" b="0" u="none" strike="noStrike" baseline="0" dirty="0" err="1">
                <a:solidFill>
                  <a:srgbClr val="000000"/>
                </a:solidFill>
              </a:rPr>
              <a:t>CaO</a:t>
            </a:r>
            <a:r>
              <a:rPr lang="en-GB" sz="1200" b="0" u="none" strike="noStrike" baseline="0" dirty="0">
                <a:solidFill>
                  <a:srgbClr val="000000"/>
                </a:solidFill>
              </a:rPr>
              <a:t> -</a:t>
            </a:r>
            <a:r>
              <a:rPr lang="en-GB" sz="1200" b="0" u="none" strike="noStrike" baseline="0" dirty="0">
                <a:solidFill>
                  <a:srgbClr val="000000"/>
                </a:solidFill>
                <a:hlinkClick r:id="rId4"/>
              </a:rPr>
              <a:t>http://weppi.gtk.fi/publ/foregsatlas/maps/Topsoil/t_xrf_cao_edit.pdf</a:t>
            </a:r>
            <a:r>
              <a:rPr lang="en-GB" sz="1200" b="0" u="none" strike="noStrike" baseline="0" dirty="0">
                <a:solidFill>
                  <a:srgbClr val="000000"/>
                </a:solidFill>
              </a:rPr>
              <a:t>;  p.513 Zn - </a:t>
            </a:r>
            <a:r>
              <a:rPr lang="en-GB" sz="1200" b="0" u="none" strike="noStrike" baseline="0" dirty="0">
                <a:solidFill>
                  <a:srgbClr val="000000"/>
                </a:solidFill>
                <a:hlinkClick r:id="rId5"/>
              </a:rPr>
              <a:t>http://weppi.gtk.fi/publ/foregsatlas/maps/Topsoil/t_xrf_zn_edit.pdf</a:t>
            </a:r>
            <a:r>
              <a:rPr lang="en-GB" sz="1200" b="0" u="none" strike="noStrike" baseline="0" dirty="0">
                <a:solidFill>
                  <a:srgbClr val="000000"/>
                </a:solidFill>
              </a:rPr>
              <a:t>). It is noted that the number of topsoil samples analysed by XRF is 845 and not 848. </a:t>
            </a:r>
            <a:endParaRPr lang="en-GB" sz="1200" dirty="0"/>
          </a:p>
        </p:txBody>
      </p:sp>
    </p:spTree>
    <p:extLst>
      <p:ext uri="{BB962C8B-B14F-4D97-AF65-F5344CB8AC3E}">
        <p14:creationId xmlns:p14="http://schemas.microsoft.com/office/powerpoint/2010/main" val="21912062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1247E91-E061-6C57-71F0-0330BA818EA1}"/>
              </a:ext>
            </a:extLst>
          </p:cNvPr>
          <p:cNvGraphicFramePr>
            <a:graphicFrameLocks noGrp="1"/>
          </p:cNvGraphicFramePr>
          <p:nvPr>
            <p:extLst>
              <p:ext uri="{D42A27DB-BD31-4B8C-83A1-F6EECF244321}">
                <p14:modId xmlns:p14="http://schemas.microsoft.com/office/powerpoint/2010/main" val="1016884339"/>
              </p:ext>
            </p:extLst>
          </p:nvPr>
        </p:nvGraphicFramePr>
        <p:xfrm>
          <a:off x="179512" y="2437592"/>
          <a:ext cx="8784976" cy="2940188"/>
        </p:xfrm>
        <a:graphic>
          <a:graphicData uri="http://schemas.openxmlformats.org/drawingml/2006/table">
            <a:tbl>
              <a:tblPr firstRow="1" firstCol="1" bandRow="1"/>
              <a:tblGrid>
                <a:gridCol w="2049828">
                  <a:extLst>
                    <a:ext uri="{9D8B030D-6E8A-4147-A177-3AD203B41FA5}">
                      <a16:colId xmlns:a16="http://schemas.microsoft.com/office/drawing/2014/main" val="3185577243"/>
                    </a:ext>
                  </a:extLst>
                </a:gridCol>
                <a:gridCol w="805289">
                  <a:extLst>
                    <a:ext uri="{9D8B030D-6E8A-4147-A177-3AD203B41FA5}">
                      <a16:colId xmlns:a16="http://schemas.microsoft.com/office/drawing/2014/main" val="2082479041"/>
                    </a:ext>
                  </a:extLst>
                </a:gridCol>
                <a:gridCol w="1537371">
                  <a:extLst>
                    <a:ext uri="{9D8B030D-6E8A-4147-A177-3AD203B41FA5}">
                      <a16:colId xmlns:a16="http://schemas.microsoft.com/office/drawing/2014/main" val="2459909481"/>
                    </a:ext>
                  </a:extLst>
                </a:gridCol>
                <a:gridCol w="864096">
                  <a:extLst>
                    <a:ext uri="{9D8B030D-6E8A-4147-A177-3AD203B41FA5}">
                      <a16:colId xmlns:a16="http://schemas.microsoft.com/office/drawing/2014/main" val="2723554438"/>
                    </a:ext>
                  </a:extLst>
                </a:gridCol>
                <a:gridCol w="1584176">
                  <a:extLst>
                    <a:ext uri="{9D8B030D-6E8A-4147-A177-3AD203B41FA5}">
                      <a16:colId xmlns:a16="http://schemas.microsoft.com/office/drawing/2014/main" val="1758450687"/>
                    </a:ext>
                  </a:extLst>
                </a:gridCol>
                <a:gridCol w="846094">
                  <a:extLst>
                    <a:ext uri="{9D8B030D-6E8A-4147-A177-3AD203B41FA5}">
                      <a16:colId xmlns:a16="http://schemas.microsoft.com/office/drawing/2014/main" val="2763877732"/>
                    </a:ext>
                  </a:extLst>
                </a:gridCol>
                <a:gridCol w="1098122">
                  <a:extLst>
                    <a:ext uri="{9D8B030D-6E8A-4147-A177-3AD203B41FA5}">
                      <a16:colId xmlns:a16="http://schemas.microsoft.com/office/drawing/2014/main" val="1082756357"/>
                    </a:ext>
                  </a:extLst>
                </a:gridCol>
              </a:tblGrid>
              <a:tr h="1202574">
                <a:tc gridSpan="2">
                  <a:txBody>
                    <a:bodyPr/>
                    <a:lstStyle/>
                    <a:p>
                      <a:pPr algn="ctr" fontAlgn="t">
                        <a:lnSpc>
                          <a:spcPct val="107000"/>
                        </a:lnSpc>
                        <a:spcBef>
                          <a:spcPts val="0"/>
                        </a:spcBef>
                        <a:spcAft>
                          <a:spcPts val="800"/>
                        </a:spcAft>
                      </a:pPr>
                      <a:r>
                        <a:rPr lang="en-GB" sz="1500" b="1" i="1" u="none" strike="noStrike" dirty="0">
                          <a:solidFill>
                            <a:srgbClr val="000000"/>
                          </a:solidFill>
                          <a:effectLst/>
                          <a:latin typeface="+mn-lt"/>
                          <a:ea typeface="Times New Roman" panose="02020603050405020304" pitchFamily="18" charset="0"/>
                          <a:cs typeface="Times New Roman" panose="02020603050405020304" pitchFamily="18" charset="0"/>
                        </a:rPr>
                        <a:t>Measurement uncertainty and factor at the 95% confidence level</a:t>
                      </a:r>
                      <a:endParaRPr lang="en-GB" sz="2700" b="0" i="0" u="none" strike="noStrike" dirty="0">
                        <a:effectLst/>
                        <a:latin typeface="+mn-lt"/>
                      </a:endParaRPr>
                    </a:p>
                  </a:txBody>
                  <a:tcPr marL="137459" marR="137459" marT="68729" marB="6872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a:txBody>
                    <a:bodyPr/>
                    <a:lstStyle/>
                    <a:p>
                      <a:pPr algn="ctr" fontAlgn="t">
                        <a:lnSpc>
                          <a:spcPct val="107000"/>
                        </a:lnSpc>
                        <a:spcBef>
                          <a:spcPts val="0"/>
                        </a:spcBef>
                        <a:spcAft>
                          <a:spcPts val="800"/>
                        </a:spcAft>
                      </a:pPr>
                      <a:r>
                        <a:rPr lang="en-GB" sz="1500" b="1" i="1" u="none" strike="noStrike">
                          <a:solidFill>
                            <a:srgbClr val="000000"/>
                          </a:solidFill>
                          <a:effectLst/>
                          <a:latin typeface="+mn-lt"/>
                          <a:ea typeface="Times New Roman" panose="02020603050405020304" pitchFamily="18" charset="0"/>
                          <a:cs typeface="Times New Roman" panose="02020603050405020304" pitchFamily="18" charset="0"/>
                        </a:rPr>
                        <a:t>Calculation of LCL</a:t>
                      </a:r>
                      <a:endParaRPr lang="en-GB" sz="2700" b="0" i="0" u="none" strike="noStrike">
                        <a:effectLst/>
                        <a:latin typeface="+mn-lt"/>
                      </a:endParaRPr>
                    </a:p>
                  </a:txBody>
                  <a:tcPr marL="103094" marR="103094" marT="143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t">
                        <a:lnSpc>
                          <a:spcPct val="107000"/>
                        </a:lnSpc>
                        <a:spcBef>
                          <a:spcPts val="0"/>
                        </a:spcBef>
                        <a:spcAft>
                          <a:spcPts val="800"/>
                        </a:spcAft>
                      </a:pPr>
                      <a:r>
                        <a:rPr lang="en-GB" sz="1500" b="1" i="1" u="none" strike="noStrike">
                          <a:solidFill>
                            <a:srgbClr val="000000"/>
                          </a:solidFill>
                          <a:effectLst/>
                          <a:latin typeface="+mn-lt"/>
                          <a:ea typeface="Times New Roman" panose="02020603050405020304" pitchFamily="18" charset="0"/>
                          <a:cs typeface="Times New Roman" panose="02020603050405020304" pitchFamily="18" charset="0"/>
                        </a:rPr>
                        <a:t>LCL (mg/kg)</a:t>
                      </a:r>
                      <a:endParaRPr lang="en-GB" sz="2700" b="0" i="0" u="none" strike="noStrike">
                        <a:effectLst/>
                        <a:latin typeface="+mn-lt"/>
                      </a:endParaRPr>
                    </a:p>
                  </a:txBody>
                  <a:tcPr marL="103094" marR="103094" marT="143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t">
                        <a:lnSpc>
                          <a:spcPct val="107000"/>
                        </a:lnSpc>
                        <a:spcBef>
                          <a:spcPts val="0"/>
                        </a:spcBef>
                        <a:spcAft>
                          <a:spcPts val="800"/>
                        </a:spcAft>
                      </a:pPr>
                      <a:r>
                        <a:rPr lang="en-GB" sz="1500" b="1" i="1" u="none" strike="noStrike">
                          <a:solidFill>
                            <a:srgbClr val="000000"/>
                          </a:solidFill>
                          <a:effectLst/>
                          <a:latin typeface="+mn-lt"/>
                          <a:ea typeface="Times New Roman" panose="02020603050405020304" pitchFamily="18" charset="0"/>
                          <a:cs typeface="Times New Roman" panose="02020603050405020304" pitchFamily="18" charset="0"/>
                        </a:rPr>
                        <a:t>Calculation of UCL</a:t>
                      </a:r>
                      <a:endParaRPr lang="en-GB" sz="2700" b="0" i="0" u="none" strike="noStrike">
                        <a:effectLst/>
                        <a:latin typeface="+mn-lt"/>
                      </a:endParaRPr>
                    </a:p>
                  </a:txBody>
                  <a:tcPr marL="103094" marR="103094" marT="143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t">
                        <a:lnSpc>
                          <a:spcPct val="107000"/>
                        </a:lnSpc>
                        <a:spcBef>
                          <a:spcPts val="0"/>
                        </a:spcBef>
                        <a:spcAft>
                          <a:spcPts val="800"/>
                        </a:spcAft>
                      </a:pPr>
                      <a:r>
                        <a:rPr lang="en-GB" sz="1500" b="1" i="1" u="none" strike="noStrike">
                          <a:solidFill>
                            <a:srgbClr val="000000"/>
                          </a:solidFill>
                          <a:effectLst/>
                          <a:latin typeface="+mn-lt"/>
                          <a:ea typeface="Times New Roman" panose="02020603050405020304" pitchFamily="18" charset="0"/>
                          <a:cs typeface="Times New Roman" panose="02020603050405020304" pitchFamily="18" charset="0"/>
                        </a:rPr>
                        <a:t>UCL</a:t>
                      </a:r>
                      <a:endParaRPr lang="en-GB" sz="2700" b="0" i="0" u="none" strike="noStrike">
                        <a:effectLst/>
                        <a:latin typeface="+mn-lt"/>
                      </a:endParaRPr>
                    </a:p>
                    <a:p>
                      <a:pPr algn="ctr" fontAlgn="t">
                        <a:lnSpc>
                          <a:spcPct val="107000"/>
                        </a:lnSpc>
                        <a:spcBef>
                          <a:spcPts val="0"/>
                        </a:spcBef>
                        <a:spcAft>
                          <a:spcPts val="800"/>
                        </a:spcAft>
                      </a:pPr>
                      <a:r>
                        <a:rPr lang="en-GB" sz="1500" b="1" i="1" u="none" strike="noStrike">
                          <a:solidFill>
                            <a:srgbClr val="000000"/>
                          </a:solidFill>
                          <a:effectLst/>
                          <a:latin typeface="+mn-lt"/>
                          <a:ea typeface="Times New Roman" panose="02020603050405020304" pitchFamily="18" charset="0"/>
                          <a:cs typeface="Times New Roman" panose="02020603050405020304" pitchFamily="18" charset="0"/>
                        </a:rPr>
                        <a:t>(mg/kg)</a:t>
                      </a:r>
                      <a:endParaRPr lang="en-GB" sz="2700" b="0" i="0" u="none" strike="noStrike">
                        <a:effectLst/>
                        <a:latin typeface="+mn-lt"/>
                      </a:endParaRPr>
                    </a:p>
                  </a:txBody>
                  <a:tcPr marL="103094" marR="103094" marT="143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t">
                        <a:lnSpc>
                          <a:spcPct val="107000"/>
                        </a:lnSpc>
                        <a:spcBef>
                          <a:spcPts val="0"/>
                        </a:spcBef>
                        <a:spcAft>
                          <a:spcPts val="800"/>
                        </a:spcAft>
                      </a:pPr>
                      <a:r>
                        <a:rPr lang="en-GB" sz="1500" b="1" i="1" u="none" strike="noStrike" dirty="0">
                          <a:solidFill>
                            <a:srgbClr val="000000"/>
                          </a:solidFill>
                          <a:effectLst/>
                          <a:latin typeface="+mn-lt"/>
                          <a:ea typeface="Times New Roman" panose="02020603050405020304" pitchFamily="18" charset="0"/>
                          <a:cs typeface="Times New Roman" panose="02020603050405020304" pitchFamily="18" charset="0"/>
                        </a:rPr>
                        <a:t>CI around measured value</a:t>
                      </a:r>
                      <a:endParaRPr lang="en-GB" sz="2700" b="0" i="0" u="none" strike="noStrike" dirty="0">
                        <a:effectLst/>
                        <a:latin typeface="+mn-lt"/>
                      </a:endParaRPr>
                    </a:p>
                    <a:p>
                      <a:pPr algn="ctr" fontAlgn="t">
                        <a:lnSpc>
                          <a:spcPct val="107000"/>
                        </a:lnSpc>
                        <a:spcBef>
                          <a:spcPts val="0"/>
                        </a:spcBef>
                        <a:spcAft>
                          <a:spcPts val="800"/>
                        </a:spcAft>
                      </a:pPr>
                      <a:r>
                        <a:rPr lang="en-GB" sz="1500" b="1" i="1" u="none" strike="noStrike" dirty="0">
                          <a:solidFill>
                            <a:srgbClr val="000000"/>
                          </a:solidFill>
                          <a:effectLst/>
                          <a:latin typeface="+mn-lt"/>
                          <a:ea typeface="Times New Roman" panose="02020603050405020304" pitchFamily="18" charset="0"/>
                          <a:cs typeface="Times New Roman" panose="02020603050405020304" pitchFamily="18" charset="0"/>
                        </a:rPr>
                        <a:t>(mg/kg)</a:t>
                      </a:r>
                      <a:endParaRPr lang="en-GB" sz="2700" b="0" i="0" u="none" strike="noStrike" dirty="0">
                        <a:effectLst/>
                        <a:latin typeface="+mn-lt"/>
                      </a:endParaRPr>
                    </a:p>
                  </a:txBody>
                  <a:tcPr marL="103094" marR="103094" marT="143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379908312"/>
                  </a:ext>
                </a:extLst>
              </a:tr>
              <a:tr h="932907">
                <a:tc>
                  <a:txBody>
                    <a:bodyPr/>
                    <a:lstStyle/>
                    <a:p>
                      <a:pPr algn="l" fontAlgn="b">
                        <a:lnSpc>
                          <a:spcPct val="107000"/>
                        </a:lnSpc>
                        <a:spcBef>
                          <a:spcPts val="0"/>
                        </a:spcBef>
                        <a:spcAft>
                          <a:spcPts val="800"/>
                        </a:spcAft>
                      </a:pPr>
                      <a:r>
                        <a:rPr lang="en-GB" sz="1500" b="0" i="0" u="none" strike="noStrike" dirty="0">
                          <a:solidFill>
                            <a:srgbClr val="000000"/>
                          </a:solidFill>
                          <a:effectLst/>
                          <a:latin typeface="+mn-lt"/>
                          <a:ea typeface="Times New Roman" panose="02020603050405020304" pitchFamily="18" charset="0"/>
                          <a:cs typeface="Times New Roman" panose="02020603050405020304" pitchFamily="18" charset="0"/>
                        </a:rPr>
                        <a:t>Robust expanded relative uncertainty (</a:t>
                      </a:r>
                      <a:r>
                        <a:rPr lang="en-GB" sz="1500" b="0" i="1" u="none" strike="noStrike" dirty="0">
                          <a:solidFill>
                            <a:srgbClr val="000000"/>
                          </a:solidFill>
                          <a:effectLst/>
                          <a:latin typeface="+mn-lt"/>
                          <a:ea typeface="Times New Roman" panose="02020603050405020304" pitchFamily="18" charset="0"/>
                          <a:cs typeface="Times New Roman" panose="02020603050405020304" pitchFamily="18" charset="0"/>
                        </a:rPr>
                        <a:t>U'</a:t>
                      </a:r>
                      <a:r>
                        <a:rPr lang="en-GB" sz="1500" b="0" i="0" u="none" strike="noStrike" dirty="0">
                          <a:solidFill>
                            <a:srgbClr val="000000"/>
                          </a:solidFill>
                          <a:effectLst/>
                          <a:latin typeface="+mn-lt"/>
                          <a:ea typeface="Times New Roman" panose="02020603050405020304" pitchFamily="18" charset="0"/>
                          <a:cs typeface="Times New Roman" panose="02020603050405020304" pitchFamily="18" charset="0"/>
                        </a:rPr>
                        <a:t>)</a:t>
                      </a:r>
                      <a:endParaRPr lang="en-GB" sz="2700" b="0" i="0" u="none" strike="noStrike" dirty="0">
                        <a:effectLst/>
                        <a:latin typeface="+mn-lt"/>
                      </a:endParaRPr>
                    </a:p>
                  </a:txBody>
                  <a:tcPr marL="103094" marR="103094" marT="1431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n-GB" sz="1500" b="0" i="0" u="none" strike="noStrike">
                          <a:solidFill>
                            <a:srgbClr val="000000"/>
                          </a:solidFill>
                          <a:effectLst/>
                          <a:latin typeface="+mn-lt"/>
                          <a:ea typeface="Times New Roman" panose="02020603050405020304" pitchFamily="18" charset="0"/>
                          <a:cs typeface="Times New Roman" panose="02020603050405020304" pitchFamily="18" charset="0"/>
                        </a:rPr>
                        <a:t>12.6%</a:t>
                      </a:r>
                      <a:endParaRPr lang="en-GB" sz="2700" b="0" i="0" u="none" strike="noStrike">
                        <a:effectLst/>
                        <a:latin typeface="+mn-lt"/>
                      </a:endParaRPr>
                    </a:p>
                  </a:txBody>
                  <a:tcPr marL="103094" marR="103094" marT="14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n-GB" sz="1500" b="0" i="0" u="none" strike="noStrike">
                          <a:solidFill>
                            <a:srgbClr val="000000"/>
                          </a:solidFill>
                          <a:effectLst/>
                          <a:latin typeface="+mn-lt"/>
                          <a:ea typeface="Times New Roman" panose="02020603050405020304" pitchFamily="18" charset="0"/>
                          <a:cs typeface="Times New Roman" panose="02020603050405020304" pitchFamily="18" charset="0"/>
                        </a:rPr>
                        <a:t>67 – (67*12.6%)</a:t>
                      </a:r>
                      <a:endParaRPr lang="en-GB" sz="2700" b="0" i="0" u="none" strike="noStrike">
                        <a:effectLst/>
                        <a:latin typeface="+mn-lt"/>
                      </a:endParaRPr>
                    </a:p>
                    <a:p>
                      <a:pPr algn="ctr" fontAlgn="ctr">
                        <a:lnSpc>
                          <a:spcPct val="107000"/>
                        </a:lnSpc>
                        <a:spcBef>
                          <a:spcPts val="0"/>
                        </a:spcBef>
                        <a:spcAft>
                          <a:spcPts val="800"/>
                        </a:spcAft>
                      </a:pPr>
                      <a:r>
                        <a:rPr lang="en-GB" sz="1400" b="0" i="0" u="none" strike="noStrike">
                          <a:solidFill>
                            <a:srgbClr val="000000"/>
                          </a:solidFill>
                          <a:effectLst/>
                          <a:latin typeface="+mn-lt"/>
                          <a:ea typeface="Times New Roman" panose="02020603050405020304" pitchFamily="18" charset="0"/>
                          <a:cs typeface="Times New Roman" panose="02020603050405020304" pitchFamily="18" charset="0"/>
                        </a:rPr>
                        <a:t>(Equation 26)</a:t>
                      </a:r>
                      <a:endParaRPr lang="en-GB" sz="2700" b="0" i="0" u="none" strike="noStrike">
                        <a:effectLst/>
                        <a:latin typeface="+mn-lt"/>
                      </a:endParaRPr>
                    </a:p>
                  </a:txBody>
                  <a:tcPr marL="103094" marR="103094" marT="14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n-GB" sz="1500" b="0" i="0" u="none" strike="noStrike">
                          <a:solidFill>
                            <a:srgbClr val="000000"/>
                          </a:solidFill>
                          <a:effectLst/>
                          <a:latin typeface="+mn-lt"/>
                          <a:ea typeface="Times New Roman" panose="02020603050405020304" pitchFamily="18" charset="0"/>
                          <a:cs typeface="Times New Roman" panose="02020603050405020304" pitchFamily="18" charset="0"/>
                        </a:rPr>
                        <a:t>58.6</a:t>
                      </a:r>
                      <a:endParaRPr lang="en-GB" sz="2700" b="0" i="0" u="none" strike="noStrike">
                        <a:effectLst/>
                        <a:latin typeface="+mn-lt"/>
                      </a:endParaRPr>
                    </a:p>
                  </a:txBody>
                  <a:tcPr marL="103094" marR="103094" marT="14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n-GB" sz="1500" b="0" i="0" u="none" strike="noStrike">
                          <a:solidFill>
                            <a:srgbClr val="000000"/>
                          </a:solidFill>
                          <a:effectLst/>
                          <a:latin typeface="+mn-lt"/>
                          <a:ea typeface="Times New Roman" panose="02020603050405020304" pitchFamily="18" charset="0"/>
                          <a:cs typeface="Times New Roman" panose="02020603050405020304" pitchFamily="18" charset="0"/>
                        </a:rPr>
                        <a:t>67 + (67*12.6%)</a:t>
                      </a:r>
                      <a:endParaRPr lang="en-GB" sz="2700" b="0" i="0" u="none" strike="noStrike">
                        <a:effectLst/>
                        <a:latin typeface="+mn-lt"/>
                      </a:endParaRPr>
                    </a:p>
                    <a:p>
                      <a:pPr algn="ctr" fontAlgn="ctr">
                        <a:lnSpc>
                          <a:spcPct val="107000"/>
                        </a:lnSpc>
                        <a:spcBef>
                          <a:spcPts val="0"/>
                        </a:spcBef>
                        <a:spcAft>
                          <a:spcPts val="800"/>
                        </a:spcAft>
                      </a:pPr>
                      <a:r>
                        <a:rPr lang="en-GB" sz="1400" b="0" i="0" u="none" strike="noStrike">
                          <a:solidFill>
                            <a:srgbClr val="000000"/>
                          </a:solidFill>
                          <a:effectLst/>
                          <a:latin typeface="+mn-lt"/>
                          <a:ea typeface="Times New Roman" panose="02020603050405020304" pitchFamily="18" charset="0"/>
                          <a:cs typeface="Times New Roman" panose="02020603050405020304" pitchFamily="18" charset="0"/>
                        </a:rPr>
                        <a:t>(Equation 25)</a:t>
                      </a:r>
                      <a:endParaRPr lang="en-GB" sz="2700" b="0" i="0" u="none" strike="noStrike">
                        <a:effectLst/>
                        <a:latin typeface="+mn-lt"/>
                      </a:endParaRPr>
                    </a:p>
                  </a:txBody>
                  <a:tcPr marL="103094" marR="103094" marT="14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n-GB" sz="1500" b="0" i="0" u="none" strike="noStrike">
                          <a:solidFill>
                            <a:srgbClr val="000000"/>
                          </a:solidFill>
                          <a:effectLst/>
                          <a:latin typeface="+mn-lt"/>
                          <a:ea typeface="Times New Roman" panose="02020603050405020304" pitchFamily="18" charset="0"/>
                          <a:cs typeface="Times New Roman" panose="02020603050405020304" pitchFamily="18" charset="0"/>
                        </a:rPr>
                        <a:t>75.4</a:t>
                      </a:r>
                      <a:endParaRPr lang="en-GB" sz="2700" b="0" i="0" u="none" strike="noStrike">
                        <a:effectLst/>
                        <a:latin typeface="+mn-lt"/>
                      </a:endParaRPr>
                    </a:p>
                  </a:txBody>
                  <a:tcPr marL="103094" marR="103094" marT="14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n-GB" sz="1500" b="0" i="0" u="none" strike="noStrike" dirty="0">
                          <a:solidFill>
                            <a:srgbClr val="000000"/>
                          </a:solidFill>
                          <a:effectLst/>
                          <a:latin typeface="+mn-lt"/>
                          <a:ea typeface="Times New Roman" panose="02020603050405020304" pitchFamily="18" charset="0"/>
                          <a:cs typeface="Times New Roman" panose="02020603050405020304" pitchFamily="18" charset="0"/>
                        </a:rPr>
                        <a:t>±8.44</a:t>
                      </a:r>
                      <a:endParaRPr lang="en-GB" sz="2700" b="0" i="0" u="none" strike="noStrike" dirty="0">
                        <a:effectLst/>
                        <a:latin typeface="+mn-lt"/>
                      </a:endParaRPr>
                    </a:p>
                  </a:txBody>
                  <a:tcPr marL="103094" marR="103094" marT="14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6034210"/>
                  </a:ext>
                </a:extLst>
              </a:tr>
              <a:tr h="804707">
                <a:tc>
                  <a:txBody>
                    <a:bodyPr/>
                    <a:lstStyle/>
                    <a:p>
                      <a:pPr algn="l" fontAlgn="ctr">
                        <a:lnSpc>
                          <a:spcPct val="107000"/>
                        </a:lnSpc>
                        <a:spcBef>
                          <a:spcPts val="0"/>
                        </a:spcBef>
                        <a:spcAft>
                          <a:spcPts val="800"/>
                        </a:spcAft>
                      </a:pPr>
                      <a:r>
                        <a:rPr lang="en-GB" sz="1500" b="0" i="0" u="none" strike="noStrike">
                          <a:solidFill>
                            <a:srgbClr val="000000"/>
                          </a:solidFill>
                          <a:effectLst/>
                          <a:latin typeface="+mn-lt"/>
                          <a:ea typeface="Times New Roman" panose="02020603050405020304" pitchFamily="18" charset="0"/>
                          <a:cs typeface="Times New Roman" panose="02020603050405020304" pitchFamily="18" charset="0"/>
                        </a:rPr>
                        <a:t>Expanded uncertainty factor (</a:t>
                      </a:r>
                      <a:r>
                        <a:rPr lang="en-GB" sz="1500" b="0" i="1" u="none" strike="noStrike" baseline="30000">
                          <a:solidFill>
                            <a:srgbClr val="000000"/>
                          </a:solidFill>
                          <a:effectLst/>
                          <a:latin typeface="+mn-lt"/>
                          <a:ea typeface="Times New Roman" panose="02020603050405020304" pitchFamily="18" charset="0"/>
                          <a:cs typeface="Times New Roman" panose="02020603050405020304" pitchFamily="18" charset="0"/>
                        </a:rPr>
                        <a:t>F</a:t>
                      </a:r>
                      <a:r>
                        <a:rPr lang="en-GB" sz="1500" b="0" i="1" u="none" strike="noStrike">
                          <a:solidFill>
                            <a:srgbClr val="000000"/>
                          </a:solidFill>
                          <a:effectLst/>
                          <a:latin typeface="+mn-lt"/>
                          <a:ea typeface="Times New Roman" panose="02020603050405020304" pitchFamily="18" charset="0"/>
                          <a:cs typeface="Times New Roman" panose="02020603050405020304" pitchFamily="18" charset="0"/>
                        </a:rPr>
                        <a:t>U</a:t>
                      </a:r>
                      <a:r>
                        <a:rPr lang="en-GB" sz="1500" b="0" i="0" u="none" strike="noStrike">
                          <a:solidFill>
                            <a:srgbClr val="000000"/>
                          </a:solidFill>
                          <a:effectLst/>
                          <a:latin typeface="+mn-lt"/>
                          <a:ea typeface="Times New Roman" panose="02020603050405020304" pitchFamily="18" charset="0"/>
                          <a:cs typeface="Times New Roman" panose="02020603050405020304" pitchFamily="18" charset="0"/>
                        </a:rPr>
                        <a:t>)</a:t>
                      </a:r>
                      <a:endParaRPr lang="en-GB" sz="2700" b="0" i="0" u="none" strike="noStrike">
                        <a:effectLst/>
                        <a:latin typeface="+mn-lt"/>
                      </a:endParaRPr>
                    </a:p>
                  </a:txBody>
                  <a:tcPr marL="103094" marR="103094" marT="14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n-GB" sz="1500" b="0" i="0" u="none" strike="noStrike">
                          <a:solidFill>
                            <a:srgbClr val="000000"/>
                          </a:solidFill>
                          <a:effectLst/>
                          <a:latin typeface="+mn-lt"/>
                          <a:ea typeface="Times New Roman" panose="02020603050405020304" pitchFamily="18" charset="0"/>
                          <a:cs typeface="Times New Roman" panose="02020603050405020304" pitchFamily="18" charset="0"/>
                        </a:rPr>
                        <a:t>1.54%</a:t>
                      </a:r>
                      <a:endParaRPr lang="en-GB" sz="2700" b="0" i="0" u="none" strike="noStrike">
                        <a:effectLst/>
                        <a:latin typeface="+mn-lt"/>
                      </a:endParaRPr>
                    </a:p>
                  </a:txBody>
                  <a:tcPr marL="103094" marR="103094" marT="14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n-GB" sz="1500" b="0" i="0" u="none" strike="noStrike">
                          <a:solidFill>
                            <a:srgbClr val="000000"/>
                          </a:solidFill>
                          <a:effectLst/>
                          <a:latin typeface="+mn-lt"/>
                          <a:ea typeface="Times New Roman" panose="02020603050405020304" pitchFamily="18" charset="0"/>
                          <a:cs typeface="Times New Roman" panose="02020603050405020304" pitchFamily="18" charset="0"/>
                        </a:rPr>
                        <a:t>67/1.54</a:t>
                      </a:r>
                      <a:endParaRPr lang="en-GB" sz="2700" b="0" i="0" u="none" strike="noStrike">
                        <a:effectLst/>
                        <a:latin typeface="+mn-lt"/>
                      </a:endParaRPr>
                    </a:p>
                    <a:p>
                      <a:pPr algn="ctr" fontAlgn="ctr">
                        <a:lnSpc>
                          <a:spcPct val="107000"/>
                        </a:lnSpc>
                        <a:spcBef>
                          <a:spcPts val="0"/>
                        </a:spcBef>
                        <a:spcAft>
                          <a:spcPts val="800"/>
                        </a:spcAft>
                      </a:pPr>
                      <a:r>
                        <a:rPr lang="en-GB" sz="1400" b="0" i="0" u="none" strike="noStrike">
                          <a:solidFill>
                            <a:srgbClr val="000000"/>
                          </a:solidFill>
                          <a:effectLst/>
                          <a:latin typeface="+mn-lt"/>
                          <a:ea typeface="Times New Roman" panose="02020603050405020304" pitchFamily="18" charset="0"/>
                          <a:cs typeface="Times New Roman" panose="02020603050405020304" pitchFamily="18" charset="0"/>
                        </a:rPr>
                        <a:t>(Equation 34)</a:t>
                      </a:r>
                      <a:endParaRPr lang="en-GB" sz="2700" b="0" i="0" u="none" strike="noStrike">
                        <a:effectLst/>
                        <a:latin typeface="+mn-lt"/>
                      </a:endParaRPr>
                    </a:p>
                  </a:txBody>
                  <a:tcPr marL="103094" marR="103094" marT="14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n-GB" sz="1500" b="0" i="0" u="none" strike="noStrike">
                          <a:solidFill>
                            <a:srgbClr val="000000"/>
                          </a:solidFill>
                          <a:effectLst/>
                          <a:latin typeface="+mn-lt"/>
                          <a:ea typeface="Times New Roman" panose="02020603050405020304" pitchFamily="18" charset="0"/>
                          <a:cs typeface="Times New Roman" panose="02020603050405020304" pitchFamily="18" charset="0"/>
                        </a:rPr>
                        <a:t>43.5</a:t>
                      </a:r>
                      <a:endParaRPr lang="en-GB" sz="2700" b="0" i="0" u="none" strike="noStrike">
                        <a:effectLst/>
                        <a:latin typeface="+mn-lt"/>
                      </a:endParaRPr>
                    </a:p>
                  </a:txBody>
                  <a:tcPr marL="103094" marR="103094" marT="14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n-GB" sz="1500" b="0" i="0" u="none" strike="noStrike">
                          <a:solidFill>
                            <a:srgbClr val="000000"/>
                          </a:solidFill>
                          <a:effectLst/>
                          <a:latin typeface="+mn-lt"/>
                          <a:ea typeface="Times New Roman" panose="02020603050405020304" pitchFamily="18" charset="0"/>
                          <a:cs typeface="Times New Roman" panose="02020603050405020304" pitchFamily="18" charset="0"/>
                        </a:rPr>
                        <a:t>67*1.54</a:t>
                      </a:r>
                      <a:endParaRPr lang="en-GB" sz="2700" b="0" i="0" u="none" strike="noStrike">
                        <a:effectLst/>
                        <a:latin typeface="+mn-lt"/>
                      </a:endParaRPr>
                    </a:p>
                    <a:p>
                      <a:pPr algn="ctr" fontAlgn="ctr">
                        <a:lnSpc>
                          <a:spcPct val="107000"/>
                        </a:lnSpc>
                        <a:spcBef>
                          <a:spcPts val="0"/>
                        </a:spcBef>
                        <a:spcAft>
                          <a:spcPts val="800"/>
                        </a:spcAft>
                      </a:pPr>
                      <a:r>
                        <a:rPr lang="en-GB" sz="1400" b="0" i="0" u="none" strike="noStrike">
                          <a:solidFill>
                            <a:srgbClr val="000000"/>
                          </a:solidFill>
                          <a:effectLst/>
                          <a:latin typeface="+mn-lt"/>
                          <a:ea typeface="Times New Roman" panose="02020603050405020304" pitchFamily="18" charset="0"/>
                          <a:cs typeface="Times New Roman" panose="02020603050405020304" pitchFamily="18" charset="0"/>
                        </a:rPr>
                        <a:t>(Equation 33)</a:t>
                      </a:r>
                      <a:endParaRPr lang="en-GB" sz="2700" b="0" i="0" u="none" strike="noStrike">
                        <a:effectLst/>
                        <a:latin typeface="+mn-lt"/>
                      </a:endParaRPr>
                    </a:p>
                  </a:txBody>
                  <a:tcPr marL="103094" marR="103094" marT="14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n-GB" sz="1500" b="0" i="0" u="none" strike="noStrike">
                          <a:solidFill>
                            <a:srgbClr val="000000"/>
                          </a:solidFill>
                          <a:effectLst/>
                          <a:latin typeface="+mn-lt"/>
                          <a:ea typeface="Times New Roman" panose="02020603050405020304" pitchFamily="18" charset="0"/>
                          <a:cs typeface="Times New Roman" panose="02020603050405020304" pitchFamily="18" charset="0"/>
                        </a:rPr>
                        <a:t>103</a:t>
                      </a:r>
                      <a:endParaRPr lang="en-GB" sz="2700" b="0" i="0" u="none" strike="noStrike">
                        <a:effectLst/>
                        <a:latin typeface="+mn-lt"/>
                      </a:endParaRPr>
                    </a:p>
                  </a:txBody>
                  <a:tcPr marL="103094" marR="103094" marT="14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n-GB" sz="1500" b="0" i="0" u="none" strike="noStrike" dirty="0">
                          <a:solidFill>
                            <a:srgbClr val="000000"/>
                          </a:solidFill>
                          <a:effectLst/>
                          <a:latin typeface="+mn-lt"/>
                          <a:ea typeface="Times New Roman" panose="02020603050405020304" pitchFamily="18" charset="0"/>
                          <a:cs typeface="Times New Roman" panose="02020603050405020304" pitchFamily="18" charset="0"/>
                        </a:rPr>
                        <a:t>-23.5, +36</a:t>
                      </a:r>
                      <a:endParaRPr lang="en-GB" sz="2700" b="0" i="0" u="none" strike="noStrike" dirty="0">
                        <a:effectLst/>
                        <a:latin typeface="+mn-lt"/>
                      </a:endParaRPr>
                    </a:p>
                  </a:txBody>
                  <a:tcPr marL="103094" marR="103094" marT="14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8076462"/>
                  </a:ext>
                </a:extLst>
              </a:tr>
            </a:tbl>
          </a:graphicData>
        </a:graphic>
      </p:graphicFrame>
      <p:sp>
        <p:nvSpPr>
          <p:cNvPr id="4" name="TextBox 3">
            <a:extLst>
              <a:ext uri="{FF2B5EF4-FFF2-40B4-BE49-F238E27FC236}">
                <a16:creationId xmlns:a16="http://schemas.microsoft.com/office/drawing/2014/main" id="{ECC1638F-48FC-2B19-16D6-0EFC3EBEFA40}"/>
              </a:ext>
            </a:extLst>
          </p:cNvPr>
          <p:cNvSpPr txBox="1"/>
          <p:nvPr/>
        </p:nvSpPr>
        <p:spPr>
          <a:xfrm>
            <a:off x="251520" y="121196"/>
            <a:ext cx="8640960" cy="2308324"/>
          </a:xfrm>
          <a:prstGeom prst="rect">
            <a:avLst/>
          </a:prstGeom>
          <a:noFill/>
        </p:spPr>
        <p:txBody>
          <a:bodyPr wrap="square">
            <a:spAutoFit/>
          </a:bodyPr>
          <a:lstStyle/>
          <a:p>
            <a:pPr>
              <a:spcBef>
                <a:spcPts val="1500"/>
              </a:spcBef>
              <a:spcAft>
                <a:spcPts val="500"/>
              </a:spcAft>
            </a:pPr>
            <a:r>
              <a:rPr lang="en-GB" sz="1800" dirty="0">
                <a:effectLst/>
                <a:ea typeface="Calibri" panose="020F0502020204030204" pitchFamily="34" charset="0"/>
                <a:cs typeface="Arial" panose="020B0604020202020204" pitchFamily="34" charset="0"/>
              </a:rPr>
              <a:t>Table 7.4 on page 422. Calculations using the Zn concentration of 67 mg/kg in topsoil sample N31E05T2 (see Tables 7.1 and 7.3) with respect to the robust expanded relative uncertainty (U΄=</a:t>
            </a:r>
            <a:r>
              <a:rPr lang="en-GB" sz="1800" dirty="0">
                <a:effectLst/>
                <a:ea typeface="Calibri" panose="020F0502020204030204" pitchFamily="34" charset="0"/>
                <a:cs typeface="Times New Roman" panose="02020603050405020304" pitchFamily="18" charset="0"/>
              </a:rPr>
              <a:t>±</a:t>
            </a:r>
            <a:r>
              <a:rPr lang="en-GB" sz="1800" dirty="0">
                <a:effectLst/>
                <a:ea typeface="Calibri" panose="020F0502020204030204" pitchFamily="34" charset="0"/>
                <a:cs typeface="Arial" panose="020B0604020202020204" pitchFamily="34" charset="0"/>
              </a:rPr>
              <a:t>12.6%), and expanded uncertainty factor (</a:t>
            </a:r>
            <a:r>
              <a:rPr lang="en-GB" sz="1800" baseline="30000" dirty="0">
                <a:effectLst/>
                <a:ea typeface="Calibri" panose="020F0502020204030204" pitchFamily="34" charset="0"/>
                <a:cs typeface="Arial" panose="020B0604020202020204" pitchFamily="34" charset="0"/>
              </a:rPr>
              <a:t>F</a:t>
            </a:r>
            <a:r>
              <a:rPr lang="en-GB" sz="1800" dirty="0">
                <a:effectLst/>
                <a:ea typeface="Calibri" panose="020F0502020204030204" pitchFamily="34" charset="0"/>
                <a:cs typeface="Arial" panose="020B0604020202020204" pitchFamily="34" charset="0"/>
              </a:rPr>
              <a:t>U=1.54). The much higher UCL for the </a:t>
            </a:r>
            <a:r>
              <a:rPr lang="en-GB" sz="1800" baseline="30000" dirty="0">
                <a:effectLst/>
                <a:ea typeface="Calibri" panose="020F0502020204030204" pitchFamily="34" charset="0"/>
                <a:cs typeface="Arial" panose="020B0604020202020204" pitchFamily="34" charset="0"/>
              </a:rPr>
              <a:t>F</a:t>
            </a:r>
            <a:r>
              <a:rPr lang="en-GB" sz="1800" dirty="0">
                <a:effectLst/>
                <a:ea typeface="Calibri" panose="020F0502020204030204" pitchFamily="34" charset="0"/>
                <a:cs typeface="Arial" panose="020B0604020202020204" pitchFamily="34" charset="0"/>
              </a:rPr>
              <a:t>U approach better reflects the positive skewness of the underlying logarithmic frequency distribution (see histogram and cumulative frequency curve in Fig. 7.12). The coverage factor used in this case is 1.96 at the 95% confidence level. See Table 7.5 for the calculations and Figure 7.21. Notation: LCL = Lower confidence limit; UCL = Upper confidence limit; CI = Confidence interval.</a:t>
            </a:r>
          </a:p>
        </p:txBody>
      </p:sp>
    </p:spTree>
    <p:extLst>
      <p:ext uri="{BB962C8B-B14F-4D97-AF65-F5344CB8AC3E}">
        <p14:creationId xmlns:p14="http://schemas.microsoft.com/office/powerpoint/2010/main" val="1910703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0F097A9-9CF1-52B7-4896-F57261BCFD9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46547" y="33982"/>
            <a:ext cx="5854335" cy="4591054"/>
          </a:xfrm>
          <a:prstGeom prst="rect">
            <a:avLst/>
          </a:prstGeom>
        </p:spPr>
      </p:pic>
      <p:sp>
        <p:nvSpPr>
          <p:cNvPr id="7" name="TextBox 6">
            <a:extLst>
              <a:ext uri="{FF2B5EF4-FFF2-40B4-BE49-F238E27FC236}">
                <a16:creationId xmlns:a16="http://schemas.microsoft.com/office/drawing/2014/main" id="{D90E719C-3E1F-8240-C153-3D135CB4A8A3}"/>
              </a:ext>
            </a:extLst>
          </p:cNvPr>
          <p:cNvSpPr txBox="1"/>
          <p:nvPr/>
        </p:nvSpPr>
        <p:spPr>
          <a:xfrm>
            <a:off x="179512" y="4537491"/>
            <a:ext cx="8712968" cy="1200329"/>
          </a:xfrm>
          <a:prstGeom prst="rect">
            <a:avLst/>
          </a:prstGeom>
          <a:noFill/>
        </p:spPr>
        <p:txBody>
          <a:bodyPr wrap="square">
            <a:spAutoFit/>
          </a:bodyPr>
          <a:lstStyle/>
          <a:p>
            <a:r>
              <a:rPr lang="en-GB" sz="1200" b="0" u="none" strike="noStrike" baseline="0" dirty="0">
                <a:solidFill>
                  <a:srgbClr val="000000"/>
                </a:solidFill>
              </a:rPr>
              <a:t>Figure 7.1 on page 391. The triangular diagram shows how quality control procedures can contribute to two levels of the DATA + INFORMATION = KNOWLEDGE equation. Quality control produces the DATA set (verified geochemical results). This along with attribution of geochemical variability and measurement of uncertainty, plus other parameters such as threshold and normal background concentration determinations (INFORMATION) contribute to the KNOWLEDGE of the geochemical baseline and an understanding of environmental status, impacts and sensitivities. Plotted by Christopher C. Johnson (</a:t>
            </a:r>
            <a:r>
              <a:rPr lang="en-GB" sz="1200" b="0" u="none" strike="noStrike" baseline="0" dirty="0" err="1">
                <a:solidFill>
                  <a:srgbClr val="000000"/>
                </a:solidFill>
              </a:rPr>
              <a:t>GeoElementary</a:t>
            </a:r>
            <a:r>
              <a:rPr lang="en-GB" sz="1200" b="0" u="none" strike="noStrike" baseline="0" dirty="0">
                <a:solidFill>
                  <a:srgbClr val="000000"/>
                </a:solidFill>
              </a:rPr>
              <a:t>/IUGS-CGGB) with Microsoft™ PowerPoint. </a:t>
            </a:r>
            <a:endParaRPr lang="en-GB" sz="1200" dirty="0"/>
          </a:p>
        </p:txBody>
      </p:sp>
    </p:spTree>
    <p:extLst>
      <p:ext uri="{BB962C8B-B14F-4D97-AF65-F5344CB8AC3E}">
        <p14:creationId xmlns:p14="http://schemas.microsoft.com/office/powerpoint/2010/main" val="34505391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D6DB945-7786-CC56-3216-9F7BECA8F94C}"/>
              </a:ext>
            </a:extLst>
          </p:cNvPr>
          <p:cNvSpPr txBox="1"/>
          <p:nvPr/>
        </p:nvSpPr>
        <p:spPr>
          <a:xfrm>
            <a:off x="251520" y="1426339"/>
            <a:ext cx="8640960" cy="2010807"/>
          </a:xfrm>
          <a:prstGeom prst="rect">
            <a:avLst/>
          </a:prstGeom>
          <a:noFill/>
        </p:spPr>
        <p:txBody>
          <a:bodyPr wrap="square">
            <a:spAutoFit/>
          </a:bodyPr>
          <a:lstStyle/>
          <a:p>
            <a:pPr>
              <a:spcBef>
                <a:spcPts val="1500"/>
              </a:spcBef>
              <a:spcAft>
                <a:spcPts val="500"/>
              </a:spcAft>
            </a:pPr>
            <a:r>
              <a:rPr lang="en-GB" sz="1800" dirty="0">
                <a:effectLst/>
                <a:ea typeface="Calibri" panose="020F0502020204030204" pitchFamily="34" charset="0"/>
                <a:cs typeface="Arial" panose="020B0604020202020204" pitchFamily="34" charset="0"/>
              </a:rPr>
              <a:t>Caption of</a:t>
            </a:r>
          </a:p>
          <a:p>
            <a:pPr>
              <a:spcBef>
                <a:spcPts val="1500"/>
              </a:spcBef>
              <a:spcAft>
                <a:spcPts val="500"/>
              </a:spcAft>
            </a:pPr>
            <a:r>
              <a:rPr lang="en-GB" sz="1800" dirty="0">
                <a:effectLst/>
                <a:ea typeface="Calibri" panose="020F0502020204030204" pitchFamily="34" charset="0"/>
                <a:cs typeface="Arial" panose="020B0604020202020204" pitchFamily="34" charset="0"/>
              </a:rPr>
              <a:t>Table 7.5 on page 423 (next slide). Extract from the example used for plotting Figure 7.21 to show the calculations presented in Table 7.4 with respect to the Expanded uncertainty factor (</a:t>
            </a:r>
            <a:r>
              <a:rPr lang="en-GB" sz="1800" baseline="30000" dirty="0">
                <a:effectLst/>
                <a:ea typeface="Calibri" panose="020F0502020204030204" pitchFamily="34" charset="0"/>
                <a:cs typeface="Arial" panose="020B0604020202020204" pitchFamily="34" charset="0"/>
              </a:rPr>
              <a:t>F</a:t>
            </a:r>
            <a:r>
              <a:rPr lang="en-GB" sz="1800" dirty="0">
                <a:effectLst/>
                <a:ea typeface="Calibri" panose="020F0502020204030204" pitchFamily="34" charset="0"/>
                <a:cs typeface="Arial" panose="020B0604020202020204" pitchFamily="34" charset="0"/>
              </a:rPr>
              <a:t>U). The Microsoft Excel worksheet is provided in the Supplementary material (IUGS-CGGB_Chapter-7_FOREGS_Topsoil_LCL_&amp;_UPL.xlsx). Numbers were rounded to the first decimal place &lt;99.9 and nearest integer &gt;100.</a:t>
            </a:r>
          </a:p>
        </p:txBody>
      </p:sp>
    </p:spTree>
    <p:extLst>
      <p:ext uri="{BB962C8B-B14F-4D97-AF65-F5344CB8AC3E}">
        <p14:creationId xmlns:p14="http://schemas.microsoft.com/office/powerpoint/2010/main" val="24583240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A019926-05FA-FF57-9108-A983FE6BF612}"/>
              </a:ext>
            </a:extLst>
          </p:cNvPr>
          <p:cNvGraphicFramePr>
            <a:graphicFrameLocks noGrp="1"/>
          </p:cNvGraphicFramePr>
          <p:nvPr>
            <p:extLst>
              <p:ext uri="{D42A27DB-BD31-4B8C-83A1-F6EECF244321}">
                <p14:modId xmlns:p14="http://schemas.microsoft.com/office/powerpoint/2010/main" val="3754329876"/>
              </p:ext>
            </p:extLst>
          </p:nvPr>
        </p:nvGraphicFramePr>
        <p:xfrm>
          <a:off x="251520" y="265212"/>
          <a:ext cx="8640960" cy="5290837"/>
        </p:xfrm>
        <a:graphic>
          <a:graphicData uri="http://schemas.openxmlformats.org/drawingml/2006/table">
            <a:tbl>
              <a:tblPr firstRow="1" firstCol="1" bandRow="1">
                <a:tableStyleId>{5C22544A-7EE6-4342-B048-85BDC9FD1C3A}</a:tableStyleId>
              </a:tblPr>
              <a:tblGrid>
                <a:gridCol w="1230412">
                  <a:extLst>
                    <a:ext uri="{9D8B030D-6E8A-4147-A177-3AD203B41FA5}">
                      <a16:colId xmlns:a16="http://schemas.microsoft.com/office/drawing/2014/main" val="3371809547"/>
                    </a:ext>
                  </a:extLst>
                </a:gridCol>
                <a:gridCol w="1235252">
                  <a:extLst>
                    <a:ext uri="{9D8B030D-6E8A-4147-A177-3AD203B41FA5}">
                      <a16:colId xmlns:a16="http://schemas.microsoft.com/office/drawing/2014/main" val="2422356530"/>
                    </a:ext>
                  </a:extLst>
                </a:gridCol>
                <a:gridCol w="1302532">
                  <a:extLst>
                    <a:ext uri="{9D8B030D-6E8A-4147-A177-3AD203B41FA5}">
                      <a16:colId xmlns:a16="http://schemas.microsoft.com/office/drawing/2014/main" val="3496025161"/>
                    </a:ext>
                  </a:extLst>
                </a:gridCol>
                <a:gridCol w="1441936">
                  <a:extLst>
                    <a:ext uri="{9D8B030D-6E8A-4147-A177-3AD203B41FA5}">
                      <a16:colId xmlns:a16="http://schemas.microsoft.com/office/drawing/2014/main" val="544171860"/>
                    </a:ext>
                  </a:extLst>
                </a:gridCol>
                <a:gridCol w="1509216">
                  <a:extLst>
                    <a:ext uri="{9D8B030D-6E8A-4147-A177-3AD203B41FA5}">
                      <a16:colId xmlns:a16="http://schemas.microsoft.com/office/drawing/2014/main" val="2252374547"/>
                    </a:ext>
                  </a:extLst>
                </a:gridCol>
                <a:gridCol w="960320">
                  <a:extLst>
                    <a:ext uri="{9D8B030D-6E8A-4147-A177-3AD203B41FA5}">
                      <a16:colId xmlns:a16="http://schemas.microsoft.com/office/drawing/2014/main" val="4049097283"/>
                    </a:ext>
                  </a:extLst>
                </a:gridCol>
                <a:gridCol w="961292">
                  <a:extLst>
                    <a:ext uri="{9D8B030D-6E8A-4147-A177-3AD203B41FA5}">
                      <a16:colId xmlns:a16="http://schemas.microsoft.com/office/drawing/2014/main" val="1483345274"/>
                    </a:ext>
                  </a:extLst>
                </a:gridCol>
              </a:tblGrid>
              <a:tr h="652934">
                <a:tc rowSpan="2">
                  <a:txBody>
                    <a:bodyPr/>
                    <a:lstStyle/>
                    <a:p>
                      <a:pPr algn="ctr">
                        <a:lnSpc>
                          <a:spcPct val="107000"/>
                        </a:lnSpc>
                        <a:spcAft>
                          <a:spcPts val="800"/>
                        </a:spcAft>
                      </a:pPr>
                      <a:r>
                        <a:rPr lang="en-GB" sz="1400">
                          <a:effectLst/>
                        </a:rPr>
                        <a:t>GTN Sample No.</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Zn</a:t>
                      </a:r>
                      <a:r>
                        <a:rPr lang="en-GB" sz="1400" baseline="-25000">
                          <a:effectLst/>
                        </a:rPr>
                        <a:t>i</a:t>
                      </a:r>
                      <a:r>
                        <a:rPr lang="en-GB" sz="1400">
                          <a:effectLst/>
                        </a:rPr>
                        <a:t> (mg/kg) ordered</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0000"/>
                        </a:lnSpc>
                        <a:spcAft>
                          <a:spcPts val="0"/>
                        </a:spcAft>
                      </a:pPr>
                      <a:r>
                        <a:rPr lang="en-GB" sz="1400" dirty="0" err="1">
                          <a:effectLst/>
                        </a:rPr>
                        <a:t>Zn</a:t>
                      </a:r>
                      <a:r>
                        <a:rPr lang="en-GB" sz="1400" baseline="-25000" dirty="0" err="1">
                          <a:effectLst/>
                        </a:rPr>
                        <a:t>i</a:t>
                      </a:r>
                      <a:r>
                        <a:rPr lang="en-GB" sz="1400" dirty="0">
                          <a:effectLst/>
                        </a:rPr>
                        <a:t> LCL</a:t>
                      </a:r>
                    </a:p>
                    <a:p>
                      <a:pPr algn="ctr">
                        <a:lnSpc>
                          <a:spcPct val="100000"/>
                        </a:lnSpc>
                        <a:spcAft>
                          <a:spcPts val="0"/>
                        </a:spcAft>
                      </a:pPr>
                      <a:r>
                        <a:rPr lang="en-GB" sz="1400" dirty="0">
                          <a:effectLst/>
                        </a:rPr>
                        <a:t>(mg/kg)</a:t>
                      </a:r>
                    </a:p>
                    <a:p>
                      <a:pPr algn="ctr">
                        <a:lnSpc>
                          <a:spcPct val="100000"/>
                        </a:lnSpc>
                        <a:spcAft>
                          <a:spcPts val="0"/>
                        </a:spcAft>
                      </a:pPr>
                      <a:r>
                        <a:rPr lang="en-GB" sz="1400" dirty="0">
                          <a:effectLst/>
                        </a:rPr>
                        <a:t>(</a:t>
                      </a:r>
                      <a:r>
                        <a:rPr lang="en-GB" sz="1400" dirty="0" err="1">
                          <a:effectLst/>
                        </a:rPr>
                        <a:t>Zn</a:t>
                      </a:r>
                      <a:r>
                        <a:rPr lang="en-GB" sz="1400" baseline="-25000" dirty="0" err="1">
                          <a:effectLst/>
                        </a:rPr>
                        <a:t>i</a:t>
                      </a:r>
                      <a:r>
                        <a:rPr lang="en-GB" sz="1400" baseline="-25000" dirty="0">
                          <a:effectLst/>
                        </a:rPr>
                        <a:t> </a:t>
                      </a:r>
                      <a:r>
                        <a:rPr lang="en-GB" sz="1400" dirty="0">
                          <a:effectLst/>
                        </a:rPr>
                        <a:t>/ </a:t>
                      </a:r>
                      <a:r>
                        <a:rPr lang="en-GB" sz="1400" baseline="30000" dirty="0">
                          <a:effectLst/>
                        </a:rPr>
                        <a:t>F</a:t>
                      </a:r>
                      <a:r>
                        <a:rPr lang="en-GB" sz="1400" dirty="0">
                          <a:effectLst/>
                        </a:rPr>
                        <a:t>U%)</a:t>
                      </a:r>
                      <a:endParaRPr lang="en-GB" sz="1400" dirty="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0000"/>
                        </a:lnSpc>
                        <a:spcAft>
                          <a:spcPts val="0"/>
                        </a:spcAft>
                      </a:pPr>
                      <a:r>
                        <a:rPr lang="en-GB" sz="1400" dirty="0" err="1">
                          <a:effectLst/>
                        </a:rPr>
                        <a:t>Zn</a:t>
                      </a:r>
                      <a:r>
                        <a:rPr lang="en-GB" sz="1400" baseline="-25000" dirty="0" err="1">
                          <a:effectLst/>
                        </a:rPr>
                        <a:t>i</a:t>
                      </a:r>
                      <a:r>
                        <a:rPr lang="en-GB" sz="1400" dirty="0">
                          <a:effectLst/>
                        </a:rPr>
                        <a:t> UCL</a:t>
                      </a:r>
                    </a:p>
                    <a:p>
                      <a:pPr algn="ctr">
                        <a:lnSpc>
                          <a:spcPct val="100000"/>
                        </a:lnSpc>
                        <a:spcAft>
                          <a:spcPts val="0"/>
                        </a:spcAft>
                      </a:pPr>
                      <a:r>
                        <a:rPr lang="en-GB" sz="1400" dirty="0">
                          <a:effectLst/>
                        </a:rPr>
                        <a:t>(mg/kg)</a:t>
                      </a:r>
                    </a:p>
                    <a:p>
                      <a:pPr algn="ctr">
                        <a:lnSpc>
                          <a:spcPct val="100000"/>
                        </a:lnSpc>
                        <a:spcAft>
                          <a:spcPts val="0"/>
                        </a:spcAft>
                      </a:pPr>
                      <a:r>
                        <a:rPr lang="en-GB" sz="1400" dirty="0">
                          <a:effectLst/>
                        </a:rPr>
                        <a:t>(</a:t>
                      </a:r>
                      <a:r>
                        <a:rPr lang="en-GB" sz="1400" dirty="0" err="1">
                          <a:effectLst/>
                        </a:rPr>
                        <a:t>Zn</a:t>
                      </a:r>
                      <a:r>
                        <a:rPr lang="en-GB" sz="1400" baseline="-25000" dirty="0" err="1">
                          <a:effectLst/>
                        </a:rPr>
                        <a:t>i</a:t>
                      </a:r>
                      <a:r>
                        <a:rPr lang="en-GB" sz="1400" baseline="-25000" dirty="0">
                          <a:effectLst/>
                        </a:rPr>
                        <a:t> </a:t>
                      </a:r>
                      <a:r>
                        <a:rPr lang="en-GB" sz="1400" dirty="0">
                          <a:effectLst/>
                        </a:rPr>
                        <a:t>* </a:t>
                      </a:r>
                      <a:r>
                        <a:rPr lang="en-GB" sz="1400" baseline="30000" dirty="0">
                          <a:effectLst/>
                        </a:rPr>
                        <a:t>F</a:t>
                      </a:r>
                      <a:r>
                        <a:rPr lang="en-GB" sz="1400" dirty="0">
                          <a:effectLst/>
                        </a:rPr>
                        <a:t>U%)</a:t>
                      </a:r>
                      <a:endParaRPr lang="en-GB" sz="1400" dirty="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0000"/>
                        </a:lnSpc>
                        <a:spcAft>
                          <a:spcPts val="0"/>
                        </a:spcAft>
                      </a:pPr>
                      <a:r>
                        <a:rPr lang="en-GB" sz="1400" dirty="0" err="1">
                          <a:effectLst/>
                        </a:rPr>
                        <a:t>E</a:t>
                      </a:r>
                      <a:r>
                        <a:rPr lang="en-GB" sz="1400" baseline="-25000" dirty="0" err="1">
                          <a:effectLst/>
                        </a:rPr>
                        <a:t>i</a:t>
                      </a:r>
                      <a:endParaRPr lang="en-GB" sz="1400" dirty="0">
                        <a:effectLst/>
                      </a:endParaRPr>
                    </a:p>
                    <a:p>
                      <a:pPr algn="ctr">
                        <a:lnSpc>
                          <a:spcPct val="100000"/>
                        </a:lnSpc>
                        <a:spcAft>
                          <a:spcPts val="0"/>
                        </a:spcAft>
                      </a:pPr>
                      <a:r>
                        <a:rPr lang="en-GB" sz="1400" dirty="0">
                          <a:effectLst/>
                        </a:rPr>
                        <a:t>(mg/kg)</a:t>
                      </a:r>
                    </a:p>
                    <a:p>
                      <a:pPr algn="ctr">
                        <a:lnSpc>
                          <a:spcPct val="100000"/>
                        </a:lnSpc>
                        <a:spcAft>
                          <a:spcPts val="0"/>
                        </a:spcAft>
                      </a:pPr>
                      <a:r>
                        <a:rPr lang="en-GB" sz="1400" dirty="0">
                          <a:effectLst/>
                        </a:rPr>
                        <a:t>(</a:t>
                      </a:r>
                      <a:r>
                        <a:rPr lang="en-GB" sz="1400" dirty="0" err="1">
                          <a:effectLst/>
                        </a:rPr>
                        <a:t>Zn</a:t>
                      </a:r>
                      <a:r>
                        <a:rPr lang="en-GB" sz="1400" baseline="-25000" dirty="0" err="1">
                          <a:effectLst/>
                        </a:rPr>
                        <a:t>i</a:t>
                      </a:r>
                      <a:r>
                        <a:rPr lang="en-GB" sz="1400" dirty="0">
                          <a:effectLst/>
                        </a:rPr>
                        <a:t> * U´%)</a:t>
                      </a:r>
                      <a:endParaRPr lang="en-GB" sz="1400" dirty="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rowSpan="2">
                  <a:txBody>
                    <a:bodyPr/>
                    <a:lstStyle/>
                    <a:p>
                      <a:pPr algn="ctr">
                        <a:lnSpc>
                          <a:spcPct val="100000"/>
                        </a:lnSpc>
                        <a:spcAft>
                          <a:spcPts val="0"/>
                        </a:spcAft>
                      </a:pPr>
                      <a:r>
                        <a:rPr lang="en-GB" sz="1400" dirty="0" err="1">
                          <a:effectLst/>
                        </a:rPr>
                        <a:t>Zn</a:t>
                      </a:r>
                      <a:r>
                        <a:rPr lang="en-GB" sz="1400" baseline="-25000" dirty="0" err="1">
                          <a:effectLst/>
                        </a:rPr>
                        <a:t>i</a:t>
                      </a:r>
                      <a:r>
                        <a:rPr lang="en-GB" sz="1400" dirty="0">
                          <a:effectLst/>
                        </a:rPr>
                        <a:t> − </a:t>
                      </a:r>
                      <a:r>
                        <a:rPr lang="en-GB" sz="1400" dirty="0" err="1">
                          <a:effectLst/>
                        </a:rPr>
                        <a:t>E</a:t>
                      </a:r>
                      <a:r>
                        <a:rPr lang="en-GB" sz="1400" baseline="-25000" dirty="0" err="1">
                          <a:effectLst/>
                        </a:rPr>
                        <a:t>i</a:t>
                      </a:r>
                      <a:endParaRPr lang="en-GB" sz="1400" dirty="0">
                        <a:effectLst/>
                      </a:endParaRPr>
                    </a:p>
                    <a:p>
                      <a:pPr algn="ctr">
                        <a:lnSpc>
                          <a:spcPct val="100000"/>
                        </a:lnSpc>
                        <a:spcAft>
                          <a:spcPts val="0"/>
                        </a:spcAft>
                      </a:pPr>
                      <a:r>
                        <a:rPr lang="en-GB" sz="1400" dirty="0">
                          <a:effectLst/>
                        </a:rPr>
                        <a:t>(mg/kg)</a:t>
                      </a:r>
                      <a:endParaRPr lang="en-GB" sz="1400" dirty="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rowSpan="2">
                  <a:txBody>
                    <a:bodyPr/>
                    <a:lstStyle/>
                    <a:p>
                      <a:pPr algn="ctr">
                        <a:lnSpc>
                          <a:spcPct val="100000"/>
                        </a:lnSpc>
                        <a:spcAft>
                          <a:spcPts val="0"/>
                        </a:spcAft>
                      </a:pPr>
                      <a:r>
                        <a:rPr lang="en-GB" sz="1400" dirty="0" err="1">
                          <a:effectLst/>
                        </a:rPr>
                        <a:t>Zn</a:t>
                      </a:r>
                      <a:r>
                        <a:rPr lang="en-GB" sz="1400" baseline="-25000" dirty="0" err="1">
                          <a:effectLst/>
                        </a:rPr>
                        <a:t>i</a:t>
                      </a:r>
                      <a:r>
                        <a:rPr lang="en-GB" sz="1400" dirty="0">
                          <a:effectLst/>
                        </a:rPr>
                        <a:t> + </a:t>
                      </a:r>
                      <a:r>
                        <a:rPr lang="en-GB" sz="1400" dirty="0" err="1">
                          <a:effectLst/>
                        </a:rPr>
                        <a:t>E</a:t>
                      </a:r>
                      <a:r>
                        <a:rPr lang="en-GB" sz="1400" baseline="-25000" dirty="0" err="1">
                          <a:effectLst/>
                        </a:rPr>
                        <a:t>i</a:t>
                      </a:r>
                      <a:endParaRPr lang="en-GB" sz="1400" dirty="0">
                        <a:effectLst/>
                      </a:endParaRPr>
                    </a:p>
                    <a:p>
                      <a:pPr algn="ctr">
                        <a:lnSpc>
                          <a:spcPct val="100000"/>
                        </a:lnSpc>
                        <a:spcAft>
                          <a:spcPts val="0"/>
                        </a:spcAft>
                      </a:pPr>
                      <a:r>
                        <a:rPr lang="en-GB" sz="1400" dirty="0">
                          <a:effectLst/>
                        </a:rPr>
                        <a:t>(mg/kg)</a:t>
                      </a:r>
                      <a:endParaRPr lang="en-GB" sz="1400" dirty="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extLst>
                  <a:ext uri="{0D108BD9-81ED-4DB2-BD59-A6C34878D82A}">
                    <a16:rowId xmlns:a16="http://schemas.microsoft.com/office/drawing/2014/main" val="2249281985"/>
                  </a:ext>
                </a:extLst>
              </a:tr>
              <a:tr h="297043">
                <a:tc vMerge="1">
                  <a:txBody>
                    <a:bodyPr/>
                    <a:lstStyle/>
                    <a:p>
                      <a:endParaRPr lang="en-GB"/>
                    </a:p>
                  </a:txBody>
                  <a:tcPr/>
                </a:tc>
                <a:tc>
                  <a:txBody>
                    <a:bodyPr/>
                    <a:lstStyle/>
                    <a:p>
                      <a:pPr algn="ctr">
                        <a:lnSpc>
                          <a:spcPct val="107000"/>
                        </a:lnSpc>
                        <a:spcAft>
                          <a:spcPts val="800"/>
                        </a:spcAft>
                      </a:pPr>
                      <a:r>
                        <a:rPr lang="en-GB" sz="1400">
                          <a:effectLst/>
                        </a:rPr>
                        <a:t>Zn</a:t>
                      </a:r>
                      <a:r>
                        <a:rPr lang="en-GB" sz="1400" baseline="-25000">
                          <a:effectLst/>
                        </a:rPr>
                        <a:t>i</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Zn</a:t>
                      </a:r>
                      <a:r>
                        <a:rPr lang="en-GB" sz="1400" baseline="-25000">
                          <a:effectLst/>
                        </a:rPr>
                        <a:t>i</a:t>
                      </a:r>
                      <a:r>
                        <a:rPr lang="en-GB" sz="1400">
                          <a:effectLst/>
                        </a:rPr>
                        <a:t> / 1.54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Zn</a:t>
                      </a:r>
                      <a:r>
                        <a:rPr lang="en-GB" sz="1400" baseline="-25000">
                          <a:effectLst/>
                        </a:rPr>
                        <a:t>i </a:t>
                      </a:r>
                      <a:r>
                        <a:rPr lang="en-GB" sz="1400">
                          <a:effectLst/>
                        </a:rPr>
                        <a:t>* 1.54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E</a:t>
                      </a:r>
                      <a:r>
                        <a:rPr lang="en-GB" sz="1400" baseline="-25000">
                          <a:effectLst/>
                        </a:rPr>
                        <a:t>i </a:t>
                      </a:r>
                      <a:r>
                        <a:rPr lang="en-GB" sz="1400">
                          <a:effectLst/>
                        </a:rPr>
                        <a:t>= Zn</a:t>
                      </a:r>
                      <a:r>
                        <a:rPr lang="en-GB" sz="1400" baseline="-25000">
                          <a:effectLst/>
                        </a:rPr>
                        <a:t>i</a:t>
                      </a:r>
                      <a:r>
                        <a:rPr lang="en-GB" sz="1400">
                          <a:effectLst/>
                        </a:rPr>
                        <a:t> * 0.126</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4071077903"/>
                  </a:ext>
                </a:extLst>
              </a:tr>
              <a:tr h="170577">
                <a:tc>
                  <a:txBody>
                    <a:bodyPr/>
                    <a:lstStyle/>
                    <a:p>
                      <a:pPr algn="ctr">
                        <a:lnSpc>
                          <a:spcPct val="107000"/>
                        </a:lnSpc>
                        <a:spcAft>
                          <a:spcPts val="800"/>
                        </a:spcAft>
                      </a:pPr>
                      <a:r>
                        <a:rPr lang="en-GB" sz="1400">
                          <a:effectLst/>
                        </a:rPr>
                        <a:t>………</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extLst>
                  <a:ext uri="{0D108BD9-81ED-4DB2-BD59-A6C34878D82A}">
                    <a16:rowId xmlns:a16="http://schemas.microsoft.com/office/drawing/2014/main" val="3749511968"/>
                  </a:ext>
                </a:extLst>
              </a:tr>
              <a:tr h="170577">
                <a:tc>
                  <a:txBody>
                    <a:bodyPr/>
                    <a:lstStyle/>
                    <a:p>
                      <a:pPr algn="ctr">
                        <a:lnSpc>
                          <a:spcPct val="107000"/>
                        </a:lnSpc>
                        <a:spcAft>
                          <a:spcPts val="800"/>
                        </a:spcAft>
                      </a:pPr>
                      <a:r>
                        <a:rPr lang="en-GB" sz="1400">
                          <a:effectLst/>
                        </a:rPr>
                        <a:t>N42E11T3</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114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74.0</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176</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14.4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99.6</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128</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extLst>
                  <a:ext uri="{0D108BD9-81ED-4DB2-BD59-A6C34878D82A}">
                    <a16:rowId xmlns:a16="http://schemas.microsoft.com/office/drawing/2014/main" val="282112723"/>
                  </a:ext>
                </a:extLst>
              </a:tr>
              <a:tr h="170577">
                <a:tc>
                  <a:txBody>
                    <a:bodyPr/>
                    <a:lstStyle/>
                    <a:p>
                      <a:pPr algn="ctr">
                        <a:lnSpc>
                          <a:spcPct val="107000"/>
                        </a:lnSpc>
                        <a:spcAft>
                          <a:spcPts val="800"/>
                        </a:spcAft>
                      </a:pPr>
                      <a:r>
                        <a:rPr lang="en-GB" sz="1400">
                          <a:effectLst/>
                        </a:rPr>
                        <a:t>N25E13T1</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115</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74.7</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177</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14.5</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101</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129</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extLst>
                  <a:ext uri="{0D108BD9-81ED-4DB2-BD59-A6C34878D82A}">
                    <a16:rowId xmlns:a16="http://schemas.microsoft.com/office/drawing/2014/main" val="1642738603"/>
                  </a:ext>
                </a:extLst>
              </a:tr>
              <a:tr h="143345">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dirty="0">
                          <a:effectLst/>
                        </a:rPr>
                        <a:t> </a:t>
                      </a:r>
                      <a:endParaRPr lang="en-GB" sz="1400" dirty="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extLst>
                  <a:ext uri="{0D108BD9-81ED-4DB2-BD59-A6C34878D82A}">
                    <a16:rowId xmlns:a16="http://schemas.microsoft.com/office/drawing/2014/main" val="394060658"/>
                  </a:ext>
                </a:extLst>
              </a:tr>
              <a:tr h="170577">
                <a:tc>
                  <a:txBody>
                    <a:bodyPr/>
                    <a:lstStyle/>
                    <a:p>
                      <a:pPr algn="ctr">
                        <a:lnSpc>
                          <a:spcPct val="107000"/>
                        </a:lnSpc>
                        <a:spcAft>
                          <a:spcPts val="800"/>
                        </a:spcAft>
                      </a:pPr>
                      <a:r>
                        <a:rPr lang="en-GB" sz="1400">
                          <a:effectLst/>
                        </a:rPr>
                        <a:t>N38W03T3</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117</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76.0</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180</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14.7</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102</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132</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extLst>
                  <a:ext uri="{0D108BD9-81ED-4DB2-BD59-A6C34878D82A}">
                    <a16:rowId xmlns:a16="http://schemas.microsoft.com/office/drawing/2014/main" val="3309813011"/>
                  </a:ext>
                </a:extLst>
              </a:tr>
              <a:tr h="143345">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dirty="0">
                          <a:effectLst/>
                        </a:rPr>
                        <a:t> </a:t>
                      </a:r>
                      <a:endParaRPr lang="en-GB" sz="1400" dirty="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extLst>
                  <a:ext uri="{0D108BD9-81ED-4DB2-BD59-A6C34878D82A}">
                    <a16:rowId xmlns:a16="http://schemas.microsoft.com/office/drawing/2014/main" val="837993513"/>
                  </a:ext>
                </a:extLst>
              </a:tr>
              <a:tr h="170577">
                <a:tc>
                  <a:txBody>
                    <a:bodyPr/>
                    <a:lstStyle/>
                    <a:p>
                      <a:pPr algn="ctr">
                        <a:lnSpc>
                          <a:spcPct val="107000"/>
                        </a:lnSpc>
                        <a:spcAft>
                          <a:spcPts val="800"/>
                        </a:spcAft>
                      </a:pPr>
                      <a:r>
                        <a:rPr lang="en-GB" sz="1400">
                          <a:effectLst/>
                        </a:rPr>
                        <a:t>N32E07T1</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118</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76.6</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182</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14.9</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103</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133</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extLst>
                  <a:ext uri="{0D108BD9-81ED-4DB2-BD59-A6C34878D82A}">
                    <a16:rowId xmlns:a16="http://schemas.microsoft.com/office/drawing/2014/main" val="1876321076"/>
                  </a:ext>
                </a:extLst>
              </a:tr>
              <a:tr h="143345">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dirty="0">
                          <a:effectLst/>
                        </a:rPr>
                        <a:t> </a:t>
                      </a:r>
                      <a:endParaRPr lang="en-GB" sz="1400" dirty="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extLst>
                  <a:ext uri="{0D108BD9-81ED-4DB2-BD59-A6C34878D82A}">
                    <a16:rowId xmlns:a16="http://schemas.microsoft.com/office/drawing/2014/main" val="1219767675"/>
                  </a:ext>
                </a:extLst>
              </a:tr>
              <a:tr h="170577">
                <a:tc>
                  <a:txBody>
                    <a:bodyPr/>
                    <a:lstStyle/>
                    <a:p>
                      <a:pPr algn="ctr">
                        <a:lnSpc>
                          <a:spcPct val="107000"/>
                        </a:lnSpc>
                        <a:spcAft>
                          <a:spcPts val="800"/>
                        </a:spcAft>
                      </a:pPr>
                      <a:r>
                        <a:rPr lang="en-GB" sz="1400">
                          <a:effectLst/>
                        </a:rPr>
                        <a:t>N26E13T2</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120</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77.9</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185</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15.1</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105</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135</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extLst>
                  <a:ext uri="{0D108BD9-81ED-4DB2-BD59-A6C34878D82A}">
                    <a16:rowId xmlns:a16="http://schemas.microsoft.com/office/drawing/2014/main" val="2302513245"/>
                  </a:ext>
                </a:extLst>
              </a:tr>
              <a:tr h="143345">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dirty="0">
                          <a:effectLst/>
                        </a:rPr>
                        <a:t> </a:t>
                      </a:r>
                      <a:endParaRPr lang="en-GB" sz="1400" dirty="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extLst>
                  <a:ext uri="{0D108BD9-81ED-4DB2-BD59-A6C34878D82A}">
                    <a16:rowId xmlns:a16="http://schemas.microsoft.com/office/drawing/2014/main" val="3413826483"/>
                  </a:ext>
                </a:extLst>
              </a:tr>
              <a:tr h="170577">
                <a:tc>
                  <a:txBody>
                    <a:bodyPr/>
                    <a:lstStyle/>
                    <a:p>
                      <a:pPr algn="ctr">
                        <a:lnSpc>
                          <a:spcPct val="107000"/>
                        </a:lnSpc>
                        <a:spcAft>
                          <a:spcPts val="800"/>
                        </a:spcAft>
                      </a:pPr>
                      <a:r>
                        <a:rPr lang="en-GB" sz="1400">
                          <a:effectLst/>
                        </a:rPr>
                        <a:t>N30E06T4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130</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84.4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200</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16.4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114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146</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extLst>
                  <a:ext uri="{0D108BD9-81ED-4DB2-BD59-A6C34878D82A}">
                    <a16:rowId xmlns:a16="http://schemas.microsoft.com/office/drawing/2014/main" val="2906078700"/>
                  </a:ext>
                </a:extLst>
              </a:tr>
              <a:tr h="143345">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dirty="0">
                          <a:effectLst/>
                        </a:rPr>
                        <a:t> </a:t>
                      </a:r>
                      <a:endParaRPr lang="en-GB" sz="1400" dirty="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extLst>
                  <a:ext uri="{0D108BD9-81ED-4DB2-BD59-A6C34878D82A}">
                    <a16:rowId xmlns:a16="http://schemas.microsoft.com/office/drawing/2014/main" val="3772173025"/>
                  </a:ext>
                </a:extLst>
              </a:tr>
              <a:tr h="170577">
                <a:tc>
                  <a:txBody>
                    <a:bodyPr/>
                    <a:lstStyle/>
                    <a:p>
                      <a:pPr algn="ctr">
                        <a:lnSpc>
                          <a:spcPct val="107000"/>
                        </a:lnSpc>
                        <a:spcAft>
                          <a:spcPts val="800"/>
                        </a:spcAft>
                      </a:pPr>
                      <a:r>
                        <a:rPr lang="en-GB" sz="1400">
                          <a:effectLst/>
                        </a:rPr>
                        <a:t>N33E06T1</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141</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91.6</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217</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17.8</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123</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tc>
                  <a:txBody>
                    <a:bodyPr/>
                    <a:lstStyle/>
                    <a:p>
                      <a:pPr algn="ctr">
                        <a:lnSpc>
                          <a:spcPct val="107000"/>
                        </a:lnSpc>
                        <a:spcAft>
                          <a:spcPts val="800"/>
                        </a:spcAft>
                      </a:pPr>
                      <a:r>
                        <a:rPr lang="en-GB" sz="1400">
                          <a:effectLst/>
                        </a:rPr>
                        <a:t>159</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tc>
                <a:extLst>
                  <a:ext uri="{0D108BD9-81ED-4DB2-BD59-A6C34878D82A}">
                    <a16:rowId xmlns:a16="http://schemas.microsoft.com/office/drawing/2014/main" val="1007464267"/>
                  </a:ext>
                </a:extLst>
              </a:tr>
              <a:tr h="170577">
                <a:tc>
                  <a:txBody>
                    <a:bodyPr/>
                    <a:lstStyle/>
                    <a:p>
                      <a:pPr algn="ctr">
                        <a:lnSpc>
                          <a:spcPct val="107000"/>
                        </a:lnSpc>
                        <a:spcAft>
                          <a:spcPts val="800"/>
                        </a:spcAft>
                      </a:pPr>
                      <a:r>
                        <a:rPr lang="en-GB" sz="1400">
                          <a:effectLst/>
                        </a:rPr>
                        <a:t>N29W02T5</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142</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92.2</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219</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18.0</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124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160</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extLst>
                  <a:ext uri="{0D108BD9-81ED-4DB2-BD59-A6C34878D82A}">
                    <a16:rowId xmlns:a16="http://schemas.microsoft.com/office/drawing/2014/main" val="3094127954"/>
                  </a:ext>
                </a:extLst>
              </a:tr>
              <a:tr h="143345">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a:effectLst/>
                        </a:rPr>
                        <a:t> </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tc>
                  <a:txBody>
                    <a:bodyPr/>
                    <a:lstStyle/>
                    <a:p>
                      <a:pPr algn="ctr">
                        <a:lnSpc>
                          <a:spcPct val="107000"/>
                        </a:lnSpc>
                        <a:spcAft>
                          <a:spcPts val="800"/>
                        </a:spcAft>
                      </a:pPr>
                      <a:r>
                        <a:rPr lang="en-GB" sz="1400" dirty="0">
                          <a:effectLst/>
                        </a:rPr>
                        <a:t> </a:t>
                      </a:r>
                      <a:endParaRPr lang="en-GB" sz="1400" dirty="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ctr">
                    <a:noFill/>
                  </a:tcPr>
                </a:tc>
                <a:extLst>
                  <a:ext uri="{0D108BD9-81ED-4DB2-BD59-A6C34878D82A}">
                    <a16:rowId xmlns:a16="http://schemas.microsoft.com/office/drawing/2014/main" val="3536994140"/>
                  </a:ext>
                </a:extLst>
              </a:tr>
              <a:tr h="170577">
                <a:tc>
                  <a:txBody>
                    <a:bodyPr/>
                    <a:lstStyle/>
                    <a:p>
                      <a:pPr algn="ctr">
                        <a:lnSpc>
                          <a:spcPct val="107000"/>
                        </a:lnSpc>
                        <a:spcAft>
                          <a:spcPts val="800"/>
                        </a:spcAft>
                      </a:pPr>
                      <a:r>
                        <a:rPr lang="en-GB" sz="1400">
                          <a:effectLst/>
                        </a:rPr>
                        <a:t>N37W01T3</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295</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192</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454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37.2</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258</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332</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extLst>
                  <a:ext uri="{0D108BD9-81ED-4DB2-BD59-A6C34878D82A}">
                    <a16:rowId xmlns:a16="http://schemas.microsoft.com/office/drawing/2014/main" val="3576717002"/>
                  </a:ext>
                </a:extLst>
              </a:tr>
              <a:tr h="170577">
                <a:tc>
                  <a:txBody>
                    <a:bodyPr/>
                    <a:lstStyle/>
                    <a:p>
                      <a:pPr algn="ctr">
                        <a:lnSpc>
                          <a:spcPct val="107000"/>
                        </a:lnSpc>
                        <a:spcAft>
                          <a:spcPts val="800"/>
                        </a:spcAft>
                      </a:pPr>
                      <a:r>
                        <a:rPr lang="en-GB" sz="1400">
                          <a:effectLst/>
                        </a:rPr>
                        <a:t>N31W01T5</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314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204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484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39.6</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274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354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extLst>
                  <a:ext uri="{0D108BD9-81ED-4DB2-BD59-A6C34878D82A}">
                    <a16:rowId xmlns:a16="http://schemas.microsoft.com/office/drawing/2014/main" val="1654955346"/>
                  </a:ext>
                </a:extLst>
              </a:tr>
              <a:tr h="170577">
                <a:tc>
                  <a:txBody>
                    <a:bodyPr/>
                    <a:lstStyle/>
                    <a:p>
                      <a:pPr algn="ctr">
                        <a:lnSpc>
                          <a:spcPct val="107000"/>
                        </a:lnSpc>
                        <a:spcAft>
                          <a:spcPts val="800"/>
                        </a:spcAft>
                      </a:pPr>
                      <a:r>
                        <a:rPr lang="en-GB" sz="1400">
                          <a:effectLst/>
                        </a:rPr>
                        <a:t>N26E14T4</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358</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232</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551</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45.1</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313</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403</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extLst>
                  <a:ext uri="{0D108BD9-81ED-4DB2-BD59-A6C34878D82A}">
                    <a16:rowId xmlns:a16="http://schemas.microsoft.com/office/drawing/2014/main" val="1883774744"/>
                  </a:ext>
                </a:extLst>
              </a:tr>
              <a:tr h="170577">
                <a:tc>
                  <a:txBody>
                    <a:bodyPr/>
                    <a:lstStyle/>
                    <a:p>
                      <a:pPr algn="ctr">
                        <a:lnSpc>
                          <a:spcPct val="107000"/>
                        </a:lnSpc>
                        <a:spcAft>
                          <a:spcPts val="800"/>
                        </a:spcAft>
                      </a:pPr>
                      <a:r>
                        <a:rPr lang="en-GB" sz="1400">
                          <a:effectLst/>
                        </a:rPr>
                        <a:t>N27E05T1</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396</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257</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610</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50.0</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346</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tc>
                  <a:txBody>
                    <a:bodyPr/>
                    <a:lstStyle/>
                    <a:p>
                      <a:pPr algn="ctr">
                        <a:lnSpc>
                          <a:spcPct val="107000"/>
                        </a:lnSpc>
                        <a:spcAft>
                          <a:spcPts val="800"/>
                        </a:spcAft>
                      </a:pPr>
                      <a:r>
                        <a:rPr lang="en-GB" sz="1400">
                          <a:effectLst/>
                        </a:rPr>
                        <a:t>446</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nchor="b"/>
                </a:tc>
                <a:extLst>
                  <a:ext uri="{0D108BD9-81ED-4DB2-BD59-A6C34878D82A}">
                    <a16:rowId xmlns:a16="http://schemas.microsoft.com/office/drawing/2014/main" val="4092281715"/>
                  </a:ext>
                </a:extLst>
              </a:tr>
              <a:tr h="170577">
                <a:tc>
                  <a:txBody>
                    <a:bodyPr/>
                    <a:lstStyle/>
                    <a:p>
                      <a:pPr algn="ctr">
                        <a:lnSpc>
                          <a:spcPct val="107000"/>
                        </a:lnSpc>
                        <a:spcAft>
                          <a:spcPts val="800"/>
                        </a:spcAft>
                      </a:pPr>
                      <a:r>
                        <a:rPr lang="en-GB" sz="1400">
                          <a:effectLst/>
                        </a:rPr>
                        <a:t>………</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a:effectLst/>
                        </a:rPr>
                        <a:t>………</a:t>
                      </a:r>
                      <a:endParaRPr lang="en-GB" sz="140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tc>
                  <a:txBody>
                    <a:bodyPr/>
                    <a:lstStyle/>
                    <a:p>
                      <a:pPr algn="ctr">
                        <a:lnSpc>
                          <a:spcPct val="107000"/>
                        </a:lnSpc>
                        <a:spcAft>
                          <a:spcPts val="800"/>
                        </a:spcAft>
                      </a:pPr>
                      <a:r>
                        <a:rPr lang="en-GB" sz="1400" dirty="0">
                          <a:effectLst/>
                        </a:rPr>
                        <a:t>………</a:t>
                      </a:r>
                      <a:endParaRPr lang="en-GB" sz="1400" dirty="0">
                        <a:effectLst/>
                        <a:latin typeface="Times New Roman" panose="02020603050405020304" pitchFamily="18" charset="0"/>
                        <a:ea typeface="Calibri" panose="020F0502020204030204" pitchFamily="34" charset="0"/>
                        <a:cs typeface="Arial" panose="020B0604020202020204" pitchFamily="34" charset="0"/>
                      </a:endParaRPr>
                    </a:p>
                  </a:txBody>
                  <a:tcPr marL="58225" marR="58225" marT="0" marB="0"/>
                </a:tc>
                <a:extLst>
                  <a:ext uri="{0D108BD9-81ED-4DB2-BD59-A6C34878D82A}">
                    <a16:rowId xmlns:a16="http://schemas.microsoft.com/office/drawing/2014/main" val="992149520"/>
                  </a:ext>
                </a:extLst>
              </a:tr>
            </a:tbl>
          </a:graphicData>
        </a:graphic>
      </p:graphicFrame>
    </p:spTree>
    <p:extLst>
      <p:ext uri="{BB962C8B-B14F-4D97-AF65-F5344CB8AC3E}">
        <p14:creationId xmlns:p14="http://schemas.microsoft.com/office/powerpoint/2010/main" val="5673052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5FB263D-3506-21FB-D686-B475B5ABF30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1520" y="0"/>
            <a:ext cx="5901471" cy="5715000"/>
          </a:xfrm>
          <a:prstGeom prst="rect">
            <a:avLst/>
          </a:prstGeom>
        </p:spPr>
      </p:pic>
      <p:sp>
        <p:nvSpPr>
          <p:cNvPr id="5" name="TextBox 4">
            <a:extLst>
              <a:ext uri="{FF2B5EF4-FFF2-40B4-BE49-F238E27FC236}">
                <a16:creationId xmlns:a16="http://schemas.microsoft.com/office/drawing/2014/main" id="{1CE4F19B-C305-65B1-F2B0-1E05A79B3C4B}"/>
              </a:ext>
            </a:extLst>
          </p:cNvPr>
          <p:cNvSpPr txBox="1"/>
          <p:nvPr/>
        </p:nvSpPr>
        <p:spPr>
          <a:xfrm>
            <a:off x="6300192" y="279142"/>
            <a:ext cx="2718048" cy="5170646"/>
          </a:xfrm>
          <a:prstGeom prst="rect">
            <a:avLst/>
          </a:prstGeom>
          <a:noFill/>
        </p:spPr>
        <p:txBody>
          <a:bodyPr wrap="square">
            <a:spAutoFit/>
          </a:bodyPr>
          <a:lstStyle/>
          <a:p>
            <a:pPr>
              <a:spcBef>
                <a:spcPts val="500"/>
              </a:spcBef>
              <a:spcAft>
                <a:spcPts val="2000"/>
              </a:spcAft>
            </a:pPr>
            <a:r>
              <a:rPr lang="en-GB" sz="1500" dirty="0">
                <a:effectLst/>
                <a:ea typeface="Times New Roman" panose="02020603050405020304" pitchFamily="18" charset="0"/>
              </a:rPr>
              <a:t>Figure 7.21 on page 424. Composite high-low-close plot of </a:t>
            </a:r>
            <a:r>
              <a:rPr lang="en-GB" sz="1500" dirty="0" err="1">
                <a:effectLst/>
                <a:ea typeface="Times New Roman" panose="02020603050405020304" pitchFamily="18" charset="0"/>
              </a:rPr>
              <a:t>Zn</a:t>
            </a:r>
            <a:r>
              <a:rPr lang="en-GB" sz="1500" baseline="-25000" dirty="0" err="1">
                <a:effectLst/>
                <a:ea typeface="Times New Roman" panose="02020603050405020304" pitchFamily="18" charset="0"/>
              </a:rPr>
              <a:t>i</a:t>
            </a:r>
            <a:r>
              <a:rPr lang="en-GB" sz="1500" dirty="0">
                <a:effectLst/>
                <a:ea typeface="Times New Roman" panose="02020603050405020304" pitchFamily="18" charset="0"/>
              </a:rPr>
              <a:t> versus </a:t>
            </a:r>
            <a:r>
              <a:rPr lang="en-GB" sz="1500" dirty="0" err="1">
                <a:effectLst/>
                <a:ea typeface="Times New Roman" panose="02020603050405020304" pitchFamily="18" charset="0"/>
              </a:rPr>
              <a:t>Zn</a:t>
            </a:r>
            <a:r>
              <a:rPr lang="en-GB" sz="1500" baseline="-25000" dirty="0" err="1">
                <a:effectLst/>
                <a:ea typeface="Times New Roman" panose="02020603050405020304" pitchFamily="18" charset="0"/>
              </a:rPr>
              <a:t>i</a:t>
            </a:r>
            <a:r>
              <a:rPr lang="en-GB" sz="1500" dirty="0">
                <a:effectLst/>
                <a:ea typeface="Times New Roman" panose="02020603050405020304" pitchFamily="18" charset="0"/>
              </a:rPr>
              <a:t> concentrations in topsoil samples showing the upper (UCL) and lower (LCL) confidence limits estimated by the robust expanded relative uncertainty (U′) and expanded uncertainty factor (</a:t>
            </a:r>
            <a:r>
              <a:rPr lang="en-GB" sz="1500" baseline="30000" dirty="0">
                <a:effectLst/>
                <a:ea typeface="Times New Roman" panose="02020603050405020304" pitchFamily="18" charset="0"/>
              </a:rPr>
              <a:t>F</a:t>
            </a:r>
            <a:r>
              <a:rPr lang="en-GB" sz="1500" dirty="0">
                <a:effectLst/>
                <a:ea typeface="Times New Roman" panose="02020603050405020304" pitchFamily="18" charset="0"/>
              </a:rPr>
              <a:t>U) on the </a:t>
            </a:r>
            <a:r>
              <a:rPr lang="en-GB" sz="1500" dirty="0" err="1">
                <a:effectLst/>
                <a:ea typeface="Times New Roman" panose="02020603050405020304" pitchFamily="18" charset="0"/>
              </a:rPr>
              <a:t>Zn</a:t>
            </a:r>
            <a:r>
              <a:rPr lang="en-GB" sz="1500" baseline="-25000" dirty="0" err="1">
                <a:effectLst/>
                <a:ea typeface="Times New Roman" panose="02020603050405020304" pitchFamily="18" charset="0"/>
              </a:rPr>
              <a:t>i</a:t>
            </a:r>
            <a:r>
              <a:rPr lang="en-GB" sz="1500" dirty="0">
                <a:effectLst/>
                <a:ea typeface="Times New Roman" panose="02020603050405020304" pitchFamily="18" charset="0"/>
              </a:rPr>
              <a:t> concentrations. The most notable feature is the exhibited asymmetry of the UCL and LCL on the </a:t>
            </a:r>
            <a:r>
              <a:rPr lang="en-GB" sz="1500" dirty="0" err="1">
                <a:effectLst/>
                <a:ea typeface="Times New Roman" panose="02020603050405020304" pitchFamily="18" charset="0"/>
              </a:rPr>
              <a:t>Zn</a:t>
            </a:r>
            <a:r>
              <a:rPr lang="en-GB" sz="1500" baseline="-25000" dirty="0" err="1">
                <a:effectLst/>
                <a:ea typeface="Times New Roman" panose="02020603050405020304" pitchFamily="18" charset="0"/>
              </a:rPr>
              <a:t>i</a:t>
            </a:r>
            <a:r>
              <a:rPr lang="en-GB" sz="1500" dirty="0">
                <a:effectLst/>
                <a:ea typeface="Times New Roman" panose="02020603050405020304" pitchFamily="18" charset="0"/>
              </a:rPr>
              <a:t> concentrations calculated with the use of the expanded uncertainty factor (</a:t>
            </a:r>
            <a:r>
              <a:rPr lang="en-GB" sz="1500" baseline="30000" dirty="0">
                <a:effectLst/>
                <a:ea typeface="Times New Roman" panose="02020603050405020304" pitchFamily="18" charset="0"/>
              </a:rPr>
              <a:t>F</a:t>
            </a:r>
            <a:r>
              <a:rPr lang="en-GB" sz="1500" dirty="0">
                <a:effectLst/>
                <a:ea typeface="Times New Roman" panose="02020603050405020304" pitchFamily="18" charset="0"/>
              </a:rPr>
              <a:t>U). It is noted that the plot shows Zn concentration values up to 400 mg/kg in the abscissa and 600 mg/kg in the ordinate. Plotted by Alecos Demetriades (IGME/IUGS-CGGB) with Golden Software’s </a:t>
            </a:r>
            <a:r>
              <a:rPr lang="en-GB" sz="1500" dirty="0" err="1">
                <a:effectLst/>
                <a:ea typeface="Times New Roman" panose="02020603050405020304" pitchFamily="18" charset="0"/>
              </a:rPr>
              <a:t>Grapher</a:t>
            </a:r>
            <a:r>
              <a:rPr lang="en-GB" sz="1500" baseline="30000" dirty="0" err="1">
                <a:effectLst/>
                <a:ea typeface="Times New Roman" panose="02020603050405020304" pitchFamily="18" charset="0"/>
              </a:rPr>
              <a:t>TM</a:t>
            </a:r>
            <a:r>
              <a:rPr lang="en-GB" sz="1500" dirty="0">
                <a:effectLst/>
                <a:ea typeface="Times New Roman" panose="02020603050405020304" pitchFamily="18" charset="0"/>
              </a:rPr>
              <a:t> v20. </a:t>
            </a:r>
          </a:p>
        </p:txBody>
      </p:sp>
    </p:spTree>
    <p:extLst>
      <p:ext uri="{BB962C8B-B14F-4D97-AF65-F5344CB8AC3E}">
        <p14:creationId xmlns:p14="http://schemas.microsoft.com/office/powerpoint/2010/main" val="3789915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aphical user interface, chart&#10;&#10;Description automatically generated">
            <a:extLst>
              <a:ext uri="{FF2B5EF4-FFF2-40B4-BE49-F238E27FC236}">
                <a16:creationId xmlns:a16="http://schemas.microsoft.com/office/drawing/2014/main" id="{2FE4D9C7-C103-2AC5-1CAF-69EFB56FEA3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55776" y="0"/>
            <a:ext cx="4277645" cy="4225652"/>
          </a:xfrm>
          <a:prstGeom prst="rect">
            <a:avLst/>
          </a:prstGeom>
        </p:spPr>
      </p:pic>
      <p:sp>
        <p:nvSpPr>
          <p:cNvPr id="9" name="TextBox 8">
            <a:extLst>
              <a:ext uri="{FF2B5EF4-FFF2-40B4-BE49-F238E27FC236}">
                <a16:creationId xmlns:a16="http://schemas.microsoft.com/office/drawing/2014/main" id="{35EE2029-326C-1097-3BC5-D01AF9E7CFDA}"/>
              </a:ext>
            </a:extLst>
          </p:cNvPr>
          <p:cNvSpPr txBox="1"/>
          <p:nvPr/>
        </p:nvSpPr>
        <p:spPr>
          <a:xfrm>
            <a:off x="251520" y="4342373"/>
            <a:ext cx="8640960" cy="1323439"/>
          </a:xfrm>
          <a:prstGeom prst="rect">
            <a:avLst/>
          </a:prstGeom>
          <a:noFill/>
        </p:spPr>
        <p:txBody>
          <a:bodyPr wrap="square">
            <a:spAutoFit/>
          </a:bodyPr>
          <a:lstStyle/>
          <a:p>
            <a:r>
              <a:rPr lang="en-GB" sz="1600" b="0" u="none" strike="noStrike" baseline="0" dirty="0">
                <a:solidFill>
                  <a:srgbClr val="000000"/>
                </a:solidFill>
              </a:rPr>
              <a:t>Figure 7.2 on page 396. Example of a control chart plot using QI Analyst software for the BGS Moroccan secondary reference material MB1 (after Johnson </a:t>
            </a:r>
            <a:r>
              <a:rPr lang="en-GB" sz="1600" b="0" i="1" u="none" strike="noStrike" baseline="0" dirty="0">
                <a:solidFill>
                  <a:srgbClr val="000000"/>
                </a:solidFill>
              </a:rPr>
              <a:t>et al</a:t>
            </a:r>
            <a:r>
              <a:rPr lang="en-GB" sz="1600" b="0" u="none" strike="noStrike" baseline="0" dirty="0">
                <a:solidFill>
                  <a:srgbClr val="000000"/>
                </a:solidFill>
              </a:rPr>
              <a:t>., 2001, Fig. 2.4, p.10). The central solid line represents the accepted value (AV) of the secondary reference material; outer black and olive colour dashed lines are at AV ± 2SD and ± 3SD, respectively. The red dot and line represent a batch that fails QC criteria. Source: Johnson (2011, Fig. 5.4, p.68). </a:t>
            </a:r>
            <a:endParaRPr lang="en-GB" sz="1600" dirty="0"/>
          </a:p>
        </p:txBody>
      </p:sp>
    </p:spTree>
    <p:extLst>
      <p:ext uri="{BB962C8B-B14F-4D97-AF65-F5344CB8AC3E}">
        <p14:creationId xmlns:p14="http://schemas.microsoft.com/office/powerpoint/2010/main" val="4111107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A6CCAD-D7E3-8ADB-936B-E3DA2C64AA43}"/>
              </a:ext>
            </a:extLst>
          </p:cNvPr>
          <p:cNvPicPr>
            <a:picLocks noChangeAspect="1"/>
          </p:cNvPicPr>
          <p:nvPr/>
        </p:nvPicPr>
        <p:blipFill rotWithShape="1">
          <a:blip r:embed="rId2">
            <a:extLst>
              <a:ext uri="{28A0092B-C50C-407E-A947-70E740481C1C}">
                <a14:useLocalDpi xmlns:a14="http://schemas.microsoft.com/office/drawing/2010/main"/>
              </a:ext>
            </a:extLst>
          </a:blip>
          <a:srcRect l="6160"/>
          <a:stretch/>
        </p:blipFill>
        <p:spPr>
          <a:xfrm>
            <a:off x="12051" y="167752"/>
            <a:ext cx="5208021" cy="5426052"/>
          </a:xfrm>
          <a:prstGeom prst="rect">
            <a:avLst/>
          </a:prstGeom>
        </p:spPr>
      </p:pic>
      <p:sp>
        <p:nvSpPr>
          <p:cNvPr id="5" name="TextBox 4">
            <a:extLst>
              <a:ext uri="{FF2B5EF4-FFF2-40B4-BE49-F238E27FC236}">
                <a16:creationId xmlns:a16="http://schemas.microsoft.com/office/drawing/2014/main" id="{EB2D2AC0-97D5-4D0A-45E6-CC09886D3320}"/>
              </a:ext>
            </a:extLst>
          </p:cNvPr>
          <p:cNvSpPr txBox="1"/>
          <p:nvPr/>
        </p:nvSpPr>
        <p:spPr>
          <a:xfrm>
            <a:off x="5220072" y="535235"/>
            <a:ext cx="3816424" cy="4770537"/>
          </a:xfrm>
          <a:prstGeom prst="rect">
            <a:avLst/>
          </a:prstGeom>
          <a:noFill/>
        </p:spPr>
        <p:txBody>
          <a:bodyPr wrap="square">
            <a:spAutoFit/>
          </a:bodyPr>
          <a:lstStyle/>
          <a:p>
            <a:r>
              <a:rPr lang="en-GB" sz="1600" b="0" u="none" strike="noStrike" baseline="0" dirty="0">
                <a:solidFill>
                  <a:srgbClr val="000000"/>
                </a:solidFill>
              </a:rPr>
              <a:t>Figure 7.3 on page 396. Example of a control chart for a secondary reference material used in the EuroGeoSurveys URGE I project. The central solid line represents the accepted value (AV); outer dashed lines are at AV ±2SD and dotted lines at AV ±3SD. The secondary reference material was used in the urban geochemical mapping projects in different European cities, the results of which are separated by solid coloured lines. In some cases, the city samples were analysed in two different batches and at different times, and dashed lines separate the two batches. Plotted by Alecos Demetriades, Hellenic Institute of Geology and Mineral Exploration (IGME) and IUGS Commission on Global Geochemical Baselines (IUGS-CGGB) with Golden Software’s Grapher™ v20. </a:t>
            </a:r>
            <a:endParaRPr lang="en-GB" sz="1600" dirty="0"/>
          </a:p>
        </p:txBody>
      </p:sp>
    </p:spTree>
    <p:extLst>
      <p:ext uri="{BB962C8B-B14F-4D97-AF65-F5344CB8AC3E}">
        <p14:creationId xmlns:p14="http://schemas.microsoft.com/office/powerpoint/2010/main" val="2676379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scatter chart&#10;&#10;Description automatically generated">
            <a:extLst>
              <a:ext uri="{FF2B5EF4-FFF2-40B4-BE49-F238E27FC236}">
                <a16:creationId xmlns:a16="http://schemas.microsoft.com/office/drawing/2014/main" id="{97A65FB7-DD4B-AEA6-1895-891B257B166B}"/>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598167" y="-1"/>
            <a:ext cx="7985222" cy="3969323"/>
          </a:xfrm>
          <a:prstGeom prst="rect">
            <a:avLst/>
          </a:prstGeom>
        </p:spPr>
      </p:pic>
      <p:sp>
        <p:nvSpPr>
          <p:cNvPr id="5" name="TextBox 4">
            <a:extLst>
              <a:ext uri="{FF2B5EF4-FFF2-40B4-BE49-F238E27FC236}">
                <a16:creationId xmlns:a16="http://schemas.microsoft.com/office/drawing/2014/main" id="{C8A165A3-5CDC-4151-04C9-625E4AA803A5}"/>
              </a:ext>
            </a:extLst>
          </p:cNvPr>
          <p:cNvSpPr txBox="1"/>
          <p:nvPr/>
        </p:nvSpPr>
        <p:spPr>
          <a:xfrm>
            <a:off x="251520" y="3956037"/>
            <a:ext cx="8640960" cy="1754326"/>
          </a:xfrm>
          <a:prstGeom prst="rect">
            <a:avLst/>
          </a:prstGeom>
          <a:noFill/>
        </p:spPr>
        <p:txBody>
          <a:bodyPr wrap="square">
            <a:spAutoFit/>
          </a:bodyPr>
          <a:lstStyle/>
          <a:p>
            <a:r>
              <a:rPr lang="en-GB" sz="1800" b="0" u="none" strike="noStrike" baseline="0" dirty="0">
                <a:solidFill>
                  <a:srgbClr val="000000"/>
                </a:solidFill>
              </a:rPr>
              <a:t>Figure 7.4 on page 398. Duplicate-replicate plots for Cu and Ni for G-BASE urban soil (35-50 cm) from United Kingdom East Midlands. Axis units in mg/kg. Triangle = DUPA versus DUPB; Square= REPA versus DUPA; and Diamond = REPB versus DUPB (all x-axis versus y-axis). Notation: DUPA = Routine sample; REPA = Replicate split of routine sample; DUPB = Field duplicate sample; REPB = Replicate split of field duplicate sample. Source: Johnson (2011, Fig. 5.6, p.69). </a:t>
            </a:r>
            <a:endParaRPr lang="en-GB" dirty="0"/>
          </a:p>
        </p:txBody>
      </p:sp>
    </p:spTree>
    <p:extLst>
      <p:ext uri="{BB962C8B-B14F-4D97-AF65-F5344CB8AC3E}">
        <p14:creationId xmlns:p14="http://schemas.microsoft.com/office/powerpoint/2010/main" val="176891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6C56FE-9D0C-5785-289B-0037366A65C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11786" y="122866"/>
            <a:ext cx="5726318" cy="4945732"/>
          </a:xfrm>
          <a:prstGeom prst="rect">
            <a:avLst/>
          </a:prstGeom>
        </p:spPr>
      </p:pic>
      <p:sp>
        <p:nvSpPr>
          <p:cNvPr id="5" name="TextBox 4">
            <a:extLst>
              <a:ext uri="{FF2B5EF4-FFF2-40B4-BE49-F238E27FC236}">
                <a16:creationId xmlns:a16="http://schemas.microsoft.com/office/drawing/2014/main" id="{DD1E84DD-0855-EBC5-7A34-384E08C6563E}"/>
              </a:ext>
            </a:extLst>
          </p:cNvPr>
          <p:cNvSpPr txBox="1"/>
          <p:nvPr/>
        </p:nvSpPr>
        <p:spPr>
          <a:xfrm>
            <a:off x="251520" y="5111071"/>
            <a:ext cx="8640960" cy="646331"/>
          </a:xfrm>
          <a:prstGeom prst="rect">
            <a:avLst/>
          </a:prstGeom>
          <a:noFill/>
        </p:spPr>
        <p:txBody>
          <a:bodyPr wrap="square">
            <a:spAutoFit/>
          </a:bodyPr>
          <a:lstStyle/>
          <a:p>
            <a:r>
              <a:rPr lang="en-GB" sz="1800" b="0" u="none" strike="noStrike" baseline="0" dirty="0">
                <a:solidFill>
                  <a:srgbClr val="000000"/>
                </a:solidFill>
              </a:rPr>
              <a:t>Figure 7.5 on page 400. The reduced major axis line is the best fit line of Y on X and X on Y. Source: Demetriades (2011, Fig. 6.2, p.82, slightly modified). </a:t>
            </a:r>
            <a:endParaRPr lang="en-GB" dirty="0"/>
          </a:p>
        </p:txBody>
      </p:sp>
    </p:spTree>
    <p:extLst>
      <p:ext uri="{BB962C8B-B14F-4D97-AF65-F5344CB8AC3E}">
        <p14:creationId xmlns:p14="http://schemas.microsoft.com/office/powerpoint/2010/main" val="4104004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5E48C7-537A-B398-1C2A-9EE964B3F59B}"/>
              </a:ext>
            </a:extLst>
          </p:cNvPr>
          <p:cNvPicPr>
            <a:picLocks noChangeAspect="1"/>
          </p:cNvPicPr>
          <p:nvPr/>
        </p:nvPicPr>
        <p:blipFill rotWithShape="1">
          <a:blip r:embed="rId2">
            <a:extLst>
              <a:ext uri="{28A0092B-C50C-407E-A947-70E740481C1C}">
                <a14:useLocalDpi xmlns:a14="http://schemas.microsoft.com/office/drawing/2010/main"/>
              </a:ext>
            </a:extLst>
          </a:blip>
          <a:srcRect l="20704" t="3380" r="20704" b="14721"/>
          <a:stretch/>
        </p:blipFill>
        <p:spPr>
          <a:xfrm>
            <a:off x="-15135" y="0"/>
            <a:ext cx="5451231" cy="5715000"/>
          </a:xfrm>
          <a:prstGeom prst="rect">
            <a:avLst/>
          </a:prstGeom>
        </p:spPr>
      </p:pic>
      <p:sp>
        <p:nvSpPr>
          <p:cNvPr id="5" name="TextBox 4">
            <a:extLst>
              <a:ext uri="{FF2B5EF4-FFF2-40B4-BE49-F238E27FC236}">
                <a16:creationId xmlns:a16="http://schemas.microsoft.com/office/drawing/2014/main" id="{EAF1A78C-BDE1-A9C5-D616-1E4B69579464}"/>
              </a:ext>
            </a:extLst>
          </p:cNvPr>
          <p:cNvSpPr txBox="1"/>
          <p:nvPr/>
        </p:nvSpPr>
        <p:spPr>
          <a:xfrm>
            <a:off x="5436096" y="166484"/>
            <a:ext cx="3456384" cy="5355312"/>
          </a:xfrm>
          <a:prstGeom prst="rect">
            <a:avLst/>
          </a:prstGeom>
          <a:noFill/>
        </p:spPr>
        <p:txBody>
          <a:bodyPr wrap="square">
            <a:spAutoFit/>
          </a:bodyPr>
          <a:lstStyle/>
          <a:p>
            <a:r>
              <a:rPr lang="en-GB" sz="1800" b="0" u="none" strike="noStrike" baseline="0" dirty="0">
                <a:solidFill>
                  <a:srgbClr val="000000"/>
                </a:solidFill>
              </a:rPr>
              <a:t>Figure 7.6 on page 402. Variation of precision with concentration. Two examples of Be from the aqua regia GEMAS grazing land soil data set (Reimann et al., 2014) plotted with ‘IUGS-CGGB_Chapter-7_PDLPRECIS.xlsx’ Microsoft™ Excel file (see Supplementary material): </a:t>
            </a:r>
            <a:r>
              <a:rPr lang="en-GB" sz="1800" b="1" u="none" strike="noStrike" baseline="0" dirty="0">
                <a:solidFill>
                  <a:srgbClr val="000000"/>
                </a:solidFill>
              </a:rPr>
              <a:t>(a) </a:t>
            </a:r>
            <a:r>
              <a:rPr lang="en-GB" sz="1800" b="0" u="none" strike="noStrike" baseline="0" dirty="0">
                <a:solidFill>
                  <a:srgbClr val="000000"/>
                </a:solidFill>
              </a:rPr>
              <a:t>With negative values (N=94 pairs), and </a:t>
            </a:r>
            <a:r>
              <a:rPr lang="en-GB" sz="1800" b="1" u="none" strike="noStrike" baseline="0" dirty="0">
                <a:solidFill>
                  <a:srgbClr val="000000"/>
                </a:solidFill>
              </a:rPr>
              <a:t>(b) </a:t>
            </a:r>
            <a:r>
              <a:rPr lang="en-GB" sz="1800" b="0" u="none" strike="noStrike" baseline="0" dirty="0">
                <a:solidFill>
                  <a:srgbClr val="000000"/>
                </a:solidFill>
              </a:rPr>
              <a:t>With negative values removed (N=93 pairs). The former gives a PDL at 0.072 mg/kg and an overall precision of 18.4% at the 95% confidence level, and the latter a PDL at 0.046 mg/kg and an overall precision of 24.5% at concentrations beyond 50 mg Be/kg. Plotted by Alecos Demetriades (IGME/IUGS-CGGB). </a:t>
            </a:r>
            <a:endParaRPr lang="en-GB" dirty="0"/>
          </a:p>
        </p:txBody>
      </p:sp>
    </p:spTree>
    <p:extLst>
      <p:ext uri="{BB962C8B-B14F-4D97-AF65-F5344CB8AC3E}">
        <p14:creationId xmlns:p14="http://schemas.microsoft.com/office/powerpoint/2010/main" val="2912086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04E176-6D3C-8C76-1C9B-91C1A7183F9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109" y="0"/>
            <a:ext cx="6640123" cy="5715000"/>
          </a:xfrm>
          <a:prstGeom prst="rect">
            <a:avLst/>
          </a:prstGeom>
        </p:spPr>
      </p:pic>
      <p:sp>
        <p:nvSpPr>
          <p:cNvPr id="5" name="TextBox 4">
            <a:extLst>
              <a:ext uri="{FF2B5EF4-FFF2-40B4-BE49-F238E27FC236}">
                <a16:creationId xmlns:a16="http://schemas.microsoft.com/office/drawing/2014/main" id="{8B36F3E8-D233-8685-E524-059C08C73CEC}"/>
              </a:ext>
            </a:extLst>
          </p:cNvPr>
          <p:cNvSpPr txBox="1"/>
          <p:nvPr/>
        </p:nvSpPr>
        <p:spPr>
          <a:xfrm>
            <a:off x="6569930" y="481236"/>
            <a:ext cx="2520280" cy="4524315"/>
          </a:xfrm>
          <a:prstGeom prst="rect">
            <a:avLst/>
          </a:prstGeom>
          <a:noFill/>
        </p:spPr>
        <p:txBody>
          <a:bodyPr wrap="square">
            <a:spAutoFit/>
          </a:bodyPr>
          <a:lstStyle/>
          <a:p>
            <a:r>
              <a:rPr lang="en-GB" sz="1800" b="0" u="none" strike="noStrike" baseline="0" dirty="0">
                <a:solidFill>
                  <a:srgbClr val="000000"/>
                </a:solidFill>
              </a:rPr>
              <a:t>Figure 7.7 on page 403. Cumulative probability plots of Ni indicating true detection limits for topsoil samples determined by two different analytical methods (data from the FOREGS Geochemical Atlas of Europe – </a:t>
            </a:r>
            <a:r>
              <a:rPr lang="en-GB" sz="1800" b="0" u="none" strike="noStrike" baseline="0" dirty="0" err="1">
                <a:solidFill>
                  <a:srgbClr val="000000"/>
                </a:solidFill>
              </a:rPr>
              <a:t>Salminen</a:t>
            </a:r>
            <a:r>
              <a:rPr lang="en-GB" sz="1800" b="0" u="none" strike="noStrike" baseline="0" dirty="0">
                <a:solidFill>
                  <a:srgbClr val="000000"/>
                </a:solidFill>
              </a:rPr>
              <a:t> </a:t>
            </a:r>
            <a:r>
              <a:rPr lang="en-GB" sz="1800" b="0" i="1" u="none" strike="noStrike" baseline="0" dirty="0">
                <a:solidFill>
                  <a:srgbClr val="000000"/>
                </a:solidFill>
              </a:rPr>
              <a:t>et al</a:t>
            </a:r>
            <a:r>
              <a:rPr lang="en-GB" sz="1800" b="0" u="none" strike="noStrike" baseline="0" dirty="0">
                <a:solidFill>
                  <a:srgbClr val="000000"/>
                </a:solidFill>
              </a:rPr>
              <a:t>., 2005). Plotted by Alecos Demetriades (IGME/IUGS CGGB) with Golden Software’s </a:t>
            </a:r>
            <a:r>
              <a:rPr lang="en-GB" sz="1800" b="0" u="none" strike="noStrike" baseline="0" dirty="0" err="1">
                <a:solidFill>
                  <a:srgbClr val="000000"/>
                </a:solidFill>
              </a:rPr>
              <a:t>Grapher</a:t>
            </a:r>
            <a:r>
              <a:rPr lang="en-GB" sz="800" b="0" u="none" strike="noStrike" baseline="0" dirty="0" err="1">
                <a:solidFill>
                  <a:srgbClr val="000000"/>
                </a:solidFill>
              </a:rPr>
              <a:t>TM</a:t>
            </a:r>
            <a:r>
              <a:rPr lang="en-GB" sz="800" b="0" u="none" strike="noStrike" baseline="0" dirty="0">
                <a:solidFill>
                  <a:srgbClr val="000000"/>
                </a:solidFill>
              </a:rPr>
              <a:t> </a:t>
            </a:r>
            <a:r>
              <a:rPr lang="en-GB" sz="1800" b="0" u="none" strike="noStrike" baseline="0" dirty="0">
                <a:solidFill>
                  <a:srgbClr val="000000"/>
                </a:solidFill>
              </a:rPr>
              <a:t>v20. </a:t>
            </a:r>
            <a:endParaRPr lang="en-GB" dirty="0"/>
          </a:p>
        </p:txBody>
      </p:sp>
    </p:spTree>
    <p:extLst>
      <p:ext uri="{BB962C8B-B14F-4D97-AF65-F5344CB8AC3E}">
        <p14:creationId xmlns:p14="http://schemas.microsoft.com/office/powerpoint/2010/main" val="23601850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2105</TotalTime>
  <Words>3386</Words>
  <Application>Microsoft Office PowerPoint</Application>
  <PresentationFormat>On-screen Show (16:10)</PresentationFormat>
  <Paragraphs>463</Paragraphs>
  <Slides>32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Alecos Demetriades</dc:creator>
  <cp:lastModifiedBy>Alecos Demetriades</cp:lastModifiedBy>
  <cp:revision>51</cp:revision>
  <dcterms:created xsi:type="dcterms:W3CDTF">2022-06-25T09:26:52Z</dcterms:created>
  <dcterms:modified xsi:type="dcterms:W3CDTF">2022-08-28T20:00:53Z</dcterms:modified>
</cp:coreProperties>
</file>