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57" r:id="rId3"/>
    <p:sldId id="265" r:id="rId4"/>
    <p:sldId id="266" r:id="rId5"/>
    <p:sldId id="267" r:id="rId6"/>
    <p:sldId id="268" r:id="rId7"/>
    <p:sldId id="270" r:id="rId8"/>
    <p:sldId id="269" r:id="rId9"/>
    <p:sldId id="271" r:id="rId10"/>
    <p:sldId id="272" r:id="rId11"/>
    <p:sldId id="273" r:id="rId12"/>
    <p:sldId id="274" r:id="rId13"/>
    <p:sldId id="256" r:id="rId14"/>
    <p:sldId id="275" r:id="rId15"/>
    <p:sldId id="276" r:id="rId16"/>
    <p:sldId id="278" r:id="rId17"/>
    <p:sldId id="277" r:id="rId18"/>
    <p:sldId id="279" r:id="rId19"/>
    <p:sldId id="280" r:id="rId20"/>
    <p:sldId id="281" r:id="rId21"/>
    <p:sldId id="282" r:id="rId22"/>
    <p:sldId id="283" r:id="rId23"/>
    <p:sldId id="284" r:id="rId24"/>
    <p:sldId id="285" r:id="rId25"/>
    <p:sldId id="286" r:id="rId26"/>
    <p:sldId id="287" r:id="rId27"/>
    <p:sldId id="288" r:id="rId28"/>
    <p:sldId id="289" r:id="rId29"/>
    <p:sldId id="292" r:id="rId30"/>
    <p:sldId id="291" r:id="rId31"/>
    <p:sldId id="293" r:id="rId32"/>
    <p:sldId id="294" r:id="rId33"/>
    <p:sldId id="295" r:id="rId34"/>
    <p:sldId id="296" r:id="rId35"/>
    <p:sldId id="297" r:id="rId36"/>
    <p:sldId id="298" r:id="rId37"/>
    <p:sldId id="300" r:id="rId38"/>
    <p:sldId id="301" r:id="rId39"/>
    <p:sldId id="302" r:id="rId40"/>
    <p:sldId id="303" r:id="rId41"/>
  </p:sldIdLst>
  <p:sldSz cx="9144000" cy="5715000" type="screen16x1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9" d="100"/>
          <a:sy n="119" d="100"/>
        </p:scale>
        <p:origin x="1296" y="108"/>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a:t>Click to edit Master title style</a:t>
            </a:r>
            <a:endParaRPr lang="en-GB"/>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17/08/2022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17/08/2022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0500"/>
            <a:ext cx="2057400" cy="40640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90500"/>
            <a:ext cx="6019800" cy="406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17/08/2022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17/08/2022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7"/>
            <a:ext cx="7772400" cy="1135063"/>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411C76-7C46-49A6-8CCC-F7593824783C}" type="datetimeFigureOut">
              <a:rPr lang="en-GB" smtClean="0"/>
              <a:pPr/>
              <a:t>17/08/2022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4411C76-7C46-49A6-8CCC-F7593824783C}" type="datetimeFigureOut">
              <a:rPr lang="en-GB" smtClean="0"/>
              <a:pPr/>
              <a:t>17/08/2022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9525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4411C76-7C46-49A6-8CCC-F7593824783C}" type="datetimeFigureOut">
              <a:rPr lang="en-GB" smtClean="0"/>
              <a:pPr/>
              <a:t>17/08/2022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4411C76-7C46-49A6-8CCC-F7593824783C}" type="datetimeFigureOut">
              <a:rPr lang="en-GB" smtClean="0"/>
              <a:pPr/>
              <a:t>17/08/2022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11C76-7C46-49A6-8CCC-F7593824783C}" type="datetimeFigureOut">
              <a:rPr lang="en-GB" smtClean="0"/>
              <a:pPr/>
              <a:t>17/08/2022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17/08/2022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17/08/2022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94411C76-7C46-49A6-8CCC-F7593824783C}" type="datetimeFigureOut">
              <a:rPr lang="en-GB" smtClean="0"/>
              <a:pPr/>
              <a:t>17/08/2022</a:t>
            </a:fld>
            <a:endParaRPr lang="en-GB"/>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51EA623C-A570-4D74-B647-DE8706A4BE7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3.emf"/><Relationship Id="rId2" Type="http://schemas.openxmlformats.org/officeDocument/2006/relationships/image" Target="../media/image8.emf"/><Relationship Id="rId1" Type="http://schemas.openxmlformats.org/officeDocument/2006/relationships/slideLayout" Target="../slideLayouts/slideLayout1.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1B6D1856-C19B-BD69-7BB0-D59249A710B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51648" y="0"/>
            <a:ext cx="4040703" cy="5715000"/>
          </a:xfrm>
          <a:prstGeom prst="rect">
            <a:avLst/>
          </a:prstGeom>
        </p:spPr>
      </p:pic>
    </p:spTree>
    <p:extLst>
      <p:ext uri="{BB962C8B-B14F-4D97-AF65-F5344CB8AC3E}">
        <p14:creationId xmlns:p14="http://schemas.microsoft.com/office/powerpoint/2010/main" val="50600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10;&#10;Description automatically generated">
            <a:extLst>
              <a:ext uri="{FF2B5EF4-FFF2-40B4-BE49-F238E27FC236}">
                <a16:creationId xmlns:a16="http://schemas.microsoft.com/office/drawing/2014/main" id="{8AA9D53F-4647-482F-260F-080BBFBC4FD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05189" y="-31386"/>
            <a:ext cx="3566811" cy="5040000"/>
          </a:xfrm>
          <a:prstGeom prst="rect">
            <a:avLst/>
          </a:prstGeom>
        </p:spPr>
      </p:pic>
      <p:pic>
        <p:nvPicPr>
          <p:cNvPr id="7" name="Picture 6" descr="Map&#10;&#10;Description automatically generated">
            <a:extLst>
              <a:ext uri="{FF2B5EF4-FFF2-40B4-BE49-F238E27FC236}">
                <a16:creationId xmlns:a16="http://schemas.microsoft.com/office/drawing/2014/main" id="{A20C7C06-6281-053D-6D52-11AA6417A99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00" y="-31386"/>
            <a:ext cx="3566811" cy="5040000"/>
          </a:xfrm>
          <a:prstGeom prst="rect">
            <a:avLst/>
          </a:prstGeom>
        </p:spPr>
      </p:pic>
      <p:sp>
        <p:nvSpPr>
          <p:cNvPr id="9" name="TextBox 8">
            <a:extLst>
              <a:ext uri="{FF2B5EF4-FFF2-40B4-BE49-F238E27FC236}">
                <a16:creationId xmlns:a16="http://schemas.microsoft.com/office/drawing/2014/main" id="{7974E358-E34C-B1A2-9B7E-0C1E062C4642}"/>
              </a:ext>
            </a:extLst>
          </p:cNvPr>
          <p:cNvSpPr txBox="1"/>
          <p:nvPr/>
        </p:nvSpPr>
        <p:spPr>
          <a:xfrm>
            <a:off x="251520" y="4834815"/>
            <a:ext cx="8640960" cy="830997"/>
          </a:xfrm>
          <a:prstGeom prst="rect">
            <a:avLst/>
          </a:prstGeom>
          <a:noFill/>
        </p:spPr>
        <p:txBody>
          <a:bodyPr wrap="square">
            <a:spAutoFit/>
          </a:bodyPr>
          <a:lstStyle/>
          <a:p>
            <a:r>
              <a:rPr lang="en-GB" sz="1200" b="0" u="none" strike="noStrike" baseline="0" dirty="0">
                <a:solidFill>
                  <a:srgbClr val="000000"/>
                </a:solidFill>
              </a:rPr>
              <a:t>Figure 8.2 on page 436. </a:t>
            </a:r>
            <a:r>
              <a:rPr lang="en-GB" sz="1200" b="1" u="none" strike="noStrike" baseline="0" dirty="0">
                <a:solidFill>
                  <a:srgbClr val="000000"/>
                </a:solidFill>
              </a:rPr>
              <a:t>(a) </a:t>
            </a:r>
            <a:r>
              <a:rPr lang="en-GB" sz="1200" b="0" u="none" strike="noStrike" baseline="0" dirty="0">
                <a:solidFill>
                  <a:srgbClr val="000000"/>
                </a:solidFill>
              </a:rPr>
              <a:t>A map of the United Kingdom showing the different G-BASE sampling campaigns from 1969 –2013 – A span of 44 years. Each colour represents a different year of sampling, which progressed from the north of Scotland to the south of England. This figure shows how most field campaigns were carried out within map sheet boundaries. </a:t>
            </a:r>
            <a:r>
              <a:rPr lang="en-GB" sz="1200" b="1" u="none" strike="noStrike" baseline="0" dirty="0">
                <a:solidFill>
                  <a:srgbClr val="000000"/>
                </a:solidFill>
              </a:rPr>
              <a:t>(b) </a:t>
            </a:r>
            <a:r>
              <a:rPr lang="en-GB" sz="1200" b="0" u="none" strike="noStrike" baseline="0" dirty="0">
                <a:solidFill>
                  <a:srgbClr val="000000"/>
                </a:solidFill>
              </a:rPr>
              <a:t>A map of chromium (Cr) in stream sediments (levelled data) showing no analytical bias associated with any of the map sheet boundaries or field campaigns. </a:t>
            </a:r>
            <a:endParaRPr lang="en-GB" sz="1200" dirty="0"/>
          </a:p>
        </p:txBody>
      </p:sp>
      <p:sp>
        <p:nvSpPr>
          <p:cNvPr id="10" name="TextBox 9">
            <a:extLst>
              <a:ext uri="{FF2B5EF4-FFF2-40B4-BE49-F238E27FC236}">
                <a16:creationId xmlns:a16="http://schemas.microsoft.com/office/drawing/2014/main" id="{08B462A9-2D44-6494-E2DA-994408759D66}"/>
              </a:ext>
            </a:extLst>
          </p:cNvPr>
          <p:cNvSpPr txBox="1"/>
          <p:nvPr/>
        </p:nvSpPr>
        <p:spPr>
          <a:xfrm>
            <a:off x="1211070" y="4442336"/>
            <a:ext cx="442750" cy="369332"/>
          </a:xfrm>
          <a:prstGeom prst="rect">
            <a:avLst/>
          </a:prstGeom>
          <a:noFill/>
        </p:spPr>
        <p:txBody>
          <a:bodyPr wrap="none" rtlCol="0">
            <a:spAutoFit/>
          </a:bodyPr>
          <a:lstStyle/>
          <a:p>
            <a:r>
              <a:rPr lang="en-GB" b="1" dirty="0"/>
              <a:t>(a)</a:t>
            </a:r>
          </a:p>
        </p:txBody>
      </p:sp>
      <p:sp>
        <p:nvSpPr>
          <p:cNvPr id="11" name="TextBox 10">
            <a:extLst>
              <a:ext uri="{FF2B5EF4-FFF2-40B4-BE49-F238E27FC236}">
                <a16:creationId xmlns:a16="http://schemas.microsoft.com/office/drawing/2014/main" id="{95EAF588-AE6C-198E-82E3-5E86B0E3638C}"/>
              </a:ext>
            </a:extLst>
          </p:cNvPr>
          <p:cNvSpPr txBox="1"/>
          <p:nvPr/>
        </p:nvSpPr>
        <p:spPr>
          <a:xfrm>
            <a:off x="4793810" y="4442336"/>
            <a:ext cx="452368" cy="369332"/>
          </a:xfrm>
          <a:prstGeom prst="rect">
            <a:avLst/>
          </a:prstGeom>
          <a:noFill/>
        </p:spPr>
        <p:txBody>
          <a:bodyPr wrap="none" rtlCol="0">
            <a:spAutoFit/>
          </a:bodyPr>
          <a:lstStyle/>
          <a:p>
            <a:r>
              <a:rPr lang="en-GB" b="1" dirty="0"/>
              <a:t>(b)</a:t>
            </a:r>
          </a:p>
        </p:txBody>
      </p:sp>
      <p:sp>
        <p:nvSpPr>
          <p:cNvPr id="12" name="TextBox 11">
            <a:extLst>
              <a:ext uri="{FF2B5EF4-FFF2-40B4-BE49-F238E27FC236}">
                <a16:creationId xmlns:a16="http://schemas.microsoft.com/office/drawing/2014/main" id="{63936D6F-D80F-CCE5-E72C-D1E26E337FB0}"/>
              </a:ext>
            </a:extLst>
          </p:cNvPr>
          <p:cNvSpPr txBox="1"/>
          <p:nvPr/>
        </p:nvSpPr>
        <p:spPr>
          <a:xfrm>
            <a:off x="0" y="49188"/>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1982433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1431CA3-8122-CA19-FC67-5AEADD868D74}"/>
              </a:ext>
            </a:extLst>
          </p:cNvPr>
          <p:cNvSpPr txBox="1"/>
          <p:nvPr/>
        </p:nvSpPr>
        <p:spPr>
          <a:xfrm>
            <a:off x="189565" y="193204"/>
            <a:ext cx="8712968" cy="5355312"/>
          </a:xfrm>
          <a:prstGeom prst="rect">
            <a:avLst/>
          </a:prstGeom>
          <a:noFill/>
        </p:spPr>
        <p:txBody>
          <a:bodyPr wrap="square">
            <a:spAutoFit/>
          </a:bodyPr>
          <a:lstStyle/>
          <a:p>
            <a:r>
              <a:rPr lang="en-GB" sz="1800" b="1" i="0" u="none" strike="noStrike" baseline="0" dirty="0">
                <a:solidFill>
                  <a:srgbClr val="000000"/>
                </a:solidFill>
              </a:rPr>
              <a:t>8.2.2.1. Parametric levelling </a:t>
            </a:r>
            <a:endParaRPr lang="en-GB" sz="18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The method of X-Y plots is referred to as </a:t>
            </a:r>
            <a:r>
              <a:rPr lang="en-GB" sz="1800" b="0" i="1" u="none" strike="noStrike" baseline="0" dirty="0">
                <a:solidFill>
                  <a:srgbClr val="000000"/>
                </a:solidFill>
              </a:rPr>
              <a:t>parametric</a:t>
            </a:r>
            <a:r>
              <a:rPr lang="en-GB" sz="1800" b="0" i="0" u="none" strike="noStrike" baseline="0" dirty="0">
                <a:solidFill>
                  <a:srgbClr val="000000"/>
                </a:solidFill>
              </a:rPr>
              <a:t>, which is a term in statistics that refers to the fact that independent variables (X and Y) can be defined by an equation. The simplest and most common of these is the parametric linear equation: </a:t>
            </a:r>
          </a:p>
          <a:p>
            <a:pPr algn="ctr"/>
            <a:r>
              <a:rPr lang="en-GB" sz="1800" b="0" i="0" u="none" strike="noStrike" baseline="0" dirty="0">
                <a:solidFill>
                  <a:srgbClr val="000000"/>
                </a:solidFill>
              </a:rPr>
              <a:t>Y = B*X + A </a:t>
            </a:r>
          </a:p>
          <a:p>
            <a:r>
              <a:rPr lang="en-GB" sz="1800" b="0" i="0" u="none" strike="noStrike" baseline="0" dirty="0">
                <a:solidFill>
                  <a:srgbClr val="000000"/>
                </a:solidFill>
              </a:rPr>
              <a:t>where ‘B’ is the gradient of the line, and ‘A’ is the intercept on the Y-axis at X equals zero concentration (Fig. 8.3). </a:t>
            </a:r>
          </a:p>
          <a:p>
            <a:pPr indent="363538"/>
            <a:r>
              <a:rPr lang="en-GB" sz="1800" b="0" i="1" u="none" strike="noStrike" baseline="0" dirty="0">
                <a:solidFill>
                  <a:srgbClr val="000000"/>
                </a:solidFill>
              </a:rPr>
              <a:t>Levelling </a:t>
            </a:r>
            <a:r>
              <a:rPr lang="en-GB" sz="1800" b="0" i="0" u="none" strike="noStrike" baseline="0" dirty="0">
                <a:solidFill>
                  <a:srgbClr val="000000"/>
                </a:solidFill>
              </a:rPr>
              <a:t>adjusts the results to a common level, which in the subsequent real examples is the accepted element value for a secondary reference material (plotted as ‘Y’ on the X-Y plot). The two data sets being levelled can be referred to as </a:t>
            </a:r>
            <a:r>
              <a:rPr lang="en-GB" sz="1800" b="0" i="1" u="none" strike="noStrike" baseline="0" dirty="0">
                <a:solidFill>
                  <a:srgbClr val="000000"/>
                </a:solidFill>
              </a:rPr>
              <a:t>disparate </a:t>
            </a:r>
            <a:r>
              <a:rPr lang="en-GB" sz="1800" b="0" i="0" u="none" strike="noStrike" baseline="0" dirty="0">
                <a:solidFill>
                  <a:srgbClr val="000000"/>
                </a:solidFill>
              </a:rPr>
              <a:t>because, as a consequence of changes in methodology (planned or otherwise), the results contain an analytical bias that needs to be removed. The parametric linear equation is the simplest model to work with, and it may be necessary to logarithmically transform the data prior to levelling, and this can be determined from an initial X-Y plot. A good guide is, if when plotted without a logarithmic transformation the data ‘fan out’ at higher levels, then the data should be logarithmically transformed for reasons related to the homogeneity of variance and the subsequent numerical steps (Darnley </a:t>
            </a:r>
            <a:r>
              <a:rPr lang="en-GB" sz="1800" b="0" i="1" u="none" strike="noStrike" baseline="0" dirty="0">
                <a:solidFill>
                  <a:srgbClr val="000000"/>
                </a:solidFill>
              </a:rPr>
              <a:t>et al.</a:t>
            </a:r>
            <a:r>
              <a:rPr lang="en-GB" sz="1800" b="0" i="0" u="none" strike="noStrike" baseline="0" dirty="0">
                <a:solidFill>
                  <a:srgbClr val="000000"/>
                </a:solidFill>
              </a:rPr>
              <a:t>, 1995; see also Annexe A2.2 in this Manual). </a:t>
            </a:r>
            <a:endParaRPr lang="en-GB" dirty="0"/>
          </a:p>
        </p:txBody>
      </p:sp>
      <p:sp>
        <p:nvSpPr>
          <p:cNvPr id="6" name="TextBox 5">
            <a:extLst>
              <a:ext uri="{FF2B5EF4-FFF2-40B4-BE49-F238E27FC236}">
                <a16:creationId xmlns:a16="http://schemas.microsoft.com/office/drawing/2014/main" id="{786F786B-1CD2-0F2F-241D-21F8E4710C70}"/>
              </a:ext>
            </a:extLst>
          </p:cNvPr>
          <p:cNvSpPr txBox="1"/>
          <p:nvPr/>
        </p:nvSpPr>
        <p:spPr>
          <a:xfrm>
            <a:off x="7188167" y="5296480"/>
            <a:ext cx="1704313"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3031095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C874E6E-D51F-E383-8D0A-6CEDB70CAAD7}"/>
              </a:ext>
            </a:extLst>
          </p:cNvPr>
          <p:cNvSpPr txBox="1"/>
          <p:nvPr/>
        </p:nvSpPr>
        <p:spPr>
          <a:xfrm>
            <a:off x="13175" y="6941"/>
            <a:ext cx="1704313" cy="369332"/>
          </a:xfrm>
          <a:prstGeom prst="rect">
            <a:avLst/>
          </a:prstGeom>
          <a:noFill/>
        </p:spPr>
        <p:txBody>
          <a:bodyPr wrap="none" rtlCol="0">
            <a:spAutoFit/>
          </a:bodyPr>
          <a:lstStyle/>
          <a:p>
            <a:r>
              <a:rPr lang="en-GB" dirty="0">
                <a:solidFill>
                  <a:srgbClr val="0000CC"/>
                </a:solidFill>
              </a:rPr>
              <a:t>…..Continued…..</a:t>
            </a:r>
          </a:p>
        </p:txBody>
      </p:sp>
      <p:pic>
        <p:nvPicPr>
          <p:cNvPr id="6" name="Picture 5">
            <a:extLst>
              <a:ext uri="{FF2B5EF4-FFF2-40B4-BE49-F238E27FC236}">
                <a16:creationId xmlns:a16="http://schemas.microsoft.com/office/drawing/2014/main" id="{E4D6F252-E6E7-8F31-F59A-EAE471446F4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219182" y="193204"/>
            <a:ext cx="4729041" cy="4730144"/>
          </a:xfrm>
          <a:prstGeom prst="rect">
            <a:avLst/>
          </a:prstGeom>
        </p:spPr>
      </p:pic>
      <p:sp>
        <p:nvSpPr>
          <p:cNvPr id="8" name="TextBox 7">
            <a:extLst>
              <a:ext uri="{FF2B5EF4-FFF2-40B4-BE49-F238E27FC236}">
                <a16:creationId xmlns:a16="http://schemas.microsoft.com/office/drawing/2014/main" id="{1F1433B3-D31B-1F5B-DD71-FCC6CD6762B0}"/>
              </a:ext>
            </a:extLst>
          </p:cNvPr>
          <p:cNvSpPr txBox="1"/>
          <p:nvPr/>
        </p:nvSpPr>
        <p:spPr>
          <a:xfrm>
            <a:off x="251520" y="4906823"/>
            <a:ext cx="8640960" cy="830997"/>
          </a:xfrm>
          <a:prstGeom prst="rect">
            <a:avLst/>
          </a:prstGeom>
          <a:noFill/>
        </p:spPr>
        <p:txBody>
          <a:bodyPr wrap="square">
            <a:spAutoFit/>
          </a:bodyPr>
          <a:lstStyle/>
          <a:p>
            <a:r>
              <a:rPr lang="en-GB" sz="1600" b="0" u="none" strike="noStrike" baseline="0" dirty="0">
                <a:solidFill>
                  <a:srgbClr val="000000"/>
                </a:solidFill>
              </a:rPr>
              <a:t>Figure 8.3 on page 437. Parametric linear equation Y = B*X + A shown graphically. Note that A is the intercept on the Y-axis at X</a:t>
            </a:r>
            <a:r>
              <a:rPr lang="en-GB" sz="1600" b="0" u="none" strike="noStrike" baseline="-25000" dirty="0">
                <a:solidFill>
                  <a:srgbClr val="000000"/>
                </a:solidFill>
              </a:rPr>
              <a:t>0</a:t>
            </a:r>
            <a:r>
              <a:rPr lang="en-GB" sz="1600" b="0" u="none" strike="noStrike" baseline="0" dirty="0">
                <a:solidFill>
                  <a:srgbClr val="000000"/>
                </a:solidFill>
              </a:rPr>
              <a:t> = zero. The green line indicates the 45-degree (1:1) diagonal. Plotted with Golden Software’s Grapher™ v20. </a:t>
            </a:r>
            <a:endParaRPr lang="en-GB" sz="1600" dirty="0"/>
          </a:p>
        </p:txBody>
      </p:sp>
      <p:sp>
        <p:nvSpPr>
          <p:cNvPr id="9" name="TextBox 8">
            <a:extLst>
              <a:ext uri="{FF2B5EF4-FFF2-40B4-BE49-F238E27FC236}">
                <a16:creationId xmlns:a16="http://schemas.microsoft.com/office/drawing/2014/main" id="{1376CBC7-6407-BCCF-6366-8B1A5CCD869A}"/>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3961075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a:ext>
            </a:extLst>
          </a:blip>
          <a:srcRect/>
          <a:stretch/>
        </p:blipFill>
        <p:spPr>
          <a:xfrm>
            <a:off x="281172" y="122717"/>
            <a:ext cx="2461255" cy="244675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a:ext>
            </a:extLst>
          </a:blip>
          <a:srcRect/>
          <a:stretch/>
        </p:blipFill>
        <p:spPr>
          <a:xfrm>
            <a:off x="3341420" y="122717"/>
            <a:ext cx="2461255" cy="2446751"/>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a:ext>
            </a:extLst>
          </a:blip>
          <a:srcRect/>
          <a:stretch/>
        </p:blipFill>
        <p:spPr>
          <a:xfrm>
            <a:off x="6473860" y="122717"/>
            <a:ext cx="2461255" cy="2446751"/>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a:ext>
            </a:extLst>
          </a:blip>
          <a:srcRect/>
          <a:stretch/>
        </p:blipFill>
        <p:spPr>
          <a:xfrm>
            <a:off x="288359" y="2570989"/>
            <a:ext cx="2461255" cy="2446751"/>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a:ext>
            </a:extLst>
          </a:blip>
          <a:srcRect/>
          <a:stretch/>
        </p:blipFill>
        <p:spPr>
          <a:xfrm>
            <a:off x="3361257" y="2569468"/>
            <a:ext cx="2461255" cy="2446751"/>
          </a:xfrm>
          <a:prstGeom prst="rect">
            <a:avLst/>
          </a:prstGeom>
        </p:spPr>
      </p:pic>
      <p:sp>
        <p:nvSpPr>
          <p:cNvPr id="11" name="Rectangle 10"/>
          <p:cNvSpPr/>
          <p:nvPr/>
        </p:nvSpPr>
        <p:spPr>
          <a:xfrm>
            <a:off x="251520" y="4993860"/>
            <a:ext cx="8640960" cy="738664"/>
          </a:xfrm>
          <a:prstGeom prst="rect">
            <a:avLst/>
          </a:prstGeom>
        </p:spPr>
        <p:txBody>
          <a:bodyPr wrap="square">
            <a:spAutoFit/>
          </a:bodyPr>
          <a:lstStyle/>
          <a:p>
            <a:r>
              <a:rPr lang="en-GB" sz="1400" dirty="0">
                <a:cs typeface="Arial" pitchFamily="34" charset="0"/>
              </a:rPr>
              <a:t>Figure 8.4 on page 438. Various scenarios are shown by X-Y plots that may occur during parametric levelling. For descriptions of (a) to (f) see text. The green line indicates the 45-degree (1:1) diagonal. Plotted with Golden Software’s Grapher™ v20.</a:t>
            </a:r>
          </a:p>
        </p:txBody>
      </p:sp>
      <p:pic>
        <p:nvPicPr>
          <p:cNvPr id="2" name="Picture 1">
            <a:extLst>
              <a:ext uri="{FF2B5EF4-FFF2-40B4-BE49-F238E27FC236}">
                <a16:creationId xmlns:a16="http://schemas.microsoft.com/office/drawing/2014/main" id="{27F7045D-6405-4DB0-BF97-D25E3BA18599}"/>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6466394" y="2569468"/>
            <a:ext cx="2461255" cy="2446750"/>
          </a:xfrm>
          <a:prstGeom prst="rect">
            <a:avLst/>
          </a:prstGeom>
        </p:spPr>
      </p:pic>
      <p:sp>
        <p:nvSpPr>
          <p:cNvPr id="3" name="TextBox 2">
            <a:extLst>
              <a:ext uri="{FF2B5EF4-FFF2-40B4-BE49-F238E27FC236}">
                <a16:creationId xmlns:a16="http://schemas.microsoft.com/office/drawing/2014/main" id="{9ED917A0-CA9B-8722-CB0F-D4DC9ADBCB08}"/>
              </a:ext>
            </a:extLst>
          </p:cNvPr>
          <p:cNvSpPr txBox="1"/>
          <p:nvPr/>
        </p:nvSpPr>
        <p:spPr>
          <a:xfrm rot="16200000">
            <a:off x="-662191" y="667490"/>
            <a:ext cx="1704313" cy="369332"/>
          </a:xfrm>
          <a:prstGeom prst="rect">
            <a:avLst/>
          </a:prstGeom>
          <a:noFill/>
        </p:spPr>
        <p:txBody>
          <a:bodyPr wrap="none" rtlCol="0">
            <a:spAutoFit/>
          </a:bodyPr>
          <a:lstStyle/>
          <a:p>
            <a:r>
              <a:rPr lang="en-GB" dirty="0">
                <a:solidFill>
                  <a:srgbClr val="0000CC"/>
                </a:solidFill>
              </a:rPr>
              <a:t>…..Continued…..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3649AF4-60A6-CD15-2661-BEC492FFE4D2}"/>
              </a:ext>
            </a:extLst>
          </p:cNvPr>
          <p:cNvSpPr txBox="1"/>
          <p:nvPr/>
        </p:nvSpPr>
        <p:spPr>
          <a:xfrm>
            <a:off x="179512" y="121196"/>
            <a:ext cx="8784976" cy="707886"/>
          </a:xfrm>
          <a:prstGeom prst="rect">
            <a:avLst/>
          </a:prstGeom>
          <a:noFill/>
        </p:spPr>
        <p:txBody>
          <a:bodyPr wrap="square">
            <a:spAutoFit/>
          </a:bodyPr>
          <a:lstStyle/>
          <a:p>
            <a:pPr marL="620713" indent="-620713"/>
            <a:r>
              <a:rPr lang="en-GB" sz="2000" b="1" i="0" u="none" strike="noStrike" baseline="0" dirty="0">
                <a:solidFill>
                  <a:srgbClr val="000000"/>
                </a:solidFill>
              </a:rPr>
              <a:t>8.3.1. Worked Example 1: Levelling stream sediment results for K</a:t>
            </a:r>
            <a:r>
              <a:rPr lang="en-GB" sz="2000" b="1" i="0" u="none" strike="noStrike" baseline="-25000" dirty="0">
                <a:solidFill>
                  <a:srgbClr val="000000"/>
                </a:solidFill>
              </a:rPr>
              <a:t>2</a:t>
            </a:r>
            <a:r>
              <a:rPr lang="en-GB" sz="2000" b="1" i="0" u="none" strike="noStrike" baseline="0" dirty="0">
                <a:solidFill>
                  <a:srgbClr val="000000"/>
                </a:solidFill>
              </a:rPr>
              <a:t>O from the G−BASE central and eastern England area </a:t>
            </a:r>
            <a:endParaRPr lang="en-GB" sz="2000" dirty="0"/>
          </a:p>
        </p:txBody>
      </p:sp>
      <p:pic>
        <p:nvPicPr>
          <p:cNvPr id="7" name="Picture 6">
            <a:extLst>
              <a:ext uri="{FF2B5EF4-FFF2-40B4-BE49-F238E27FC236}">
                <a16:creationId xmlns:a16="http://schemas.microsoft.com/office/drawing/2014/main" id="{6F65FBB5-7A6C-6457-9F40-4EEA65DABBB2}"/>
              </a:ext>
            </a:extLst>
          </p:cNvPr>
          <p:cNvPicPr>
            <a:picLocks noChangeAspect="1"/>
          </p:cNvPicPr>
          <p:nvPr/>
        </p:nvPicPr>
        <p:blipFill>
          <a:blip r:embed="rId2"/>
          <a:stretch>
            <a:fillRect/>
          </a:stretch>
        </p:blipFill>
        <p:spPr>
          <a:xfrm>
            <a:off x="539552" y="993229"/>
            <a:ext cx="3781425" cy="4600575"/>
          </a:xfrm>
          <a:prstGeom prst="rect">
            <a:avLst/>
          </a:prstGeom>
        </p:spPr>
      </p:pic>
      <p:sp>
        <p:nvSpPr>
          <p:cNvPr id="9" name="TextBox 8">
            <a:extLst>
              <a:ext uri="{FF2B5EF4-FFF2-40B4-BE49-F238E27FC236}">
                <a16:creationId xmlns:a16="http://schemas.microsoft.com/office/drawing/2014/main" id="{547D934F-D6D0-613A-555C-B91BF7E1F495}"/>
              </a:ext>
            </a:extLst>
          </p:cNvPr>
          <p:cNvSpPr txBox="1"/>
          <p:nvPr/>
        </p:nvSpPr>
        <p:spPr>
          <a:xfrm>
            <a:off x="4552038" y="1010840"/>
            <a:ext cx="4412450" cy="4247317"/>
          </a:xfrm>
          <a:prstGeom prst="rect">
            <a:avLst/>
          </a:prstGeom>
          <a:noFill/>
        </p:spPr>
        <p:txBody>
          <a:bodyPr wrap="square">
            <a:spAutoFit/>
          </a:bodyPr>
          <a:lstStyle/>
          <a:p>
            <a:r>
              <a:rPr lang="en-GB" sz="1800" b="0" u="none" strike="noStrike" baseline="0" dirty="0">
                <a:solidFill>
                  <a:srgbClr val="000000"/>
                </a:solidFill>
              </a:rPr>
              <a:t>Table 8.2 on page 439. K</a:t>
            </a:r>
            <a:r>
              <a:rPr lang="en-GB" sz="1800" b="0" u="none" strike="noStrike" baseline="-25000" dirty="0">
                <a:solidFill>
                  <a:srgbClr val="000000"/>
                </a:solidFill>
              </a:rPr>
              <a:t>2</a:t>
            </a:r>
            <a:r>
              <a:rPr lang="en-GB" sz="1800" b="0" u="none" strike="noStrike" baseline="0" dirty="0">
                <a:solidFill>
                  <a:srgbClr val="000000"/>
                </a:solidFill>
              </a:rPr>
              <a:t>O results of SRM S15B determined by WD-XRFS used for plotting the time series (Shewhart) chart of Figure 8.5. </a:t>
            </a:r>
          </a:p>
          <a:p>
            <a:endParaRPr lang="en-GB" dirty="0">
              <a:solidFill>
                <a:srgbClr val="000000"/>
              </a:solidFill>
            </a:endParaRPr>
          </a:p>
          <a:p>
            <a:r>
              <a:rPr lang="en-GB" sz="1800" b="0" u="none" strike="noStrike" baseline="0" dirty="0">
                <a:solidFill>
                  <a:srgbClr val="000000"/>
                </a:solidFill>
              </a:rPr>
              <a:t>Note that the different aliquots of S15B are given regular sample numbers and are inserted in the analytical batches as routine samples not recognisable by the laboratory. The laboratory must provide the applied geochemist with the recorded results as extracted from the analytical instrument with the laboratory batch number and date of analysis. The colours denote the different batches analysed at different dates. </a:t>
            </a:r>
            <a:endParaRPr lang="en-GB" dirty="0"/>
          </a:p>
        </p:txBody>
      </p:sp>
      <p:sp>
        <p:nvSpPr>
          <p:cNvPr id="10" name="TextBox 9">
            <a:extLst>
              <a:ext uri="{FF2B5EF4-FFF2-40B4-BE49-F238E27FC236}">
                <a16:creationId xmlns:a16="http://schemas.microsoft.com/office/drawing/2014/main" id="{5E262496-6CA1-3658-7626-585FB066223D}"/>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18959919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D4213D6-60FD-DDE9-57F2-8582DBAD8FB4}"/>
              </a:ext>
            </a:extLst>
          </p:cNvPr>
          <p:cNvSpPr txBox="1"/>
          <p:nvPr/>
        </p:nvSpPr>
        <p:spPr>
          <a:xfrm>
            <a:off x="251520" y="697260"/>
            <a:ext cx="8640960" cy="4524315"/>
          </a:xfrm>
          <a:prstGeom prst="rect">
            <a:avLst/>
          </a:prstGeom>
          <a:noFill/>
        </p:spPr>
        <p:txBody>
          <a:bodyPr wrap="square">
            <a:spAutoFit/>
          </a:bodyPr>
          <a:lstStyle/>
          <a:p>
            <a:r>
              <a:rPr lang="en-GB" sz="1800" b="0" i="0" u="none" strike="noStrike" baseline="0" dirty="0">
                <a:solidFill>
                  <a:srgbClr val="000000"/>
                </a:solidFill>
              </a:rPr>
              <a:t>The data levelling was the last of the G-BASE data conditioning procedures (Lister and Johnson, 2005), performed before preparing the final atlas sheet data sets. The levelling proceeded as follows:</a:t>
            </a:r>
          </a:p>
          <a:p>
            <a:endParaRPr lang="en-GB" sz="1800" b="0" i="0" u="none" strike="noStrike" baseline="0" dirty="0">
              <a:solidFill>
                <a:srgbClr val="000000"/>
              </a:solidFill>
            </a:endParaRPr>
          </a:p>
          <a:p>
            <a:pPr marL="342900" indent="-342900">
              <a:buFont typeface="+mj-lt"/>
              <a:buAutoNum type="alphaLcParenR"/>
            </a:pPr>
            <a:r>
              <a:rPr lang="en-GB" sz="1800" b="1" i="0" u="none" strike="noStrike" baseline="0" dirty="0">
                <a:solidFill>
                  <a:srgbClr val="000000"/>
                </a:solidFill>
              </a:rPr>
              <a:t>Gather the geochemical results for inspection</a:t>
            </a:r>
            <a:r>
              <a:rPr lang="en-GB" sz="1800" b="0" i="0" u="none" strike="noStrike" baseline="0" dirty="0">
                <a:solidFill>
                  <a:srgbClr val="000000"/>
                </a:solidFill>
              </a:rPr>
              <a:t>. Analytical batches for all the samples of the map sheet to be levelled are downloaded from the laboratory results database. From this, all the SRM results are extracted. The SRM samples, when submitted for analysis, were assigned normal sample numbers to be kept blind from the analyst and, thus, the SRM identity has to be reassigned, a process helped when the analytical results are merged with the field database (which identifies control samples). </a:t>
            </a:r>
          </a:p>
          <a:p>
            <a:pPr marL="342900" indent="-342900">
              <a:buFont typeface="+mj-lt"/>
              <a:buAutoNum type="alphaLcParenR"/>
            </a:pPr>
            <a:r>
              <a:rPr lang="en-GB" sz="1800" b="1" i="0" u="none" strike="noStrike" baseline="0" dirty="0">
                <a:solidFill>
                  <a:srgbClr val="000000"/>
                </a:solidFill>
              </a:rPr>
              <a:t>Plot time series charts</a:t>
            </a:r>
            <a:r>
              <a:rPr lang="en-GB" sz="1800" b="0" i="0" u="none" strike="noStrike" baseline="0" dirty="0">
                <a:solidFill>
                  <a:srgbClr val="000000"/>
                </a:solidFill>
              </a:rPr>
              <a:t>. Time series charts (Shewhart plots) like that shown in Figure 8.5 (Table 8.2) are plotted for each SRM for every element determined. With more than forty elements and five SRMs, this gives two hundred time series charts. So, this plotting needs to be automated with a systematic naming convention for the computer plot files generated. Such software was not available for much of G-BASE’s history and plots were done individually initially by hand and later in MS Excel. </a:t>
            </a:r>
          </a:p>
        </p:txBody>
      </p:sp>
      <p:sp>
        <p:nvSpPr>
          <p:cNvPr id="6" name="TextBox 5">
            <a:extLst>
              <a:ext uri="{FF2B5EF4-FFF2-40B4-BE49-F238E27FC236}">
                <a16:creationId xmlns:a16="http://schemas.microsoft.com/office/drawing/2014/main" id="{21BC02A4-A2D0-504F-FB80-E8A72A7C81CE}"/>
              </a:ext>
            </a:extLst>
          </p:cNvPr>
          <p:cNvSpPr txBox="1"/>
          <p:nvPr/>
        </p:nvSpPr>
        <p:spPr>
          <a:xfrm>
            <a:off x="23228" y="0"/>
            <a:ext cx="1704313" cy="369332"/>
          </a:xfrm>
          <a:prstGeom prst="rect">
            <a:avLst/>
          </a:prstGeom>
          <a:noFill/>
        </p:spPr>
        <p:txBody>
          <a:bodyPr wrap="none" rtlCol="0">
            <a:spAutoFit/>
          </a:bodyPr>
          <a:lstStyle/>
          <a:p>
            <a:r>
              <a:rPr lang="en-GB" dirty="0">
                <a:solidFill>
                  <a:srgbClr val="0000CC"/>
                </a:solidFill>
              </a:rPr>
              <a:t>…..Continued…..</a:t>
            </a:r>
          </a:p>
        </p:txBody>
      </p:sp>
      <p:sp>
        <p:nvSpPr>
          <p:cNvPr id="7" name="TextBox 6">
            <a:extLst>
              <a:ext uri="{FF2B5EF4-FFF2-40B4-BE49-F238E27FC236}">
                <a16:creationId xmlns:a16="http://schemas.microsoft.com/office/drawing/2014/main" id="{62EB3079-E989-D569-9129-7875662B2623}"/>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130227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1BC02A4-A2D0-504F-FB80-E8A72A7C81CE}"/>
              </a:ext>
            </a:extLst>
          </p:cNvPr>
          <p:cNvSpPr txBox="1"/>
          <p:nvPr/>
        </p:nvSpPr>
        <p:spPr>
          <a:xfrm>
            <a:off x="23228" y="0"/>
            <a:ext cx="1704313" cy="369332"/>
          </a:xfrm>
          <a:prstGeom prst="rect">
            <a:avLst/>
          </a:prstGeom>
          <a:noFill/>
        </p:spPr>
        <p:txBody>
          <a:bodyPr wrap="none" rtlCol="0">
            <a:spAutoFit/>
          </a:bodyPr>
          <a:lstStyle/>
          <a:p>
            <a:r>
              <a:rPr lang="en-GB" dirty="0">
                <a:solidFill>
                  <a:srgbClr val="0000CC"/>
                </a:solidFill>
              </a:rPr>
              <a:t>…..Continued…..</a:t>
            </a:r>
          </a:p>
        </p:txBody>
      </p:sp>
      <p:sp>
        <p:nvSpPr>
          <p:cNvPr id="7" name="TextBox 6">
            <a:extLst>
              <a:ext uri="{FF2B5EF4-FFF2-40B4-BE49-F238E27FC236}">
                <a16:creationId xmlns:a16="http://schemas.microsoft.com/office/drawing/2014/main" id="{62EB3079-E989-D569-9129-7875662B2623}"/>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
        <p:nvSpPr>
          <p:cNvPr id="3" name="TextBox 2">
            <a:extLst>
              <a:ext uri="{FF2B5EF4-FFF2-40B4-BE49-F238E27FC236}">
                <a16:creationId xmlns:a16="http://schemas.microsoft.com/office/drawing/2014/main" id="{BF2A122A-D5D5-E810-AEF8-14A75C612538}"/>
              </a:ext>
            </a:extLst>
          </p:cNvPr>
          <p:cNvSpPr txBox="1"/>
          <p:nvPr/>
        </p:nvSpPr>
        <p:spPr>
          <a:xfrm>
            <a:off x="179512" y="481236"/>
            <a:ext cx="8640960" cy="5062924"/>
          </a:xfrm>
          <a:prstGeom prst="rect">
            <a:avLst/>
          </a:prstGeom>
          <a:noFill/>
        </p:spPr>
        <p:txBody>
          <a:bodyPr wrap="square">
            <a:spAutoFit/>
          </a:bodyPr>
          <a:lstStyle/>
          <a:p>
            <a:pPr marL="342900" indent="-342900">
              <a:buFont typeface="+mj-lt"/>
              <a:buAutoNum type="alphaLcParenR" startAt="3"/>
            </a:pPr>
            <a:r>
              <a:rPr lang="en-GB" sz="1700" b="1" i="0" u="none" strike="noStrike" baseline="0" dirty="0">
                <a:solidFill>
                  <a:srgbClr val="000000"/>
                </a:solidFill>
              </a:rPr>
              <a:t>Look for significant changes in the time series charts</a:t>
            </a:r>
            <a:r>
              <a:rPr lang="en-GB" sz="1700" b="0" i="0" u="none" strike="noStrike" baseline="0" dirty="0">
                <a:solidFill>
                  <a:srgbClr val="000000"/>
                </a:solidFill>
              </a:rPr>
              <a:t>. Each chart is inspected for significant changes from a horizontal trend and if deviations are seen in several or more elements and for the different SRMs, then there is clearly an analytical problem introducing analytical bias. Figure 8.5 shows an example of this procedure. Further investigation revealed that in the second half of 2003 the XRF machine started to develop problems, which eventually led to the X-ray tube being replaced and the instrument being recalibrated. The laboratory batches affected are identified and the SRMs from these batches are used to level the results. </a:t>
            </a:r>
          </a:p>
          <a:p>
            <a:pPr marL="342900" indent="-342900">
              <a:buFont typeface="+mj-lt"/>
              <a:buAutoNum type="alphaLcParenR" startAt="3"/>
            </a:pPr>
            <a:r>
              <a:rPr lang="en-GB" sz="1700" b="1" i="0" u="none" strike="noStrike" baseline="0" dirty="0">
                <a:solidFill>
                  <a:srgbClr val="000000"/>
                </a:solidFill>
              </a:rPr>
              <a:t>Make X-Y plots for the SRMs for each element requiring levelling</a:t>
            </a:r>
            <a:r>
              <a:rPr lang="en-GB" sz="1700" b="0" i="0" u="none" strike="noStrike" baseline="0" dirty="0">
                <a:solidFill>
                  <a:srgbClr val="000000"/>
                </a:solidFill>
              </a:rPr>
              <a:t>. For each affected laboratory batch X-Y plots are plotted and inspected with reference to Figure 8.4 to assess the nature of the levelling required or if indeed levelling can be done. In the worked example given here, three groups of affected samples are identified, namely, batch 10372, batch 10377 and batches from after 26/12/2003 (Fig. 8.5). X-Y plots for the three groups, tabulated in Table 8.3, are given in Figures 8.6 to 8.8 (prepared initially by using the MS Excel scatterplot graph option with inserted trend line and equation; the charts were subsequently plotted with Golden Software’s Grapher v20 for this Manual). All three plots show a very close fit of the data to the regression line. The coefficient of determination, R</a:t>
            </a:r>
            <a:r>
              <a:rPr lang="en-GB" sz="1700" b="0" i="0" u="none" strike="noStrike" baseline="30000" dirty="0">
                <a:solidFill>
                  <a:srgbClr val="000000"/>
                </a:solidFill>
              </a:rPr>
              <a:t>2</a:t>
            </a:r>
            <a:r>
              <a:rPr lang="en-GB" sz="1700" b="0" i="0" u="none" strike="noStrike" baseline="0" dirty="0">
                <a:solidFill>
                  <a:srgbClr val="000000"/>
                </a:solidFill>
              </a:rPr>
              <a:t>, is very close to 1.0. The closeness to the 45-degree (1:1) reference line on the X-Y plots shows the levelling to the results will be small but is subtly different for the different batches. </a:t>
            </a:r>
          </a:p>
        </p:txBody>
      </p:sp>
    </p:spTree>
    <p:extLst>
      <p:ext uri="{BB962C8B-B14F-4D97-AF65-F5344CB8AC3E}">
        <p14:creationId xmlns:p14="http://schemas.microsoft.com/office/powerpoint/2010/main" val="24759902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57AB0F1-D6C5-D8EB-D441-8747ACD1AF9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10362" y="49188"/>
            <a:ext cx="7923276" cy="4659630"/>
          </a:xfrm>
          <a:prstGeom prst="rect">
            <a:avLst/>
          </a:prstGeom>
        </p:spPr>
      </p:pic>
      <p:sp>
        <p:nvSpPr>
          <p:cNvPr id="7" name="TextBox 6">
            <a:extLst>
              <a:ext uri="{FF2B5EF4-FFF2-40B4-BE49-F238E27FC236}">
                <a16:creationId xmlns:a16="http://schemas.microsoft.com/office/drawing/2014/main" id="{A85473AA-AF9E-E5FB-7DDE-7F6A8B777CDE}"/>
              </a:ext>
            </a:extLst>
          </p:cNvPr>
          <p:cNvSpPr txBox="1"/>
          <p:nvPr/>
        </p:nvSpPr>
        <p:spPr>
          <a:xfrm>
            <a:off x="107504" y="4657700"/>
            <a:ext cx="8784976" cy="1015663"/>
          </a:xfrm>
          <a:prstGeom prst="rect">
            <a:avLst/>
          </a:prstGeom>
          <a:noFill/>
        </p:spPr>
        <p:txBody>
          <a:bodyPr wrap="square">
            <a:spAutoFit/>
          </a:bodyPr>
          <a:lstStyle/>
          <a:p>
            <a:r>
              <a:rPr lang="en-GB" sz="1200" b="0" u="none" strike="noStrike" baseline="0" dirty="0">
                <a:solidFill>
                  <a:srgbClr val="000000"/>
                </a:solidFill>
              </a:rPr>
              <a:t>Figure 8.5 on page 440. A time series (Shewhart) plot showing the K</a:t>
            </a:r>
            <a:r>
              <a:rPr lang="en-GB" sz="1200" b="0" u="none" strike="noStrike" baseline="-25000" dirty="0">
                <a:solidFill>
                  <a:srgbClr val="000000"/>
                </a:solidFill>
              </a:rPr>
              <a:t>2</a:t>
            </a:r>
            <a:r>
              <a:rPr lang="en-GB" sz="1200" b="0" u="none" strike="noStrike" baseline="0" dirty="0">
                <a:solidFill>
                  <a:srgbClr val="000000"/>
                </a:solidFill>
              </a:rPr>
              <a:t>O% results (Y-axis) for secondary reference material S15B plotted against the date of analysis (refer to Table 8.2 for results). The blue dashed horizontal line represents the accepted value for SRM S15B. These results were generated when the BGS XRF laboratory was undergoing major changes during the latter half of 2003. Analytical differences can be seen in three groups, namely, batches 10372 and 10377 and the remaining batches. The chart indicates clearly some analytical bias between batches during 2003. Plotted with Golden Software’s Grapher™ v20. </a:t>
            </a:r>
            <a:endParaRPr lang="en-GB" sz="1200" dirty="0"/>
          </a:p>
        </p:txBody>
      </p:sp>
      <p:sp>
        <p:nvSpPr>
          <p:cNvPr id="8" name="TextBox 7">
            <a:extLst>
              <a:ext uri="{FF2B5EF4-FFF2-40B4-BE49-F238E27FC236}">
                <a16:creationId xmlns:a16="http://schemas.microsoft.com/office/drawing/2014/main" id="{1C147231-DF3E-1ABA-B346-39933BCB6BDE}"/>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
        <p:nvSpPr>
          <p:cNvPr id="9" name="TextBox 8">
            <a:extLst>
              <a:ext uri="{FF2B5EF4-FFF2-40B4-BE49-F238E27FC236}">
                <a16:creationId xmlns:a16="http://schemas.microsoft.com/office/drawing/2014/main" id="{ADE960C9-8290-1E2B-83B8-307876900C71}"/>
              </a:ext>
            </a:extLst>
          </p:cNvPr>
          <p:cNvSpPr txBox="1"/>
          <p:nvPr/>
        </p:nvSpPr>
        <p:spPr>
          <a:xfrm rot="16200000">
            <a:off x="-559985" y="860694"/>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1763491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D732688-7C51-6C5B-70D4-FDD846E9B180}"/>
              </a:ext>
            </a:extLst>
          </p:cNvPr>
          <p:cNvGraphicFramePr>
            <a:graphicFrameLocks noGrp="1"/>
          </p:cNvGraphicFramePr>
          <p:nvPr>
            <p:extLst>
              <p:ext uri="{D42A27DB-BD31-4B8C-83A1-F6EECF244321}">
                <p14:modId xmlns:p14="http://schemas.microsoft.com/office/powerpoint/2010/main" val="3536402802"/>
              </p:ext>
            </p:extLst>
          </p:nvPr>
        </p:nvGraphicFramePr>
        <p:xfrm>
          <a:off x="482600" y="1585862"/>
          <a:ext cx="8178801" cy="3935934"/>
        </p:xfrm>
        <a:graphic>
          <a:graphicData uri="http://schemas.openxmlformats.org/drawingml/2006/table">
            <a:tbl>
              <a:tblPr firstRow="1" firstCol="1" bandRow="1">
                <a:tableStyleId>{5C22544A-7EE6-4342-B048-85BDC9FD1C3A}</a:tableStyleId>
              </a:tblPr>
              <a:tblGrid>
                <a:gridCol w="1206110">
                  <a:extLst>
                    <a:ext uri="{9D8B030D-6E8A-4147-A177-3AD203B41FA5}">
                      <a16:colId xmlns:a16="http://schemas.microsoft.com/office/drawing/2014/main" val="4276600577"/>
                    </a:ext>
                  </a:extLst>
                </a:gridCol>
                <a:gridCol w="1665947">
                  <a:extLst>
                    <a:ext uri="{9D8B030D-6E8A-4147-A177-3AD203B41FA5}">
                      <a16:colId xmlns:a16="http://schemas.microsoft.com/office/drawing/2014/main" val="2585299508"/>
                    </a:ext>
                  </a:extLst>
                </a:gridCol>
                <a:gridCol w="1665947">
                  <a:extLst>
                    <a:ext uri="{9D8B030D-6E8A-4147-A177-3AD203B41FA5}">
                      <a16:colId xmlns:a16="http://schemas.microsoft.com/office/drawing/2014/main" val="2027179594"/>
                    </a:ext>
                  </a:extLst>
                </a:gridCol>
                <a:gridCol w="1946766">
                  <a:extLst>
                    <a:ext uri="{9D8B030D-6E8A-4147-A177-3AD203B41FA5}">
                      <a16:colId xmlns:a16="http://schemas.microsoft.com/office/drawing/2014/main" val="2092342546"/>
                    </a:ext>
                  </a:extLst>
                </a:gridCol>
                <a:gridCol w="1694031">
                  <a:extLst>
                    <a:ext uri="{9D8B030D-6E8A-4147-A177-3AD203B41FA5}">
                      <a16:colId xmlns:a16="http://schemas.microsoft.com/office/drawing/2014/main" val="1926485574"/>
                    </a:ext>
                  </a:extLst>
                </a:gridCol>
              </a:tblGrid>
              <a:tr h="1091817">
                <a:tc rowSpan="2">
                  <a:txBody>
                    <a:bodyPr/>
                    <a:lstStyle/>
                    <a:p>
                      <a:pPr algn="ctr"/>
                      <a:r>
                        <a:rPr lang="en-GB" sz="2200">
                          <a:effectLst/>
                        </a:rPr>
                        <a:t>SRM ID</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tc>
                <a:tc>
                  <a:txBody>
                    <a:bodyPr/>
                    <a:lstStyle/>
                    <a:p>
                      <a:pPr algn="ctr"/>
                      <a:r>
                        <a:rPr lang="en-GB" sz="2200">
                          <a:effectLst/>
                        </a:rPr>
                        <a:t>(a) Batch 10372</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tc>
                <a:tc>
                  <a:txBody>
                    <a:bodyPr/>
                    <a:lstStyle/>
                    <a:p>
                      <a:pPr algn="ctr"/>
                      <a:r>
                        <a:rPr lang="en-GB" sz="2200">
                          <a:effectLst/>
                        </a:rPr>
                        <a:t>(b) Batch 10377</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tc>
                <a:tc>
                  <a:txBody>
                    <a:bodyPr/>
                    <a:lstStyle/>
                    <a:p>
                      <a:pPr algn="ctr"/>
                      <a:r>
                        <a:rPr lang="en-GB" sz="2200">
                          <a:effectLst/>
                        </a:rPr>
                        <a:t>(c) Batches after 26/12/2003</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tc>
                <a:tc>
                  <a:txBody>
                    <a:bodyPr/>
                    <a:lstStyle/>
                    <a:p>
                      <a:pPr algn="ctr"/>
                      <a:r>
                        <a:rPr lang="en-GB" sz="2200">
                          <a:effectLst/>
                        </a:rPr>
                        <a:t>(d) Accepted SRM value</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tc>
                <a:extLst>
                  <a:ext uri="{0D108BD9-81ED-4DB2-BD59-A6C34878D82A}">
                    <a16:rowId xmlns:a16="http://schemas.microsoft.com/office/drawing/2014/main" val="4125035816"/>
                  </a:ext>
                </a:extLst>
              </a:tr>
              <a:tr h="754837">
                <a:tc vMerge="1">
                  <a:txBody>
                    <a:bodyPr/>
                    <a:lstStyle/>
                    <a:p>
                      <a:endParaRPr lang="en-GB"/>
                    </a:p>
                  </a:txBody>
                  <a:tcPr/>
                </a:tc>
                <a:tc gridSpan="3">
                  <a:txBody>
                    <a:bodyPr/>
                    <a:lstStyle/>
                    <a:p>
                      <a:pPr algn="ctr"/>
                      <a:r>
                        <a:rPr lang="en-GB" sz="2200">
                          <a:effectLst/>
                        </a:rPr>
                        <a:t>X-axis K</a:t>
                      </a:r>
                      <a:r>
                        <a:rPr lang="en-GB" sz="2200" baseline="-25000">
                          <a:effectLst/>
                        </a:rPr>
                        <a:t>2</a:t>
                      </a:r>
                      <a:r>
                        <a:rPr lang="en-GB" sz="2200">
                          <a:effectLst/>
                        </a:rPr>
                        <a:t>O % values in different batches</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hMerge="1">
                  <a:txBody>
                    <a:bodyPr/>
                    <a:lstStyle/>
                    <a:p>
                      <a:endParaRPr lang="en-GB"/>
                    </a:p>
                  </a:txBody>
                  <a:tcPr/>
                </a:tc>
                <a:tc hMerge="1">
                  <a:txBody>
                    <a:bodyPr/>
                    <a:lstStyle/>
                    <a:p>
                      <a:endParaRPr lang="en-GB"/>
                    </a:p>
                  </a:txBody>
                  <a:tcPr/>
                </a:tc>
                <a:tc>
                  <a:txBody>
                    <a:bodyPr/>
                    <a:lstStyle/>
                    <a:p>
                      <a:pPr algn="ctr"/>
                      <a:r>
                        <a:rPr lang="en-GB" sz="2200">
                          <a:effectLst/>
                        </a:rPr>
                        <a:t>Y-axis values</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extLst>
                  <a:ext uri="{0D108BD9-81ED-4DB2-BD59-A6C34878D82A}">
                    <a16:rowId xmlns:a16="http://schemas.microsoft.com/office/drawing/2014/main" val="1419722289"/>
                  </a:ext>
                </a:extLst>
              </a:tr>
              <a:tr h="417856">
                <a:tc>
                  <a:txBody>
                    <a:bodyPr/>
                    <a:lstStyle/>
                    <a:p>
                      <a:pPr algn="ctr"/>
                      <a:r>
                        <a:rPr lang="en-GB" sz="2200">
                          <a:effectLst/>
                        </a:rPr>
                        <a:t>S13</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2.078</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2.006</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2.170</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extLst>
                  <a:ext uri="{0D108BD9-81ED-4DB2-BD59-A6C34878D82A}">
                    <a16:rowId xmlns:a16="http://schemas.microsoft.com/office/drawing/2014/main" val="908691494"/>
                  </a:ext>
                </a:extLst>
              </a:tr>
              <a:tr h="417856">
                <a:tc>
                  <a:txBody>
                    <a:bodyPr/>
                    <a:lstStyle/>
                    <a:p>
                      <a:pPr algn="ctr"/>
                      <a:r>
                        <a:rPr lang="en-GB" sz="2200">
                          <a:effectLst/>
                        </a:rPr>
                        <a:t>S13B</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2.324</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2.283</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2.227</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2.290</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extLst>
                  <a:ext uri="{0D108BD9-81ED-4DB2-BD59-A6C34878D82A}">
                    <a16:rowId xmlns:a16="http://schemas.microsoft.com/office/drawing/2014/main" val="2979055462"/>
                  </a:ext>
                </a:extLst>
              </a:tr>
              <a:tr h="417856">
                <a:tc>
                  <a:txBody>
                    <a:bodyPr/>
                    <a:lstStyle/>
                    <a:p>
                      <a:pPr algn="ctr"/>
                      <a:r>
                        <a:rPr lang="en-GB" sz="2200">
                          <a:effectLst/>
                        </a:rPr>
                        <a:t>S15B</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3.030</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2.843</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2.752</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2.940</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extLst>
                  <a:ext uri="{0D108BD9-81ED-4DB2-BD59-A6C34878D82A}">
                    <a16:rowId xmlns:a16="http://schemas.microsoft.com/office/drawing/2014/main" val="3521177287"/>
                  </a:ext>
                </a:extLst>
              </a:tr>
              <a:tr h="417856">
                <a:tc>
                  <a:txBody>
                    <a:bodyPr/>
                    <a:lstStyle/>
                    <a:p>
                      <a:pPr algn="ctr"/>
                      <a:r>
                        <a:rPr lang="en-GB" sz="2200">
                          <a:effectLst/>
                        </a:rPr>
                        <a:t>S23B</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3.790</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3.790</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3.784</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3.860</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extLst>
                  <a:ext uri="{0D108BD9-81ED-4DB2-BD59-A6C34878D82A}">
                    <a16:rowId xmlns:a16="http://schemas.microsoft.com/office/drawing/2014/main" val="1355944826"/>
                  </a:ext>
                </a:extLst>
              </a:tr>
              <a:tr h="417856">
                <a:tc>
                  <a:txBody>
                    <a:bodyPr/>
                    <a:lstStyle/>
                    <a:p>
                      <a:pPr algn="ctr"/>
                      <a:r>
                        <a:rPr lang="en-GB" sz="2200">
                          <a:effectLst/>
                        </a:rPr>
                        <a:t>S58S</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2.144</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1.993</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a:effectLst/>
                        </a:rPr>
                        <a:t>1.896</a:t>
                      </a:r>
                      <a:endParaRPr lang="en-GB" sz="270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tc>
                  <a:txBody>
                    <a:bodyPr/>
                    <a:lstStyle/>
                    <a:p>
                      <a:pPr algn="ctr"/>
                      <a:r>
                        <a:rPr lang="en-GB" sz="2200" dirty="0">
                          <a:effectLst/>
                        </a:rPr>
                        <a:t>2.040</a:t>
                      </a:r>
                      <a:endParaRPr lang="en-GB" sz="2700" dirty="0">
                        <a:effectLst/>
                        <a:latin typeface="Times New Roman" panose="02020603050405020304" pitchFamily="18" charset="0"/>
                        <a:ea typeface="Calibri" panose="020F0502020204030204" pitchFamily="34" charset="0"/>
                        <a:cs typeface="Arial" panose="020B0604020202020204" pitchFamily="34" charset="0"/>
                      </a:endParaRPr>
                    </a:p>
                  </a:txBody>
                  <a:tcPr marL="151641" marR="151641" marT="0" marB="0" anchor="ctr"/>
                </a:tc>
                <a:extLst>
                  <a:ext uri="{0D108BD9-81ED-4DB2-BD59-A6C34878D82A}">
                    <a16:rowId xmlns:a16="http://schemas.microsoft.com/office/drawing/2014/main" val="3969397499"/>
                  </a:ext>
                </a:extLst>
              </a:tr>
            </a:tbl>
          </a:graphicData>
        </a:graphic>
      </p:graphicFrame>
      <p:sp>
        <p:nvSpPr>
          <p:cNvPr id="6" name="TextBox 5">
            <a:extLst>
              <a:ext uri="{FF2B5EF4-FFF2-40B4-BE49-F238E27FC236}">
                <a16:creationId xmlns:a16="http://schemas.microsoft.com/office/drawing/2014/main" id="{0DD466DE-F997-E786-59EB-C15B75F7C726}"/>
              </a:ext>
            </a:extLst>
          </p:cNvPr>
          <p:cNvSpPr txBox="1"/>
          <p:nvPr/>
        </p:nvSpPr>
        <p:spPr>
          <a:xfrm>
            <a:off x="251520" y="49188"/>
            <a:ext cx="8640960" cy="1477328"/>
          </a:xfrm>
          <a:prstGeom prst="rect">
            <a:avLst/>
          </a:prstGeom>
          <a:noFill/>
        </p:spPr>
        <p:txBody>
          <a:bodyPr wrap="square">
            <a:spAutoFit/>
          </a:bodyPr>
          <a:lstStyle/>
          <a:p>
            <a:r>
              <a:rPr lang="en-GB" sz="1800" b="0" u="none" strike="noStrike" baseline="0" dirty="0">
                <a:solidFill>
                  <a:srgbClr val="000000"/>
                </a:solidFill>
              </a:rPr>
              <a:t>Table 8.3 on page 441. Results for different SRMs were extracted from analytical batches before the commencement of levelling of the central and eastern England map sheets. The table below represents the batches identified on the Shewhart charts of Figure 8.6: </a:t>
            </a:r>
            <a:r>
              <a:rPr lang="en-GB" sz="1800" b="1" u="none" strike="noStrike" baseline="0" dirty="0">
                <a:solidFill>
                  <a:srgbClr val="000000"/>
                </a:solidFill>
              </a:rPr>
              <a:t>(a) </a:t>
            </a:r>
            <a:r>
              <a:rPr lang="en-GB" sz="1800" b="0" u="none" strike="noStrike" baseline="0" dirty="0">
                <a:solidFill>
                  <a:srgbClr val="000000"/>
                </a:solidFill>
              </a:rPr>
              <a:t>Laboratory Batch 10372 (Fig. 8.6). </a:t>
            </a:r>
            <a:r>
              <a:rPr lang="en-GB" sz="1800" b="1" u="none" strike="noStrike" baseline="0" dirty="0">
                <a:solidFill>
                  <a:srgbClr val="000000"/>
                </a:solidFill>
              </a:rPr>
              <a:t>(b) </a:t>
            </a:r>
            <a:r>
              <a:rPr lang="en-GB" sz="1800" b="0" u="none" strike="noStrike" baseline="0" dirty="0">
                <a:solidFill>
                  <a:srgbClr val="000000"/>
                </a:solidFill>
              </a:rPr>
              <a:t>Laboratory Batch 10377(Fig. 8.7). </a:t>
            </a:r>
            <a:r>
              <a:rPr lang="en-GB" sz="1800" b="1" u="none" strike="noStrike" baseline="0" dirty="0">
                <a:solidFill>
                  <a:srgbClr val="000000"/>
                </a:solidFill>
              </a:rPr>
              <a:t>(c) </a:t>
            </a:r>
            <a:r>
              <a:rPr lang="en-GB" sz="1800" b="0" u="none" strike="noStrike" baseline="0" dirty="0">
                <a:solidFill>
                  <a:srgbClr val="000000"/>
                </a:solidFill>
              </a:rPr>
              <a:t>Laboratory batches after 26/12/2003 (Fig. 8.8), all charts plotted against </a:t>
            </a:r>
            <a:r>
              <a:rPr lang="en-GB" sz="1800" b="1" u="none" strike="noStrike" baseline="0" dirty="0">
                <a:solidFill>
                  <a:srgbClr val="000000"/>
                </a:solidFill>
              </a:rPr>
              <a:t>(d) </a:t>
            </a:r>
            <a:r>
              <a:rPr lang="en-GB" sz="1800" b="0" u="none" strike="noStrike" baseline="0" dirty="0">
                <a:solidFill>
                  <a:srgbClr val="000000"/>
                </a:solidFill>
              </a:rPr>
              <a:t>The Accepted SRM value. </a:t>
            </a:r>
            <a:endParaRPr lang="en-GB" dirty="0"/>
          </a:p>
        </p:txBody>
      </p:sp>
      <p:sp>
        <p:nvSpPr>
          <p:cNvPr id="7" name="TextBox 6">
            <a:extLst>
              <a:ext uri="{FF2B5EF4-FFF2-40B4-BE49-F238E27FC236}">
                <a16:creationId xmlns:a16="http://schemas.microsoft.com/office/drawing/2014/main" id="{E030755D-303A-3709-5DA8-3331A4DAD0A5}"/>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
        <p:nvSpPr>
          <p:cNvPr id="8" name="TextBox 7">
            <a:extLst>
              <a:ext uri="{FF2B5EF4-FFF2-40B4-BE49-F238E27FC236}">
                <a16:creationId xmlns:a16="http://schemas.microsoft.com/office/drawing/2014/main" id="{FBD7D585-5F82-0F23-C79C-E8880A223017}"/>
              </a:ext>
            </a:extLst>
          </p:cNvPr>
          <p:cNvSpPr txBox="1"/>
          <p:nvPr/>
        </p:nvSpPr>
        <p:spPr>
          <a:xfrm rot="16200000">
            <a:off x="-641287" y="668549"/>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29178249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6251075-E6EA-AF54-B3D3-73F5B8AF364B}"/>
              </a:ext>
            </a:extLst>
          </p:cNvPr>
          <p:cNvSpPr txBox="1"/>
          <p:nvPr/>
        </p:nvSpPr>
        <p:spPr>
          <a:xfrm>
            <a:off x="251520" y="327342"/>
            <a:ext cx="8640960" cy="5078313"/>
          </a:xfrm>
          <a:prstGeom prst="rect">
            <a:avLst/>
          </a:prstGeom>
          <a:noFill/>
        </p:spPr>
        <p:txBody>
          <a:bodyPr wrap="square">
            <a:spAutoFit/>
          </a:bodyPr>
          <a:lstStyle/>
          <a:p>
            <a:pPr marL="269875" indent="-269875"/>
            <a:r>
              <a:rPr lang="en-GB" b="1" dirty="0">
                <a:solidFill>
                  <a:srgbClr val="000000"/>
                </a:solidFill>
              </a:rPr>
              <a:t>e) </a:t>
            </a:r>
            <a:r>
              <a:rPr lang="en-GB" sz="1800" b="1" i="0" u="none" strike="noStrike" baseline="0" dirty="0">
                <a:solidFill>
                  <a:srgbClr val="000000"/>
                </a:solidFill>
              </a:rPr>
              <a:t>Apply the proposed correction factors</a:t>
            </a:r>
            <a:r>
              <a:rPr lang="en-GB" sz="1800" b="0" i="0" u="none" strike="noStrike" baseline="0" dirty="0">
                <a:solidFill>
                  <a:srgbClr val="000000"/>
                </a:solidFill>
              </a:rPr>
              <a:t>. The regression equations determined for each of the three groups of samples (given in Figs. 8.6 to 8.8) are used to correct the data from the respective analytical batches. All the results in the batch (control samples included) for every element identified as requiring correction. The following shows how the SRM sample S15B is corrected in each of the three groups given in this worked example. All the sample K</a:t>
            </a:r>
            <a:r>
              <a:rPr lang="en-GB" sz="1100" b="0" i="0" u="none" strike="noStrike" baseline="0" dirty="0">
                <a:solidFill>
                  <a:srgbClr val="000000"/>
                </a:solidFill>
              </a:rPr>
              <a:t>2</a:t>
            </a:r>
            <a:r>
              <a:rPr lang="en-GB" sz="1800" b="0" i="0" u="none" strike="noStrike" baseline="0" dirty="0">
                <a:solidFill>
                  <a:srgbClr val="000000"/>
                </a:solidFill>
              </a:rPr>
              <a:t>O results from each analytical batch will be similarly corrected in a similar manner. It is stressed that this is a tedious procedure and must be carried out with the utmost care.</a:t>
            </a:r>
          </a:p>
          <a:p>
            <a:endParaRPr lang="en-GB" sz="1800" b="0" i="0" u="none" strike="noStrike" baseline="0" dirty="0">
              <a:solidFill>
                <a:srgbClr val="000000"/>
              </a:solidFill>
            </a:endParaRPr>
          </a:p>
          <a:p>
            <a:pPr marL="1254125" indent="-1254125"/>
            <a:r>
              <a:rPr lang="en-GB" sz="1800" b="1" i="0" u="none" strike="noStrike" baseline="0" dirty="0">
                <a:solidFill>
                  <a:srgbClr val="000000"/>
                </a:solidFill>
              </a:rPr>
              <a:t>Batch 10372</a:t>
            </a:r>
            <a:r>
              <a:rPr lang="en-GB" sz="1800" b="0" i="0" u="none" strike="noStrike" baseline="0" dirty="0">
                <a:solidFill>
                  <a:srgbClr val="000000"/>
                </a:solidFill>
              </a:rPr>
              <a:t>: K</a:t>
            </a:r>
            <a:r>
              <a:rPr lang="en-GB" sz="1100" b="0" i="0" u="none" strike="noStrike" baseline="0" dirty="0">
                <a:solidFill>
                  <a:srgbClr val="000000"/>
                </a:solidFill>
              </a:rPr>
              <a:t>2</a:t>
            </a:r>
            <a:r>
              <a:rPr lang="en-GB" sz="1800" b="0" i="0" u="none" strike="noStrike" baseline="0" dirty="0">
                <a:solidFill>
                  <a:srgbClr val="000000"/>
                </a:solidFill>
              </a:rPr>
              <a:t>O = 3.030%, regression equation Y = 1.0811 * (X – 0.2685); </a:t>
            </a:r>
          </a:p>
          <a:p>
            <a:pPr marL="1254125" indent="-1254125"/>
            <a:r>
              <a:rPr lang="en-GB" sz="1800" b="0" i="0" u="none" strike="noStrike" baseline="0" dirty="0">
                <a:solidFill>
                  <a:srgbClr val="000000"/>
                </a:solidFill>
              </a:rPr>
              <a:t>	corrected value = (1.0811 * 3.030) – 0.2685 = 3.007% K</a:t>
            </a:r>
            <a:r>
              <a:rPr lang="en-GB" sz="1100" b="0" i="0" u="none" strike="noStrike" baseline="0" dirty="0">
                <a:solidFill>
                  <a:srgbClr val="000000"/>
                </a:solidFill>
              </a:rPr>
              <a:t>2</a:t>
            </a:r>
            <a:r>
              <a:rPr lang="en-GB" sz="1800" b="0" i="0" u="none" strike="noStrike" baseline="0" dirty="0">
                <a:solidFill>
                  <a:srgbClr val="000000"/>
                </a:solidFill>
              </a:rPr>
              <a:t>O </a:t>
            </a:r>
          </a:p>
          <a:p>
            <a:endParaRPr lang="en-GB" sz="1800" b="1" i="0" u="none" strike="noStrike" baseline="0" dirty="0">
              <a:solidFill>
                <a:srgbClr val="000000"/>
              </a:solidFill>
            </a:endParaRPr>
          </a:p>
          <a:p>
            <a:r>
              <a:rPr lang="en-GB" sz="1800" b="1" i="0" u="none" strike="noStrike" baseline="0" dirty="0">
                <a:solidFill>
                  <a:srgbClr val="000000"/>
                </a:solidFill>
              </a:rPr>
              <a:t>Batch 10377</a:t>
            </a:r>
            <a:r>
              <a:rPr lang="en-GB" sz="1800" b="0" i="0" u="none" strike="noStrike" baseline="0" dirty="0">
                <a:solidFill>
                  <a:srgbClr val="000000"/>
                </a:solidFill>
              </a:rPr>
              <a:t>: K</a:t>
            </a:r>
            <a:r>
              <a:rPr lang="en-GB" sz="1100" b="0" i="0" u="none" strike="noStrike" baseline="0" dirty="0">
                <a:solidFill>
                  <a:srgbClr val="000000"/>
                </a:solidFill>
              </a:rPr>
              <a:t>2</a:t>
            </a:r>
            <a:r>
              <a:rPr lang="en-GB" sz="1800" b="0" i="0" u="none" strike="noStrike" baseline="0" dirty="0">
                <a:solidFill>
                  <a:srgbClr val="000000"/>
                </a:solidFill>
              </a:rPr>
              <a:t>O = 2.843%, regression equation Y = 1.0455 * (X – 0.0796); </a:t>
            </a:r>
          </a:p>
          <a:p>
            <a:r>
              <a:rPr lang="en-GB" sz="1800" b="0" i="0" u="none" strike="noStrike" baseline="0" dirty="0">
                <a:solidFill>
                  <a:srgbClr val="000000"/>
                </a:solidFill>
              </a:rPr>
              <a:t>	       corrected value = (1.0455 * 2.843) – 0.0796 = 2.893% K</a:t>
            </a:r>
            <a:r>
              <a:rPr lang="en-GB" sz="1100" b="0" i="0" u="none" strike="noStrike" baseline="0" dirty="0">
                <a:solidFill>
                  <a:srgbClr val="000000"/>
                </a:solidFill>
              </a:rPr>
              <a:t>2</a:t>
            </a:r>
            <a:r>
              <a:rPr lang="en-GB" sz="1800" b="0" i="0" u="none" strike="noStrike" baseline="0" dirty="0">
                <a:solidFill>
                  <a:srgbClr val="000000"/>
                </a:solidFill>
              </a:rPr>
              <a:t>O</a:t>
            </a:r>
          </a:p>
          <a:p>
            <a:endParaRPr lang="en-GB" dirty="0">
              <a:solidFill>
                <a:srgbClr val="000000"/>
              </a:solidFill>
            </a:endParaRPr>
          </a:p>
          <a:p>
            <a:r>
              <a:rPr lang="en-GB" sz="1800" b="1" i="0" u="none" strike="noStrike" baseline="0" dirty="0">
                <a:solidFill>
                  <a:srgbClr val="000000"/>
                </a:solidFill>
              </a:rPr>
              <a:t>Batches after 26/12/2003 </a:t>
            </a:r>
            <a:r>
              <a:rPr lang="en-GB" sz="1800" b="0" i="0" u="none" strike="noStrike" baseline="0" dirty="0">
                <a:solidFill>
                  <a:srgbClr val="000000"/>
                </a:solidFill>
              </a:rPr>
              <a:t>(from new, recalibrated X-Ray tube): </a:t>
            </a:r>
          </a:p>
          <a:p>
            <a:r>
              <a:rPr lang="en-GB" sz="1800" b="0" i="0" u="none" strike="noStrike" baseline="0" dirty="0">
                <a:solidFill>
                  <a:srgbClr val="000000"/>
                </a:solidFill>
              </a:rPr>
              <a:t>	       K</a:t>
            </a:r>
            <a:r>
              <a:rPr lang="en-GB" sz="1800" b="0" i="0" u="none" strike="noStrike" baseline="-25000" dirty="0">
                <a:solidFill>
                  <a:srgbClr val="000000"/>
                </a:solidFill>
              </a:rPr>
              <a:t>2</a:t>
            </a:r>
            <a:r>
              <a:rPr lang="en-GB" sz="1800" b="0" i="0" u="none" strike="noStrike" baseline="0" dirty="0">
                <a:solidFill>
                  <a:srgbClr val="000000"/>
                </a:solidFill>
              </a:rPr>
              <a:t>O = 2.752%, regression equation Y = 1.0062 * (X + 0.0872); </a:t>
            </a:r>
          </a:p>
          <a:p>
            <a:r>
              <a:rPr lang="en-GB" sz="1800" b="0" i="0" u="none" strike="noStrike" baseline="0" dirty="0">
                <a:solidFill>
                  <a:srgbClr val="000000"/>
                </a:solidFill>
              </a:rPr>
              <a:t>	corrected value = (1.0062 * 2.752) + 0.0872 = 2.856% K</a:t>
            </a:r>
            <a:r>
              <a:rPr lang="en-GB" sz="1800" b="0" i="0" u="none" strike="noStrike" baseline="-25000" dirty="0">
                <a:solidFill>
                  <a:srgbClr val="000000"/>
                </a:solidFill>
              </a:rPr>
              <a:t>2</a:t>
            </a:r>
            <a:r>
              <a:rPr lang="en-GB" sz="1800" b="0" i="0" u="none" strike="noStrike" baseline="0" dirty="0">
                <a:solidFill>
                  <a:srgbClr val="000000"/>
                </a:solidFill>
              </a:rPr>
              <a:t>O  </a:t>
            </a:r>
            <a:endParaRPr lang="en-GB" dirty="0"/>
          </a:p>
        </p:txBody>
      </p:sp>
      <p:sp>
        <p:nvSpPr>
          <p:cNvPr id="6" name="TextBox 5">
            <a:extLst>
              <a:ext uri="{FF2B5EF4-FFF2-40B4-BE49-F238E27FC236}">
                <a16:creationId xmlns:a16="http://schemas.microsoft.com/office/drawing/2014/main" id="{5CC2825F-24CA-AF36-D895-562347BB7D82}"/>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
        <p:nvSpPr>
          <p:cNvPr id="7" name="TextBox 6">
            <a:extLst>
              <a:ext uri="{FF2B5EF4-FFF2-40B4-BE49-F238E27FC236}">
                <a16:creationId xmlns:a16="http://schemas.microsoft.com/office/drawing/2014/main" id="{CC22CE67-EB81-A20B-1D06-CF85A13B6072}"/>
              </a:ext>
            </a:extLst>
          </p:cNvPr>
          <p:cNvSpPr txBox="1"/>
          <p:nvPr/>
        </p:nvSpPr>
        <p:spPr>
          <a:xfrm>
            <a:off x="35496" y="39896"/>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1431310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08759"/>
            <a:ext cx="8640960" cy="3724096"/>
          </a:xfrm>
          <a:prstGeom prst="rect">
            <a:avLst/>
          </a:prstGeom>
        </p:spPr>
        <p:txBody>
          <a:bodyPr wrap="square">
            <a:spAutoFit/>
          </a:bodyPr>
          <a:lstStyle/>
          <a:p>
            <a:pPr algn="ctr"/>
            <a:r>
              <a:rPr lang="en-GB" b="1" dirty="0">
                <a:cs typeface="Arial" pitchFamily="34" charset="0"/>
              </a:rPr>
              <a:t>International Union of Geological Sciences</a:t>
            </a:r>
          </a:p>
          <a:p>
            <a:pPr algn="ctr"/>
            <a:r>
              <a:rPr lang="en-GB" b="1" dirty="0">
                <a:cs typeface="Arial" pitchFamily="34" charset="0"/>
              </a:rPr>
              <a:t>Manual of Standard Methods</a:t>
            </a:r>
          </a:p>
          <a:p>
            <a:pPr algn="ctr"/>
            <a:r>
              <a:rPr lang="en-GB" b="1" dirty="0">
                <a:cs typeface="Arial" pitchFamily="34" charset="0"/>
              </a:rPr>
              <a:t>for</a:t>
            </a:r>
          </a:p>
          <a:p>
            <a:pPr algn="ctr"/>
            <a:r>
              <a:rPr lang="en-GB" b="1" dirty="0">
                <a:cs typeface="Arial" pitchFamily="34" charset="0"/>
              </a:rPr>
              <a:t>Establishing the Global Geochemical Reference Network</a:t>
            </a:r>
          </a:p>
          <a:p>
            <a:pPr algn="ctr"/>
            <a:endParaRPr lang="en-GB" dirty="0">
              <a:cs typeface="Arial" pitchFamily="34" charset="0"/>
            </a:endParaRPr>
          </a:p>
          <a:p>
            <a:pPr algn="ctr"/>
            <a:r>
              <a:rPr lang="en-GB" b="1" dirty="0">
                <a:cs typeface="Arial" pitchFamily="34" charset="0"/>
              </a:rPr>
              <a:t>Chapter 8</a:t>
            </a:r>
          </a:p>
          <a:p>
            <a:pPr algn="ctr"/>
            <a:endParaRPr lang="en-GB" dirty="0">
              <a:cs typeface="Arial" pitchFamily="34" charset="0"/>
            </a:endParaRPr>
          </a:p>
          <a:p>
            <a:pPr algn="ctr"/>
            <a:r>
              <a:rPr lang="en-GB" b="1" dirty="0">
                <a:cs typeface="Arial" pitchFamily="34" charset="0"/>
              </a:rPr>
              <a:t>Data Conditioning Methods:</a:t>
            </a:r>
          </a:p>
          <a:p>
            <a:pPr algn="ctr"/>
            <a:r>
              <a:rPr lang="en-GB" b="1" dirty="0">
                <a:cs typeface="Arial" pitchFamily="34" charset="0"/>
              </a:rPr>
              <a:t>Generating Time Independent Geochemical Data</a:t>
            </a:r>
          </a:p>
          <a:p>
            <a:pPr algn="ctr"/>
            <a:endParaRPr lang="en-GB" dirty="0">
              <a:cs typeface="Arial" pitchFamily="34" charset="0"/>
            </a:endParaRPr>
          </a:p>
          <a:p>
            <a:pPr algn="ctr"/>
            <a:r>
              <a:rPr lang="en-GB" sz="1600" dirty="0">
                <a:cs typeface="Arial" pitchFamily="34" charset="0"/>
              </a:rPr>
              <a:t>Christopher C. Johnson</a:t>
            </a:r>
            <a:r>
              <a:rPr lang="en-GB" sz="1600" baseline="30000" dirty="0">
                <a:cs typeface="Arial" pitchFamily="34" charset="0"/>
              </a:rPr>
              <a:t>1</a:t>
            </a:r>
            <a:r>
              <a:rPr lang="en-GB" sz="1600" dirty="0">
                <a:cs typeface="Arial" pitchFamily="34" charset="0"/>
              </a:rPr>
              <a:t>, T. Robert Lister</a:t>
            </a:r>
            <a:r>
              <a:rPr lang="en-GB" sz="1600" baseline="30000" dirty="0">
                <a:cs typeface="Arial" pitchFamily="34" charset="0"/>
              </a:rPr>
              <a:t>2</a:t>
            </a:r>
          </a:p>
          <a:p>
            <a:pPr algn="ctr"/>
            <a:endParaRPr lang="en-GB" dirty="0">
              <a:cs typeface="Arial" pitchFamily="34" charset="0"/>
            </a:endParaRPr>
          </a:p>
          <a:p>
            <a:r>
              <a:rPr lang="en-GB" sz="1000" baseline="30000" dirty="0">
                <a:cs typeface="Arial" pitchFamily="34" charset="0"/>
              </a:rPr>
              <a:t>1</a:t>
            </a:r>
            <a:r>
              <a:rPr lang="en-GB" sz="1000" dirty="0">
                <a:cs typeface="Arial" pitchFamily="34" charset="0"/>
              </a:rPr>
              <a:t> </a:t>
            </a:r>
            <a:r>
              <a:rPr lang="en-GB" sz="1000" dirty="0" err="1">
                <a:cs typeface="Arial" pitchFamily="34" charset="0"/>
              </a:rPr>
              <a:t>GeoElementary</a:t>
            </a:r>
            <a:r>
              <a:rPr lang="en-GB" sz="1000" dirty="0">
                <a:cs typeface="Arial" pitchFamily="34" charset="0"/>
              </a:rPr>
              <a:t>, Derby, United Kingdom</a:t>
            </a:r>
          </a:p>
          <a:p>
            <a:r>
              <a:rPr lang="en-GB" sz="1000" baseline="30000" dirty="0">
                <a:cs typeface="Arial" pitchFamily="34" charset="0"/>
              </a:rPr>
              <a:t>2</a:t>
            </a:r>
            <a:r>
              <a:rPr lang="en-GB" sz="1000" dirty="0">
                <a:cs typeface="Arial" pitchFamily="34" charset="0"/>
              </a:rPr>
              <a:t> British Geological Survey, </a:t>
            </a:r>
            <a:r>
              <a:rPr lang="en-GB" sz="1000" dirty="0" err="1">
                <a:cs typeface="Arial" pitchFamily="34" charset="0"/>
              </a:rPr>
              <a:t>Keyworth</a:t>
            </a:r>
            <a:r>
              <a:rPr lang="en-GB" sz="1000" dirty="0">
                <a:cs typeface="Arial" pitchFamily="34" charset="0"/>
              </a:rPr>
              <a:t>, Nottingham, United Kingdom</a:t>
            </a:r>
          </a:p>
        </p:txBody>
      </p:sp>
      <p:pic>
        <p:nvPicPr>
          <p:cNvPr id="6" name="Picture 5" descr="IUGS_Commission_GGB_logo_2016.gif"/>
          <p:cNvPicPr>
            <a:picLocks noChangeAspect="1"/>
          </p:cNvPicPr>
          <p:nvPr/>
        </p:nvPicPr>
        <p:blipFill>
          <a:blip r:embed="rId2" cstate="print"/>
          <a:stretch>
            <a:fillRect/>
          </a:stretch>
        </p:blipFill>
        <p:spPr>
          <a:xfrm>
            <a:off x="7452320" y="49308"/>
            <a:ext cx="1636364" cy="1080000"/>
          </a:xfrm>
          <a:prstGeom prst="rect">
            <a:avLst/>
          </a:prstGeom>
        </p:spPr>
      </p:pic>
      <p:pic>
        <p:nvPicPr>
          <p:cNvPr id="7" name="Picture 6" descr="60 IUGS-logo-high resolution.png"/>
          <p:cNvPicPr>
            <a:picLocks noChangeAspect="1"/>
          </p:cNvPicPr>
          <p:nvPr/>
        </p:nvPicPr>
        <p:blipFill>
          <a:blip r:embed="rId3" cstate="print"/>
          <a:stretch>
            <a:fillRect/>
          </a:stretch>
        </p:blipFill>
        <p:spPr>
          <a:xfrm>
            <a:off x="64196" y="49308"/>
            <a:ext cx="1771500" cy="1080000"/>
          </a:xfrm>
          <a:prstGeom prst="rect">
            <a:avLst/>
          </a:prstGeom>
        </p:spPr>
      </p:pic>
      <p:sp>
        <p:nvSpPr>
          <p:cNvPr id="9" name="Rectangle 8"/>
          <p:cNvSpPr/>
          <p:nvPr/>
        </p:nvSpPr>
        <p:spPr>
          <a:xfrm>
            <a:off x="287524" y="4494520"/>
            <a:ext cx="8568952" cy="246221"/>
          </a:xfrm>
          <a:prstGeom prst="rect">
            <a:avLst/>
          </a:prstGeom>
        </p:spPr>
        <p:txBody>
          <a:bodyPr wrap="square">
            <a:spAutoFit/>
          </a:bodyPr>
          <a:lstStyle/>
          <a:p>
            <a:r>
              <a:rPr lang="en-GB" sz="1000" dirty="0">
                <a:cs typeface="Arial" pitchFamily="34" charset="0"/>
              </a:rPr>
              <a:t>It is recommended that reference to this part of the Manual should be made in the following way:</a:t>
            </a:r>
          </a:p>
        </p:txBody>
      </p:sp>
      <p:sp>
        <p:nvSpPr>
          <p:cNvPr id="3" name="TextBox 2">
            <a:extLst>
              <a:ext uri="{FF2B5EF4-FFF2-40B4-BE49-F238E27FC236}">
                <a16:creationId xmlns:a16="http://schemas.microsoft.com/office/drawing/2014/main" id="{81C69293-8740-72F6-3FDE-D7D5465A60B9}"/>
              </a:ext>
            </a:extLst>
          </p:cNvPr>
          <p:cNvSpPr txBox="1"/>
          <p:nvPr/>
        </p:nvSpPr>
        <p:spPr>
          <a:xfrm>
            <a:off x="287524" y="4804618"/>
            <a:ext cx="8604956" cy="769441"/>
          </a:xfrm>
          <a:prstGeom prst="rect">
            <a:avLst/>
          </a:prstGeom>
          <a:noFill/>
        </p:spPr>
        <p:txBody>
          <a:bodyPr wrap="square">
            <a:spAutoFit/>
          </a:bodyPr>
          <a:lstStyle/>
          <a:p>
            <a:r>
              <a:rPr lang="en-GB" sz="1100" b="0" i="0" u="none" strike="noStrike" baseline="0" dirty="0">
                <a:solidFill>
                  <a:srgbClr val="000000"/>
                </a:solidFill>
              </a:rPr>
              <a:t>Johnson, C.C. &amp; Lister, T.R., 2022. </a:t>
            </a:r>
            <a:r>
              <a:rPr lang="en-GB" sz="1100" b="0" i="1" u="none" strike="noStrike" baseline="0" dirty="0">
                <a:solidFill>
                  <a:srgbClr val="000000"/>
                </a:solidFill>
              </a:rPr>
              <a:t>Data Conditioning Methods: Generating Time Independent Geochemical Data. </a:t>
            </a:r>
            <a:r>
              <a:rPr lang="en-GB" sz="1100" b="0" i="0" u="none" strike="noStrike" baseline="0" dirty="0">
                <a:solidFill>
                  <a:srgbClr val="000000"/>
                </a:solidFill>
              </a:rPr>
              <a:t>Chapter 8 In: Demetriades, A., Johnson, C.C., Smith, D.B., </a:t>
            </a:r>
            <a:r>
              <a:rPr lang="en-GB" sz="1100" b="0" i="0" u="none" strike="noStrike" baseline="0" dirty="0" err="1">
                <a:solidFill>
                  <a:srgbClr val="000000"/>
                </a:solidFill>
              </a:rPr>
              <a:t>Ladenberger</a:t>
            </a:r>
            <a:r>
              <a:rPr lang="en-GB" sz="1100" b="0" i="0" u="none" strike="noStrike" baseline="0" dirty="0">
                <a:solidFill>
                  <a:srgbClr val="000000"/>
                </a:solidFill>
              </a:rPr>
              <a:t>, A., </a:t>
            </a:r>
            <a:r>
              <a:rPr lang="en-GB" sz="1100" b="0" i="0" u="none" strike="noStrike" baseline="0" dirty="0" err="1">
                <a:solidFill>
                  <a:srgbClr val="000000"/>
                </a:solidFill>
              </a:rPr>
              <a:t>Adánez</a:t>
            </a:r>
            <a:r>
              <a:rPr lang="en-GB" sz="1100" b="0" i="0" u="none" strike="noStrike" baseline="0" dirty="0">
                <a:solidFill>
                  <a:srgbClr val="000000"/>
                </a:solidFill>
              </a:rPr>
              <a:t> </a:t>
            </a:r>
            <a:r>
              <a:rPr lang="en-GB" sz="1100" b="0" i="0" u="none" strike="noStrike" baseline="0" dirty="0" err="1">
                <a:solidFill>
                  <a:srgbClr val="000000"/>
                </a:solidFill>
              </a:rPr>
              <a:t>Sanjuan</a:t>
            </a:r>
            <a:r>
              <a:rPr lang="en-GB" sz="1100" b="0" i="0" u="none" strike="noStrike" baseline="0" dirty="0">
                <a:solidFill>
                  <a:srgbClr val="000000"/>
                </a:solidFill>
              </a:rPr>
              <a:t>, P., </a:t>
            </a:r>
            <a:r>
              <a:rPr lang="en-GB" sz="1100" b="0" i="0" u="none" strike="noStrike" baseline="0" dirty="0" err="1">
                <a:solidFill>
                  <a:srgbClr val="000000"/>
                </a:solidFill>
              </a:rPr>
              <a:t>Argyraki</a:t>
            </a:r>
            <a:r>
              <a:rPr lang="en-GB" sz="1100" b="0" i="0" u="none" strike="noStrike" baseline="0" dirty="0">
                <a:solidFill>
                  <a:srgbClr val="000000"/>
                </a:solidFill>
              </a:rPr>
              <a:t>, A., </a:t>
            </a:r>
            <a:r>
              <a:rPr lang="en-GB" sz="1100" b="0" i="0" u="none" strike="noStrike" baseline="0" dirty="0" err="1">
                <a:solidFill>
                  <a:srgbClr val="000000"/>
                </a:solidFill>
              </a:rPr>
              <a:t>Stouraiti</a:t>
            </a:r>
            <a:r>
              <a:rPr lang="en-GB" sz="1100" b="0" i="0" u="none" strike="noStrike" baseline="0" dirty="0">
                <a:solidFill>
                  <a:srgbClr val="000000"/>
                </a:solidFill>
              </a:rPr>
              <a:t>, C., </a:t>
            </a:r>
            <a:r>
              <a:rPr lang="en-GB" sz="1100" b="0" i="0" u="none" strike="noStrike" baseline="0" dirty="0" err="1">
                <a:solidFill>
                  <a:srgbClr val="000000"/>
                </a:solidFill>
              </a:rPr>
              <a:t>Caritat</a:t>
            </a:r>
            <a:r>
              <a:rPr lang="en-GB" sz="1100" b="0" i="0" u="none" strike="noStrike" baseline="0" dirty="0">
                <a:solidFill>
                  <a:srgbClr val="000000"/>
                </a:solidFill>
              </a:rPr>
              <a:t>, P. de, Knights, K.V., Prieto </a:t>
            </a:r>
            <a:r>
              <a:rPr lang="en-GB" sz="1100" b="0" i="0" u="none" strike="noStrike" baseline="0" dirty="0" err="1">
                <a:solidFill>
                  <a:srgbClr val="000000"/>
                </a:solidFill>
              </a:rPr>
              <a:t>Rincón</a:t>
            </a:r>
            <a:r>
              <a:rPr lang="en-GB" sz="1100" b="0" i="0" u="none" strike="noStrike" baseline="0" dirty="0">
                <a:solidFill>
                  <a:srgbClr val="000000"/>
                </a:solidFill>
              </a:rPr>
              <a:t>, G. &amp; </a:t>
            </a:r>
            <a:r>
              <a:rPr lang="en-GB" sz="1100" b="0" i="0" u="none" strike="noStrike" baseline="0" dirty="0" err="1">
                <a:solidFill>
                  <a:srgbClr val="000000"/>
                </a:solidFill>
              </a:rPr>
              <a:t>Simubali</a:t>
            </a:r>
            <a:r>
              <a:rPr lang="en-GB" sz="1100" b="0" i="0" u="none" strike="noStrike" baseline="0" dirty="0">
                <a:solidFill>
                  <a:srgbClr val="000000"/>
                </a:solidFill>
              </a:rPr>
              <a:t>, G.N. (Editors), International Union of Geological Sciences Manual of Standard Methods for Establishing the Global Geochemical Reference Network. IUGS Commission on Global Geochemical Baselines, Athens, Hellas, Special Publication, </a:t>
            </a:r>
            <a:r>
              <a:rPr lang="en-GB" sz="1100" b="1" i="0" u="none" strike="noStrike" baseline="0" dirty="0">
                <a:solidFill>
                  <a:srgbClr val="000000"/>
                </a:solidFill>
              </a:rPr>
              <a:t>2</a:t>
            </a:r>
            <a:r>
              <a:rPr lang="en-GB" sz="1100" b="0" i="0" u="none" strike="noStrike" baseline="0" dirty="0">
                <a:solidFill>
                  <a:srgbClr val="000000"/>
                </a:solidFill>
              </a:rPr>
              <a:t>, 429−456. </a:t>
            </a:r>
            <a:endParaRPr lang="en-GB" sz="11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2821F1-DB2B-2E47-290F-A9760E1EFE1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1520" y="0"/>
            <a:ext cx="5507206" cy="5715000"/>
          </a:xfrm>
          <a:prstGeom prst="rect">
            <a:avLst/>
          </a:prstGeom>
        </p:spPr>
      </p:pic>
      <p:sp>
        <p:nvSpPr>
          <p:cNvPr id="7" name="TextBox 6">
            <a:extLst>
              <a:ext uri="{FF2B5EF4-FFF2-40B4-BE49-F238E27FC236}">
                <a16:creationId xmlns:a16="http://schemas.microsoft.com/office/drawing/2014/main" id="{D1283FA4-BB37-2E49-1C07-9A68B7F6F526}"/>
              </a:ext>
            </a:extLst>
          </p:cNvPr>
          <p:cNvSpPr txBox="1"/>
          <p:nvPr/>
        </p:nvSpPr>
        <p:spPr>
          <a:xfrm>
            <a:off x="5787072" y="456843"/>
            <a:ext cx="3166438" cy="4801314"/>
          </a:xfrm>
          <a:prstGeom prst="rect">
            <a:avLst/>
          </a:prstGeom>
          <a:noFill/>
        </p:spPr>
        <p:txBody>
          <a:bodyPr wrap="square">
            <a:spAutoFit/>
          </a:bodyPr>
          <a:lstStyle/>
          <a:p>
            <a:r>
              <a:rPr lang="en-GB" sz="1800" b="0" u="none" strike="noStrike" baseline="0" dirty="0">
                <a:solidFill>
                  <a:srgbClr val="000000"/>
                </a:solidFill>
              </a:rPr>
              <a:t>Figure 8.6 on page 442. Regression analysis of the K</a:t>
            </a:r>
            <a:r>
              <a:rPr lang="en-GB" sz="1800" b="0" u="none" strike="noStrike" baseline="-25000" dirty="0">
                <a:solidFill>
                  <a:srgbClr val="000000"/>
                </a:solidFill>
              </a:rPr>
              <a:t>2</a:t>
            </a:r>
            <a:r>
              <a:rPr lang="en-GB" sz="1800" b="0" u="none" strike="noStrike" baseline="0" dirty="0">
                <a:solidFill>
                  <a:srgbClr val="000000"/>
                </a:solidFill>
              </a:rPr>
              <a:t>O results for SRMs from laboratory batch 10372 (using results in Table 8.3a initially in MS Excel to plot X-Y values and fit a linear trend line and regression equation). The green line indicates the 45-degree (1:1) diagonal, and the red line is the fitted linear correlation line. R is the linear correlation coefficient, and R</a:t>
            </a:r>
            <a:r>
              <a:rPr lang="en-GB" sz="1800" b="0" u="none" strike="noStrike" baseline="30000" dirty="0">
                <a:solidFill>
                  <a:srgbClr val="000000"/>
                </a:solidFill>
              </a:rPr>
              <a:t>2</a:t>
            </a:r>
            <a:r>
              <a:rPr lang="en-GB" sz="800" b="0" u="none" strike="noStrike" baseline="0" dirty="0">
                <a:solidFill>
                  <a:srgbClr val="000000"/>
                </a:solidFill>
              </a:rPr>
              <a:t> </a:t>
            </a:r>
            <a:r>
              <a:rPr lang="en-GB" sz="1800" b="0" u="none" strike="noStrike" baseline="0" dirty="0">
                <a:solidFill>
                  <a:srgbClr val="000000"/>
                </a:solidFill>
              </a:rPr>
              <a:t>is a statistical measure of how close the data are to the fitted regression line. Plotted with Golden Software’s Grapher™</a:t>
            </a:r>
            <a:r>
              <a:rPr lang="en-GB" sz="800" b="0" u="none" strike="noStrike" baseline="0" dirty="0">
                <a:solidFill>
                  <a:srgbClr val="000000"/>
                </a:solidFill>
              </a:rPr>
              <a:t> </a:t>
            </a:r>
            <a:r>
              <a:rPr lang="en-GB" sz="1800" b="0" u="none" strike="noStrike" baseline="0" dirty="0">
                <a:solidFill>
                  <a:srgbClr val="000000"/>
                </a:solidFill>
              </a:rPr>
              <a:t>v20. </a:t>
            </a:r>
            <a:endParaRPr lang="en-GB" dirty="0"/>
          </a:p>
        </p:txBody>
      </p:sp>
      <p:sp>
        <p:nvSpPr>
          <p:cNvPr id="8" name="TextBox 7">
            <a:extLst>
              <a:ext uri="{FF2B5EF4-FFF2-40B4-BE49-F238E27FC236}">
                <a16:creationId xmlns:a16="http://schemas.microsoft.com/office/drawing/2014/main" id="{A08E3A01-3F80-0D84-AF3D-F55F98436DB7}"/>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
        <p:nvSpPr>
          <p:cNvPr id="9" name="TextBox 8">
            <a:extLst>
              <a:ext uri="{FF2B5EF4-FFF2-40B4-BE49-F238E27FC236}">
                <a16:creationId xmlns:a16="http://schemas.microsoft.com/office/drawing/2014/main" id="{0A331CFD-4972-9525-50E0-7F6E226EA781}"/>
              </a:ext>
            </a:extLst>
          </p:cNvPr>
          <p:cNvSpPr txBox="1"/>
          <p:nvPr/>
        </p:nvSpPr>
        <p:spPr>
          <a:xfrm>
            <a:off x="35496" y="0"/>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42888823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2821F1-DB2B-2E47-290F-A9760E1EFE19}"/>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251520" y="0"/>
            <a:ext cx="5507205" cy="5715000"/>
          </a:xfrm>
          <a:prstGeom prst="rect">
            <a:avLst/>
          </a:prstGeom>
        </p:spPr>
      </p:pic>
      <p:sp>
        <p:nvSpPr>
          <p:cNvPr id="7" name="TextBox 6">
            <a:extLst>
              <a:ext uri="{FF2B5EF4-FFF2-40B4-BE49-F238E27FC236}">
                <a16:creationId xmlns:a16="http://schemas.microsoft.com/office/drawing/2014/main" id="{D1283FA4-BB37-2E49-1C07-9A68B7F6F526}"/>
              </a:ext>
            </a:extLst>
          </p:cNvPr>
          <p:cNvSpPr txBox="1"/>
          <p:nvPr/>
        </p:nvSpPr>
        <p:spPr>
          <a:xfrm>
            <a:off x="5787072" y="337220"/>
            <a:ext cx="3166438" cy="5078313"/>
          </a:xfrm>
          <a:prstGeom prst="rect">
            <a:avLst/>
          </a:prstGeom>
          <a:noFill/>
        </p:spPr>
        <p:txBody>
          <a:bodyPr wrap="square">
            <a:spAutoFit/>
          </a:bodyPr>
          <a:lstStyle/>
          <a:p>
            <a:r>
              <a:rPr lang="en-GB" sz="1800" b="0" u="none" strike="noStrike" baseline="0" dirty="0">
                <a:solidFill>
                  <a:srgbClr val="000000"/>
                </a:solidFill>
              </a:rPr>
              <a:t>Figure 8.7 on page 442. Regression analysis of the K</a:t>
            </a:r>
            <a:r>
              <a:rPr lang="en-GB" sz="1800" b="0" u="none" strike="noStrike" baseline="-25000" dirty="0">
                <a:solidFill>
                  <a:srgbClr val="000000"/>
                </a:solidFill>
              </a:rPr>
              <a:t>2</a:t>
            </a:r>
            <a:r>
              <a:rPr lang="en-GB" sz="1800" b="0" u="none" strike="noStrike" baseline="0" dirty="0">
                <a:solidFill>
                  <a:srgbClr val="000000"/>
                </a:solidFill>
              </a:rPr>
              <a:t>O results for SRMs from laboratory batch 10377 (using results in Table 8.3b initially in MS Excel to plot X-Y values and fit a linear trend line and regression equation). The green line indicates the 45-degree (1:1) diagonal, and the red line is the fitted linear correlation line. R is the linear</a:t>
            </a:r>
          </a:p>
          <a:p>
            <a:r>
              <a:rPr lang="en-GB" sz="1800" b="0" u="none" strike="noStrike" baseline="0" dirty="0">
                <a:solidFill>
                  <a:srgbClr val="000000"/>
                </a:solidFill>
              </a:rPr>
              <a:t>correlation coefficient, and R</a:t>
            </a:r>
            <a:r>
              <a:rPr lang="en-GB" sz="1800" b="0" u="none" strike="noStrike" baseline="30000" dirty="0">
                <a:solidFill>
                  <a:srgbClr val="000000"/>
                </a:solidFill>
              </a:rPr>
              <a:t>2</a:t>
            </a:r>
            <a:r>
              <a:rPr lang="en-GB" sz="1800" b="0" u="none" strike="noStrike" baseline="0" dirty="0">
                <a:solidFill>
                  <a:srgbClr val="000000"/>
                </a:solidFill>
              </a:rPr>
              <a:t> is a statistical measure of how close the data are to the fitted regression line. Plotted</a:t>
            </a:r>
          </a:p>
          <a:p>
            <a:r>
              <a:rPr lang="en-GB" sz="1800" b="0" u="none" strike="noStrike" baseline="0" dirty="0">
                <a:solidFill>
                  <a:srgbClr val="000000"/>
                </a:solidFill>
              </a:rPr>
              <a:t>with Golden Software’s </a:t>
            </a:r>
            <a:r>
              <a:rPr lang="en-GB" sz="1800" b="0" u="none" strike="noStrike" baseline="0" dirty="0" err="1">
                <a:solidFill>
                  <a:srgbClr val="000000"/>
                </a:solidFill>
              </a:rPr>
              <a:t>GrapherTM</a:t>
            </a:r>
            <a:r>
              <a:rPr lang="en-GB" sz="1800" b="0" u="none" strike="noStrike" baseline="0" dirty="0">
                <a:solidFill>
                  <a:srgbClr val="000000"/>
                </a:solidFill>
              </a:rPr>
              <a:t> v20.</a:t>
            </a:r>
            <a:endParaRPr lang="en-GB" dirty="0"/>
          </a:p>
        </p:txBody>
      </p:sp>
      <p:sp>
        <p:nvSpPr>
          <p:cNvPr id="8" name="TextBox 7">
            <a:extLst>
              <a:ext uri="{FF2B5EF4-FFF2-40B4-BE49-F238E27FC236}">
                <a16:creationId xmlns:a16="http://schemas.microsoft.com/office/drawing/2014/main" id="{A08E3A01-3F80-0D84-AF3D-F55F98436DB7}"/>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
        <p:nvSpPr>
          <p:cNvPr id="9" name="TextBox 8">
            <a:extLst>
              <a:ext uri="{FF2B5EF4-FFF2-40B4-BE49-F238E27FC236}">
                <a16:creationId xmlns:a16="http://schemas.microsoft.com/office/drawing/2014/main" id="{0A331CFD-4972-9525-50E0-7F6E226EA781}"/>
              </a:ext>
            </a:extLst>
          </p:cNvPr>
          <p:cNvSpPr txBox="1"/>
          <p:nvPr/>
        </p:nvSpPr>
        <p:spPr>
          <a:xfrm>
            <a:off x="35496" y="0"/>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14313980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2821F1-DB2B-2E47-290F-A9760E1EFE19}"/>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251520" y="0"/>
            <a:ext cx="5507205" cy="5714999"/>
          </a:xfrm>
          <a:prstGeom prst="rect">
            <a:avLst/>
          </a:prstGeom>
        </p:spPr>
      </p:pic>
      <p:sp>
        <p:nvSpPr>
          <p:cNvPr id="7" name="TextBox 6">
            <a:extLst>
              <a:ext uri="{FF2B5EF4-FFF2-40B4-BE49-F238E27FC236}">
                <a16:creationId xmlns:a16="http://schemas.microsoft.com/office/drawing/2014/main" id="{D1283FA4-BB37-2E49-1C07-9A68B7F6F526}"/>
              </a:ext>
            </a:extLst>
          </p:cNvPr>
          <p:cNvSpPr txBox="1"/>
          <p:nvPr/>
        </p:nvSpPr>
        <p:spPr>
          <a:xfrm>
            <a:off x="5787072" y="337220"/>
            <a:ext cx="3166438" cy="5078313"/>
          </a:xfrm>
          <a:prstGeom prst="rect">
            <a:avLst/>
          </a:prstGeom>
          <a:noFill/>
        </p:spPr>
        <p:txBody>
          <a:bodyPr wrap="square">
            <a:spAutoFit/>
          </a:bodyPr>
          <a:lstStyle/>
          <a:p>
            <a:r>
              <a:rPr lang="en-GB" sz="1800" b="0" u="none" strike="noStrike" baseline="0" dirty="0">
                <a:solidFill>
                  <a:srgbClr val="000000"/>
                </a:solidFill>
              </a:rPr>
              <a:t>Figure 8.8 on page 443. Regression analysis of the K</a:t>
            </a:r>
            <a:r>
              <a:rPr lang="en-GB" sz="1800" b="0" u="none" strike="noStrike" baseline="-25000" dirty="0">
                <a:solidFill>
                  <a:srgbClr val="000000"/>
                </a:solidFill>
              </a:rPr>
              <a:t>2</a:t>
            </a:r>
            <a:r>
              <a:rPr lang="en-GB" sz="1800" b="0" u="none" strike="noStrike" baseline="0" dirty="0">
                <a:solidFill>
                  <a:srgbClr val="000000"/>
                </a:solidFill>
              </a:rPr>
              <a:t>O results for SRMs from all batches after 26/12/2003 (using results in Table 8.3c initially in MS Excel to plot X-Y values and fit a linear trend line and regression equation). The green line indicates the 45-degree (1:1) diagonal, and the red line is the fitted linear correlation line. R is the linear correlation coefficient, and R</a:t>
            </a:r>
            <a:r>
              <a:rPr lang="en-GB" sz="1800" b="0" u="none" strike="noStrike" baseline="30000" dirty="0">
                <a:solidFill>
                  <a:srgbClr val="000000"/>
                </a:solidFill>
              </a:rPr>
              <a:t>2</a:t>
            </a:r>
            <a:r>
              <a:rPr lang="en-GB" sz="1800" b="0" u="none" strike="noStrike" baseline="0" dirty="0">
                <a:solidFill>
                  <a:srgbClr val="000000"/>
                </a:solidFill>
              </a:rPr>
              <a:t> is a statistical measure of how close the data are to the fitted regression line. Plotted with Golden Software’s Grapher™ v20.</a:t>
            </a:r>
            <a:endParaRPr lang="en-GB" dirty="0"/>
          </a:p>
        </p:txBody>
      </p:sp>
      <p:sp>
        <p:nvSpPr>
          <p:cNvPr id="8" name="TextBox 7">
            <a:extLst>
              <a:ext uri="{FF2B5EF4-FFF2-40B4-BE49-F238E27FC236}">
                <a16:creationId xmlns:a16="http://schemas.microsoft.com/office/drawing/2014/main" id="{A08E3A01-3F80-0D84-AF3D-F55F98436DB7}"/>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
        <p:nvSpPr>
          <p:cNvPr id="9" name="TextBox 8">
            <a:extLst>
              <a:ext uri="{FF2B5EF4-FFF2-40B4-BE49-F238E27FC236}">
                <a16:creationId xmlns:a16="http://schemas.microsoft.com/office/drawing/2014/main" id="{0A331CFD-4972-9525-50E0-7F6E226EA781}"/>
              </a:ext>
            </a:extLst>
          </p:cNvPr>
          <p:cNvSpPr txBox="1"/>
          <p:nvPr/>
        </p:nvSpPr>
        <p:spPr>
          <a:xfrm rot="16200000">
            <a:off x="-496818" y="667491"/>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30082088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8725013-F910-6A03-C0A4-217783391BFD}"/>
              </a:ext>
            </a:extLst>
          </p:cNvPr>
          <p:cNvSpPr txBox="1"/>
          <p:nvPr/>
        </p:nvSpPr>
        <p:spPr>
          <a:xfrm>
            <a:off x="251520" y="310500"/>
            <a:ext cx="8640960" cy="5355312"/>
          </a:xfrm>
          <a:prstGeom prst="rect">
            <a:avLst/>
          </a:prstGeom>
          <a:noFill/>
        </p:spPr>
        <p:txBody>
          <a:bodyPr wrap="square">
            <a:spAutoFit/>
          </a:bodyPr>
          <a:lstStyle/>
          <a:p>
            <a:pPr marL="176213" indent="-176213"/>
            <a:r>
              <a:rPr lang="en-GB" sz="1800" b="1" i="0" u="none" strike="noStrike" baseline="0" dirty="0">
                <a:solidFill>
                  <a:srgbClr val="000000"/>
                </a:solidFill>
              </a:rPr>
              <a:t>f) Replot the time series chart with the corrected results</a:t>
            </a:r>
            <a:r>
              <a:rPr lang="en-GB" sz="1800" b="0" i="0" u="none" strike="noStrike" baseline="0" dirty="0">
                <a:solidFill>
                  <a:srgbClr val="000000"/>
                </a:solidFill>
              </a:rPr>
              <a:t>. The time series chart can be replotted for each SRM and element. Figure 8.9 visually shows the extent to which the various batches have been corrected. The most significant change is the </a:t>
            </a:r>
            <a:r>
              <a:rPr lang="en-GB" sz="1800" b="0" i="1" u="none" strike="noStrike" baseline="0" dirty="0">
                <a:solidFill>
                  <a:srgbClr val="000000"/>
                </a:solidFill>
              </a:rPr>
              <a:t>ca</a:t>
            </a:r>
            <a:r>
              <a:rPr lang="en-GB" sz="1800" b="0" i="0" u="none" strike="noStrike" baseline="0" dirty="0">
                <a:solidFill>
                  <a:srgbClr val="000000"/>
                </a:solidFill>
              </a:rPr>
              <a:t>. 0.1% K</a:t>
            </a:r>
            <a:r>
              <a:rPr lang="en-GB" sz="1100" b="0" i="0" u="none" strike="noStrike" baseline="0" dirty="0">
                <a:solidFill>
                  <a:srgbClr val="000000"/>
                </a:solidFill>
              </a:rPr>
              <a:t>2</a:t>
            </a:r>
            <a:r>
              <a:rPr lang="en-GB" sz="1800" b="0" i="0" u="none" strike="noStrike" baseline="0" dirty="0">
                <a:solidFill>
                  <a:srgbClr val="000000"/>
                </a:solidFill>
              </a:rPr>
              <a:t>O raising of concentrations for samples analysed after 26/12/2003 when the new XRF instrument was recalibrated. </a:t>
            </a:r>
          </a:p>
          <a:p>
            <a:pPr marL="176213" indent="-176213"/>
            <a:endParaRPr lang="en-GB" sz="1800" b="0" i="0" u="none" strike="noStrike" baseline="0" dirty="0">
              <a:solidFill>
                <a:srgbClr val="000000"/>
              </a:solidFill>
            </a:endParaRPr>
          </a:p>
          <a:p>
            <a:pPr marL="176213" indent="-176213"/>
            <a:r>
              <a:rPr lang="en-GB" sz="1800" b="1" i="0" u="none" strike="noStrike" baseline="0" dirty="0">
                <a:solidFill>
                  <a:srgbClr val="000000"/>
                </a:solidFill>
              </a:rPr>
              <a:t>g) Plot geochemical map sheets with corrected results</a:t>
            </a:r>
            <a:r>
              <a:rPr lang="en-GB" sz="1800" b="0" i="0" u="none" strike="noStrike" baseline="0" dirty="0">
                <a:solidFill>
                  <a:srgbClr val="000000"/>
                </a:solidFill>
              </a:rPr>
              <a:t>. Once the results for a map sheet area have been corrected by levelling to the satisfaction of the applied geochemist, the geochemical maps can be produced. Figure 8.10 shows the regional geochemical map of K</a:t>
            </a:r>
            <a:r>
              <a:rPr lang="en-GB" sz="1100" b="0" i="0" u="none" strike="noStrike" baseline="0" dirty="0">
                <a:solidFill>
                  <a:srgbClr val="000000"/>
                </a:solidFill>
              </a:rPr>
              <a:t>2</a:t>
            </a:r>
            <a:r>
              <a:rPr lang="en-GB" sz="1800" b="0" i="0" u="none" strike="noStrike" baseline="0" dirty="0">
                <a:solidFill>
                  <a:srgbClr val="000000"/>
                </a:solidFill>
              </a:rPr>
              <a:t>O for the area covered by the worked example above. Here the changes are subtle such as the raising of areas to the next percentile level as shown within the red circle. For environmentally sensitive elements, such as </a:t>
            </a:r>
            <a:r>
              <a:rPr lang="en-GB" sz="1800" b="0" i="0" u="none" strike="noStrike" baseline="0" dirty="0" err="1">
                <a:solidFill>
                  <a:srgbClr val="000000"/>
                </a:solidFill>
              </a:rPr>
              <a:t>As</a:t>
            </a:r>
            <a:r>
              <a:rPr lang="en-GB" sz="1800" b="0" i="0" u="none" strike="noStrike" baseline="0" dirty="0">
                <a:solidFill>
                  <a:srgbClr val="000000"/>
                </a:solidFill>
              </a:rPr>
              <a:t>, this raising to a higher percentile level could have significant implications for the area affected. The impact of the levelling procedure shown here, arising from anomalies as seen in a time series chart, and caused by instrument recalibration, is not as striking as the changes observed when levelling across campaign/map boundaries as shown in Figure 8.1. Plotting the geochemical images is an important part of the iterative process to level the data. It is important to look at the images in the context of other parameters (</a:t>
            </a:r>
            <a:r>
              <a:rPr lang="en-GB" sz="1800" b="0" i="1" u="none" strike="noStrike" baseline="0" dirty="0">
                <a:solidFill>
                  <a:srgbClr val="000000"/>
                </a:solidFill>
              </a:rPr>
              <a:t>e.g.</a:t>
            </a:r>
            <a:r>
              <a:rPr lang="en-GB" sz="1800" b="0" i="0" u="none" strike="noStrike" baseline="0" dirty="0">
                <a:solidFill>
                  <a:srgbClr val="000000"/>
                </a:solidFill>
              </a:rPr>
              <a:t>, sampling campaign boundaries or analytical batches) that may cause analytical artefacts. </a:t>
            </a:r>
          </a:p>
        </p:txBody>
      </p:sp>
      <p:sp>
        <p:nvSpPr>
          <p:cNvPr id="6" name="TextBox 5">
            <a:extLst>
              <a:ext uri="{FF2B5EF4-FFF2-40B4-BE49-F238E27FC236}">
                <a16:creationId xmlns:a16="http://schemas.microsoft.com/office/drawing/2014/main" id="{3E36E7B2-FAFE-3E52-35AF-45BEAA1742C7}"/>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
        <p:nvSpPr>
          <p:cNvPr id="7" name="TextBox 6">
            <a:extLst>
              <a:ext uri="{FF2B5EF4-FFF2-40B4-BE49-F238E27FC236}">
                <a16:creationId xmlns:a16="http://schemas.microsoft.com/office/drawing/2014/main" id="{E7C9C068-F136-DB8E-7A37-A91804A884DD}"/>
              </a:ext>
            </a:extLst>
          </p:cNvPr>
          <p:cNvSpPr txBox="1"/>
          <p:nvPr/>
        </p:nvSpPr>
        <p:spPr>
          <a:xfrm>
            <a:off x="35496" y="-58832"/>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12343541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19F2C62-7EC9-B96C-9449-5DE20FC4D3C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 y="49188"/>
            <a:ext cx="7924800" cy="4901946"/>
          </a:xfrm>
          <a:prstGeom prst="rect">
            <a:avLst/>
          </a:prstGeom>
        </p:spPr>
      </p:pic>
      <p:sp>
        <p:nvSpPr>
          <p:cNvPr id="7" name="TextBox 6">
            <a:extLst>
              <a:ext uri="{FF2B5EF4-FFF2-40B4-BE49-F238E27FC236}">
                <a16:creationId xmlns:a16="http://schemas.microsoft.com/office/drawing/2014/main" id="{CB49E1A3-0809-5C9D-CB54-F7E4542D379E}"/>
              </a:ext>
            </a:extLst>
          </p:cNvPr>
          <p:cNvSpPr txBox="1"/>
          <p:nvPr/>
        </p:nvSpPr>
        <p:spPr>
          <a:xfrm>
            <a:off x="251520" y="5070584"/>
            <a:ext cx="8640960" cy="523220"/>
          </a:xfrm>
          <a:prstGeom prst="rect">
            <a:avLst/>
          </a:prstGeom>
          <a:noFill/>
        </p:spPr>
        <p:txBody>
          <a:bodyPr wrap="square">
            <a:spAutoFit/>
          </a:bodyPr>
          <a:lstStyle/>
          <a:p>
            <a:r>
              <a:rPr lang="en-GB" sz="1400" b="0" u="none" strike="noStrike" baseline="0" dirty="0">
                <a:solidFill>
                  <a:srgbClr val="000000"/>
                </a:solidFill>
              </a:rPr>
              <a:t>Figure 8.9 on page 444. Time series plot (Shewhart plot) for SRM S15B for K</a:t>
            </a:r>
            <a:r>
              <a:rPr lang="en-GB" sz="1400" b="0" u="none" strike="noStrike" baseline="-25000" dirty="0">
                <a:solidFill>
                  <a:srgbClr val="000000"/>
                </a:solidFill>
              </a:rPr>
              <a:t>2</a:t>
            </a:r>
            <a:r>
              <a:rPr lang="en-GB" sz="1400" b="0" u="none" strike="noStrike" baseline="0" dirty="0">
                <a:solidFill>
                  <a:srgbClr val="000000"/>
                </a:solidFill>
              </a:rPr>
              <a:t>O% showing the original and corrected results from Table 8.4 (from Johnson et al., 2018, Fig. 5.13, p.96). Plotted with Golden Software’s Grapher™</a:t>
            </a:r>
            <a:r>
              <a:rPr lang="en-GB" sz="1400" dirty="0">
                <a:solidFill>
                  <a:srgbClr val="000000"/>
                </a:solidFill>
              </a:rPr>
              <a:t> </a:t>
            </a:r>
            <a:r>
              <a:rPr lang="en-GB" sz="1400" b="0" u="none" strike="noStrike" baseline="0" dirty="0">
                <a:solidFill>
                  <a:srgbClr val="000000"/>
                </a:solidFill>
              </a:rPr>
              <a:t>v20. </a:t>
            </a:r>
            <a:endParaRPr lang="en-GB" sz="1400" dirty="0"/>
          </a:p>
        </p:txBody>
      </p:sp>
    </p:spTree>
    <p:extLst>
      <p:ext uri="{BB962C8B-B14F-4D97-AF65-F5344CB8AC3E}">
        <p14:creationId xmlns:p14="http://schemas.microsoft.com/office/powerpoint/2010/main" val="744323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A925E2F-EFBE-4741-CC15-F67B338A6B44}"/>
              </a:ext>
            </a:extLst>
          </p:cNvPr>
          <p:cNvPicPr>
            <a:picLocks noChangeAspect="1"/>
          </p:cNvPicPr>
          <p:nvPr/>
        </p:nvPicPr>
        <p:blipFill>
          <a:blip r:embed="rId2"/>
          <a:stretch>
            <a:fillRect/>
          </a:stretch>
        </p:blipFill>
        <p:spPr>
          <a:xfrm>
            <a:off x="107504" y="337220"/>
            <a:ext cx="5328592" cy="5337884"/>
          </a:xfrm>
          <a:prstGeom prst="rect">
            <a:avLst/>
          </a:prstGeom>
        </p:spPr>
      </p:pic>
      <p:sp>
        <p:nvSpPr>
          <p:cNvPr id="7" name="TextBox 6">
            <a:extLst>
              <a:ext uri="{FF2B5EF4-FFF2-40B4-BE49-F238E27FC236}">
                <a16:creationId xmlns:a16="http://schemas.microsoft.com/office/drawing/2014/main" id="{81B78B7B-0C81-693E-6088-023EF56B2E03}"/>
              </a:ext>
            </a:extLst>
          </p:cNvPr>
          <p:cNvSpPr txBox="1"/>
          <p:nvPr/>
        </p:nvSpPr>
        <p:spPr>
          <a:xfrm>
            <a:off x="5508104" y="1025356"/>
            <a:ext cx="3456384" cy="3416320"/>
          </a:xfrm>
          <a:prstGeom prst="rect">
            <a:avLst/>
          </a:prstGeom>
          <a:noFill/>
        </p:spPr>
        <p:txBody>
          <a:bodyPr wrap="square">
            <a:spAutoFit/>
          </a:bodyPr>
          <a:lstStyle/>
          <a:p>
            <a:r>
              <a:rPr lang="en-GB" sz="1800" b="0" u="none" strike="noStrike" baseline="0" dirty="0">
                <a:solidFill>
                  <a:srgbClr val="000000"/>
                </a:solidFill>
              </a:rPr>
              <a:t>Table 8.4 on page 444. The original and modified K</a:t>
            </a:r>
            <a:r>
              <a:rPr lang="en-GB" sz="1800" b="0" u="none" strike="noStrike" baseline="-25000" dirty="0">
                <a:solidFill>
                  <a:srgbClr val="000000"/>
                </a:solidFill>
              </a:rPr>
              <a:t>2</a:t>
            </a:r>
            <a:r>
              <a:rPr lang="en-GB" sz="1800" b="0" u="none" strike="noStrike" baseline="0" dirty="0">
                <a:solidFill>
                  <a:srgbClr val="000000"/>
                </a:solidFill>
              </a:rPr>
              <a:t>O% results of SRM S15B are displayed in the time series (Shewhart) plot of Figure 8.9. Note that SRM S15B was inserted as a routine sample in the analytical batches and blind to the laboratory. The results were subsequently extracted from the different batches, as indicated by the Laboratory No. and date. Refer to text for explanations. </a:t>
            </a:r>
            <a:endParaRPr lang="en-GB" dirty="0"/>
          </a:p>
        </p:txBody>
      </p:sp>
      <p:sp>
        <p:nvSpPr>
          <p:cNvPr id="8" name="TextBox 7">
            <a:extLst>
              <a:ext uri="{FF2B5EF4-FFF2-40B4-BE49-F238E27FC236}">
                <a16:creationId xmlns:a16="http://schemas.microsoft.com/office/drawing/2014/main" id="{D12ECB55-2D22-3C7E-6810-8DC7BE8DA4B0}"/>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
        <p:nvSpPr>
          <p:cNvPr id="10" name="TextBox 9">
            <a:extLst>
              <a:ext uri="{FF2B5EF4-FFF2-40B4-BE49-F238E27FC236}">
                <a16:creationId xmlns:a16="http://schemas.microsoft.com/office/drawing/2014/main" id="{81A507F6-4212-169C-9D8F-D6DB9464B190}"/>
              </a:ext>
            </a:extLst>
          </p:cNvPr>
          <p:cNvSpPr txBox="1"/>
          <p:nvPr/>
        </p:nvSpPr>
        <p:spPr>
          <a:xfrm>
            <a:off x="107504" y="0"/>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29108147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map, scatter chart&#10;&#10;Description automatically generated">
            <a:extLst>
              <a:ext uri="{FF2B5EF4-FFF2-40B4-BE49-F238E27FC236}">
                <a16:creationId xmlns:a16="http://schemas.microsoft.com/office/drawing/2014/main" id="{31B4E473-E656-3868-65E5-0E82CCDC601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512" y="0"/>
            <a:ext cx="6718512" cy="5715000"/>
          </a:xfrm>
          <a:prstGeom prst="rect">
            <a:avLst/>
          </a:prstGeom>
        </p:spPr>
      </p:pic>
      <p:sp>
        <p:nvSpPr>
          <p:cNvPr id="7" name="TextBox 6">
            <a:extLst>
              <a:ext uri="{FF2B5EF4-FFF2-40B4-BE49-F238E27FC236}">
                <a16:creationId xmlns:a16="http://schemas.microsoft.com/office/drawing/2014/main" id="{AA7B0FB1-35A4-BADE-49B8-355CA502F1EE}"/>
              </a:ext>
            </a:extLst>
          </p:cNvPr>
          <p:cNvSpPr txBox="1"/>
          <p:nvPr/>
        </p:nvSpPr>
        <p:spPr>
          <a:xfrm>
            <a:off x="6319120" y="872341"/>
            <a:ext cx="2789384" cy="4524315"/>
          </a:xfrm>
          <a:prstGeom prst="rect">
            <a:avLst/>
          </a:prstGeom>
          <a:noFill/>
        </p:spPr>
        <p:txBody>
          <a:bodyPr wrap="square">
            <a:spAutoFit/>
          </a:bodyPr>
          <a:lstStyle/>
          <a:p>
            <a:r>
              <a:rPr lang="en-GB" sz="1800" b="0" u="none" strike="noStrike" baseline="0" dirty="0">
                <a:solidFill>
                  <a:srgbClr val="000000"/>
                </a:solidFill>
              </a:rPr>
              <a:t>Figure 8.10 on page 445. Percentile geochemical maps for K</a:t>
            </a:r>
            <a:r>
              <a:rPr lang="en-GB" sz="1800" b="0" u="none" strike="noStrike" baseline="-25000" dirty="0">
                <a:solidFill>
                  <a:srgbClr val="000000"/>
                </a:solidFill>
              </a:rPr>
              <a:t>2</a:t>
            </a:r>
            <a:r>
              <a:rPr lang="en-GB" sz="1800" b="0" u="none" strike="noStrike" baseline="0" dirty="0">
                <a:solidFill>
                  <a:srgbClr val="000000"/>
                </a:solidFill>
              </a:rPr>
              <a:t>O in stream sediment samples from central and eastern England. The original results are shown on the top map, the bottom map includes the levelled results. The changes are subtle such as the raising of areas to the next percentile level as shown within the red circle (from Lister and Johnson, 2005, Fig. 39, p.43). </a:t>
            </a:r>
            <a:endParaRPr lang="en-GB" dirty="0"/>
          </a:p>
        </p:txBody>
      </p:sp>
      <p:sp>
        <p:nvSpPr>
          <p:cNvPr id="10" name="TextBox 9">
            <a:extLst>
              <a:ext uri="{FF2B5EF4-FFF2-40B4-BE49-F238E27FC236}">
                <a16:creationId xmlns:a16="http://schemas.microsoft.com/office/drawing/2014/main" id="{23E1F68D-8E36-E00F-CD9F-BB335BB92607}"/>
              </a:ext>
            </a:extLst>
          </p:cNvPr>
          <p:cNvSpPr txBox="1"/>
          <p:nvPr/>
        </p:nvSpPr>
        <p:spPr>
          <a:xfrm>
            <a:off x="-36512" y="0"/>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32179477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A30B4CC-C6E4-D2F1-E59B-7C60DDD573DA}"/>
              </a:ext>
            </a:extLst>
          </p:cNvPr>
          <p:cNvSpPr txBox="1"/>
          <p:nvPr/>
        </p:nvSpPr>
        <p:spPr>
          <a:xfrm>
            <a:off x="107504" y="121196"/>
            <a:ext cx="8640960" cy="646331"/>
          </a:xfrm>
          <a:prstGeom prst="rect">
            <a:avLst/>
          </a:prstGeom>
          <a:noFill/>
        </p:spPr>
        <p:txBody>
          <a:bodyPr wrap="square">
            <a:spAutoFit/>
          </a:bodyPr>
          <a:lstStyle/>
          <a:p>
            <a:r>
              <a:rPr lang="en-GB" sz="1800" b="1" i="0" u="none" strike="noStrike" baseline="0" dirty="0">
                <a:solidFill>
                  <a:srgbClr val="000000"/>
                </a:solidFill>
              </a:rPr>
              <a:t>8.3.2. Worked Example 2: Levelling stream sediment results for lanthanum (La) from northern Scotland determined by DC-OES and ICP-MS </a:t>
            </a:r>
            <a:endParaRPr lang="en-GB" dirty="0"/>
          </a:p>
        </p:txBody>
      </p:sp>
      <p:sp>
        <p:nvSpPr>
          <p:cNvPr id="7" name="TextBox 6">
            <a:extLst>
              <a:ext uri="{FF2B5EF4-FFF2-40B4-BE49-F238E27FC236}">
                <a16:creationId xmlns:a16="http://schemas.microsoft.com/office/drawing/2014/main" id="{D83502D2-977B-A1E7-C72D-4D36819FB487}"/>
              </a:ext>
            </a:extLst>
          </p:cNvPr>
          <p:cNvSpPr txBox="1"/>
          <p:nvPr/>
        </p:nvSpPr>
        <p:spPr>
          <a:xfrm>
            <a:off x="251520" y="913284"/>
            <a:ext cx="8640960" cy="4247317"/>
          </a:xfrm>
          <a:prstGeom prst="rect">
            <a:avLst/>
          </a:prstGeom>
          <a:noFill/>
        </p:spPr>
        <p:txBody>
          <a:bodyPr wrap="square">
            <a:spAutoFit/>
          </a:bodyPr>
          <a:lstStyle/>
          <a:p>
            <a:r>
              <a:rPr lang="en-GB" sz="1800" b="0" i="0" u="none" strike="noStrike" baseline="0" dirty="0">
                <a:solidFill>
                  <a:srgbClr val="000000"/>
                </a:solidFill>
              </a:rPr>
              <a:t>Regional geochemical mapping of northern Britain began in 1969 and the analyses of stream sediment samples were carried out by direct current optical emission spectroscopy (DC-OES). Lanthanum (La) was not in the original suite of elements analysed though it was added to the analytes determined several years into the project. Some thirty years later, excess material from these original stream sediment samples was analysed by inductively coupled plasma mass spectrometry (ICP-MS) and La was one of the reported analytes. In Figure 8.11, the area of northern Scotland where La in the stream sediment samples was determined by ICP-MS is put into the context of the large area of northern Britain where La was determined by DC-OES. </a:t>
            </a:r>
          </a:p>
          <a:p>
            <a:endParaRPr lang="en-GB" sz="1800" b="0" i="0" u="none" strike="noStrike" baseline="0" dirty="0">
              <a:solidFill>
                <a:srgbClr val="000000"/>
              </a:solidFill>
            </a:endParaRPr>
          </a:p>
          <a:p>
            <a:r>
              <a:rPr lang="en-GB" sz="1800" b="0" i="0" u="none" strike="noStrike" baseline="0" dirty="0">
                <a:solidFill>
                  <a:srgbClr val="000000"/>
                </a:solidFill>
              </a:rPr>
              <a:t>The results by the ICP-MS method were reported in two discrete laboratory batches, namely Consignment A and Consignment E. </a:t>
            </a:r>
          </a:p>
          <a:p>
            <a:endParaRPr lang="en-GB" sz="1800" b="0" i="0" u="none" strike="noStrike" baseline="0" dirty="0">
              <a:solidFill>
                <a:srgbClr val="000000"/>
              </a:solidFill>
            </a:endParaRPr>
          </a:p>
          <a:p>
            <a:r>
              <a:rPr lang="en-GB" sz="1800" b="0" i="0" u="none" strike="noStrike" baseline="0" dirty="0">
                <a:solidFill>
                  <a:srgbClr val="000000"/>
                </a:solidFill>
              </a:rPr>
              <a:t>To align the ICP-MS data to the existing error-controlled and conditioned DC-OES data, an alternative levelling methodology, using cumulative percentiles was employed. </a:t>
            </a:r>
            <a:endParaRPr lang="en-GB" dirty="0"/>
          </a:p>
        </p:txBody>
      </p:sp>
      <p:sp>
        <p:nvSpPr>
          <p:cNvPr id="8" name="TextBox 7">
            <a:extLst>
              <a:ext uri="{FF2B5EF4-FFF2-40B4-BE49-F238E27FC236}">
                <a16:creationId xmlns:a16="http://schemas.microsoft.com/office/drawing/2014/main" id="{133DC17D-4D6F-793F-8FF8-9BBD40E1EFD0}"/>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34765624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drawing of a tree&#10;&#10;Description automatically generated with low confidence">
            <a:extLst>
              <a:ext uri="{FF2B5EF4-FFF2-40B4-BE49-F238E27FC236}">
                <a16:creationId xmlns:a16="http://schemas.microsoft.com/office/drawing/2014/main" id="{305E619C-9420-9955-192D-4DE4A2C9A62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00875" y="-22929"/>
            <a:ext cx="3771125" cy="5328701"/>
          </a:xfrm>
          <a:prstGeom prst="rect">
            <a:avLst/>
          </a:prstGeom>
        </p:spPr>
      </p:pic>
      <p:pic>
        <p:nvPicPr>
          <p:cNvPr id="7" name="Picture 6" descr="A picture containing tree&#10;&#10;Description automatically generated">
            <a:extLst>
              <a:ext uri="{FF2B5EF4-FFF2-40B4-BE49-F238E27FC236}">
                <a16:creationId xmlns:a16="http://schemas.microsoft.com/office/drawing/2014/main" id="{53C890CC-3D9A-6EEB-A60D-569FFCB4A06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00" y="-22929"/>
            <a:ext cx="3771125" cy="5328701"/>
          </a:xfrm>
          <a:prstGeom prst="rect">
            <a:avLst/>
          </a:prstGeom>
        </p:spPr>
      </p:pic>
      <p:sp>
        <p:nvSpPr>
          <p:cNvPr id="9" name="TextBox 8">
            <a:extLst>
              <a:ext uri="{FF2B5EF4-FFF2-40B4-BE49-F238E27FC236}">
                <a16:creationId xmlns:a16="http://schemas.microsoft.com/office/drawing/2014/main" id="{FD649B99-E3EC-FFAB-DA68-FCC574446ADF}"/>
              </a:ext>
            </a:extLst>
          </p:cNvPr>
          <p:cNvSpPr txBox="1"/>
          <p:nvPr/>
        </p:nvSpPr>
        <p:spPr>
          <a:xfrm>
            <a:off x="273384" y="5089748"/>
            <a:ext cx="8597232" cy="646331"/>
          </a:xfrm>
          <a:prstGeom prst="rect">
            <a:avLst/>
          </a:prstGeom>
          <a:noFill/>
        </p:spPr>
        <p:txBody>
          <a:bodyPr wrap="square">
            <a:spAutoFit/>
          </a:bodyPr>
          <a:lstStyle/>
          <a:p>
            <a:r>
              <a:rPr lang="en-GB" sz="1200" b="0" u="none" strike="noStrike" baseline="0" dirty="0">
                <a:solidFill>
                  <a:srgbClr val="000000"/>
                </a:solidFill>
              </a:rPr>
              <a:t>Figure 8.11 on page 446. Map of northern Britain showing the areas where La has been determined in stream sediment samples by different analytical methods with a 30-year time gap (dark shading). </a:t>
            </a:r>
            <a:r>
              <a:rPr lang="en-GB" sz="1200" b="1" u="none" strike="noStrike" baseline="0" dirty="0">
                <a:solidFill>
                  <a:srgbClr val="000000"/>
                </a:solidFill>
              </a:rPr>
              <a:t>(a) </a:t>
            </a:r>
            <a:r>
              <a:rPr lang="en-GB" sz="1200" b="0" u="none" strike="noStrike" baseline="0" dirty="0">
                <a:solidFill>
                  <a:srgbClr val="000000"/>
                </a:solidFill>
              </a:rPr>
              <a:t>La was determined by DC-OES, and </a:t>
            </a:r>
            <a:r>
              <a:rPr lang="en-GB" sz="1200" b="1" u="none" strike="noStrike" baseline="0" dirty="0">
                <a:solidFill>
                  <a:srgbClr val="000000"/>
                </a:solidFill>
              </a:rPr>
              <a:t>(b) </a:t>
            </a:r>
            <a:r>
              <a:rPr lang="en-GB" sz="1200" b="0" u="none" strike="noStrike" baseline="0" dirty="0">
                <a:solidFill>
                  <a:srgbClr val="000000"/>
                </a:solidFill>
              </a:rPr>
              <a:t>La was determined by ICP-MS. </a:t>
            </a:r>
            <a:endParaRPr lang="en-GB" sz="1200" dirty="0"/>
          </a:p>
        </p:txBody>
      </p:sp>
      <p:sp>
        <p:nvSpPr>
          <p:cNvPr id="10" name="TextBox 9">
            <a:extLst>
              <a:ext uri="{FF2B5EF4-FFF2-40B4-BE49-F238E27FC236}">
                <a16:creationId xmlns:a16="http://schemas.microsoft.com/office/drawing/2014/main" id="{0D1CD79D-FF8B-6C98-A535-BB5CE92AB114}"/>
              </a:ext>
            </a:extLst>
          </p:cNvPr>
          <p:cNvSpPr txBox="1"/>
          <p:nvPr/>
        </p:nvSpPr>
        <p:spPr>
          <a:xfrm>
            <a:off x="2483768" y="193204"/>
            <a:ext cx="442750" cy="369332"/>
          </a:xfrm>
          <a:prstGeom prst="rect">
            <a:avLst/>
          </a:prstGeom>
          <a:noFill/>
        </p:spPr>
        <p:txBody>
          <a:bodyPr wrap="none" rtlCol="0">
            <a:spAutoFit/>
          </a:bodyPr>
          <a:lstStyle/>
          <a:p>
            <a:r>
              <a:rPr lang="en-GB" b="1" dirty="0"/>
              <a:t>(a)</a:t>
            </a:r>
          </a:p>
        </p:txBody>
      </p:sp>
      <p:sp>
        <p:nvSpPr>
          <p:cNvPr id="13" name="TextBox 12">
            <a:extLst>
              <a:ext uri="{FF2B5EF4-FFF2-40B4-BE49-F238E27FC236}">
                <a16:creationId xmlns:a16="http://schemas.microsoft.com/office/drawing/2014/main" id="{8791DC7E-3B51-BFC1-3637-727FD664B258}"/>
              </a:ext>
            </a:extLst>
          </p:cNvPr>
          <p:cNvSpPr txBox="1"/>
          <p:nvPr/>
        </p:nvSpPr>
        <p:spPr>
          <a:xfrm>
            <a:off x="6254893" y="193204"/>
            <a:ext cx="452368" cy="369332"/>
          </a:xfrm>
          <a:prstGeom prst="rect">
            <a:avLst/>
          </a:prstGeom>
          <a:noFill/>
        </p:spPr>
        <p:txBody>
          <a:bodyPr wrap="none" rtlCol="0">
            <a:spAutoFit/>
          </a:bodyPr>
          <a:lstStyle/>
          <a:p>
            <a:r>
              <a:rPr lang="en-GB" b="1" dirty="0"/>
              <a:t>(b)</a:t>
            </a:r>
          </a:p>
        </p:txBody>
      </p:sp>
      <p:sp>
        <p:nvSpPr>
          <p:cNvPr id="14" name="TextBox 13">
            <a:extLst>
              <a:ext uri="{FF2B5EF4-FFF2-40B4-BE49-F238E27FC236}">
                <a16:creationId xmlns:a16="http://schemas.microsoft.com/office/drawing/2014/main" id="{C10F685F-E328-B664-99A1-AE657A3E477F}"/>
              </a:ext>
            </a:extLst>
          </p:cNvPr>
          <p:cNvSpPr txBox="1"/>
          <p:nvPr/>
        </p:nvSpPr>
        <p:spPr>
          <a:xfrm>
            <a:off x="7741014" y="5430043"/>
            <a:ext cx="1367490" cy="307777"/>
          </a:xfrm>
          <a:prstGeom prst="rect">
            <a:avLst/>
          </a:prstGeom>
          <a:noFill/>
        </p:spPr>
        <p:txBody>
          <a:bodyPr wrap="none" rtlCol="0">
            <a:spAutoFit/>
          </a:bodyPr>
          <a:lstStyle/>
          <a:p>
            <a:r>
              <a:rPr lang="en-GB" sz="1400" dirty="0">
                <a:solidFill>
                  <a:srgbClr val="FF0000"/>
                </a:solidFill>
              </a:rPr>
              <a:t>…..Continued…..</a:t>
            </a:r>
          </a:p>
        </p:txBody>
      </p:sp>
      <p:sp>
        <p:nvSpPr>
          <p:cNvPr id="15" name="TextBox 14">
            <a:extLst>
              <a:ext uri="{FF2B5EF4-FFF2-40B4-BE49-F238E27FC236}">
                <a16:creationId xmlns:a16="http://schemas.microsoft.com/office/drawing/2014/main" id="{C5DA0951-3563-CB97-11DE-43A03CD1EED4}"/>
              </a:ext>
            </a:extLst>
          </p:cNvPr>
          <p:cNvSpPr txBox="1"/>
          <p:nvPr/>
        </p:nvSpPr>
        <p:spPr>
          <a:xfrm>
            <a:off x="35496" y="-22929"/>
            <a:ext cx="1367490" cy="307777"/>
          </a:xfrm>
          <a:prstGeom prst="rect">
            <a:avLst/>
          </a:prstGeom>
          <a:noFill/>
        </p:spPr>
        <p:txBody>
          <a:bodyPr wrap="none" rtlCol="0">
            <a:spAutoFit/>
          </a:bodyPr>
          <a:lstStyle/>
          <a:p>
            <a:r>
              <a:rPr lang="en-GB" sz="1400" dirty="0">
                <a:solidFill>
                  <a:srgbClr val="0000CC"/>
                </a:solidFill>
              </a:rPr>
              <a:t>…..Continued…..</a:t>
            </a:r>
          </a:p>
        </p:txBody>
      </p:sp>
    </p:spTree>
    <p:extLst>
      <p:ext uri="{BB962C8B-B14F-4D97-AF65-F5344CB8AC3E}">
        <p14:creationId xmlns:p14="http://schemas.microsoft.com/office/powerpoint/2010/main" val="21914265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EB64F1-C285-F857-D294-01B494D8D67D}"/>
              </a:ext>
            </a:extLst>
          </p:cNvPr>
          <p:cNvSpPr txBox="1"/>
          <p:nvPr/>
        </p:nvSpPr>
        <p:spPr>
          <a:xfrm>
            <a:off x="251520" y="554399"/>
            <a:ext cx="8640960" cy="4247317"/>
          </a:xfrm>
          <a:prstGeom prst="rect">
            <a:avLst/>
          </a:prstGeom>
          <a:noFill/>
        </p:spPr>
        <p:txBody>
          <a:bodyPr wrap="square">
            <a:spAutoFit/>
          </a:bodyPr>
          <a:lstStyle/>
          <a:p>
            <a:pPr marL="342900" indent="-342900">
              <a:buFont typeface="+mj-lt"/>
              <a:buAutoNum type="alphaLcParenR" startAt="2"/>
            </a:pPr>
            <a:r>
              <a:rPr lang="en-GB" sz="1800" b="0" i="0" u="none" strike="noStrike" baseline="0" dirty="0">
                <a:solidFill>
                  <a:srgbClr val="000000"/>
                </a:solidFill>
              </a:rPr>
              <a:t>X-Y plots of the data from Table 8.5 are shown in Figure 8.12 for the ICP-MS consignments A and E (prepared initially by using MS Excel scatterplot graph option with inserted trend line and equation; the charts were subsequently plotted with Golden Software’s Grapher v20 for this Manual). From the regression equations, a correction factor was calculated to level the ICP-MS La results with respect to the DC-OES data. </a:t>
            </a:r>
          </a:p>
          <a:p>
            <a:pPr marL="342900" indent="-342900">
              <a:buFont typeface="+mj-lt"/>
              <a:buAutoNum type="alphaLcParenR" startAt="2"/>
            </a:pPr>
            <a:r>
              <a:rPr lang="en-GB" sz="1800" b="0" i="0" u="none" strike="noStrike" baseline="0" dirty="0">
                <a:solidFill>
                  <a:srgbClr val="000000"/>
                </a:solidFill>
              </a:rPr>
              <a:t>Where Y is the revised La result and X is the original ICP-MS, the levelling can be carried out for all the newly determined ICP-MS samples, namely:</a:t>
            </a:r>
          </a:p>
          <a:p>
            <a:pPr marL="342900" indent="-342900">
              <a:buFont typeface="+mj-lt"/>
              <a:buAutoNum type="alphaLcParenR" startAt="2"/>
            </a:pPr>
            <a:endParaRPr lang="en-GB" dirty="0">
              <a:solidFill>
                <a:srgbClr val="000000"/>
              </a:solidFill>
            </a:endParaRPr>
          </a:p>
          <a:p>
            <a:pPr algn="ctr"/>
            <a:r>
              <a:rPr lang="es-ES" dirty="0" err="1">
                <a:solidFill>
                  <a:srgbClr val="0000CC"/>
                </a:solidFill>
              </a:rPr>
              <a:t>Consignment</a:t>
            </a:r>
            <a:r>
              <a:rPr lang="es-ES" dirty="0">
                <a:solidFill>
                  <a:srgbClr val="0000CC"/>
                </a:solidFill>
              </a:rPr>
              <a:t> A: Y = 0.8089X + 33.831 </a:t>
            </a:r>
          </a:p>
          <a:p>
            <a:pPr algn="ctr"/>
            <a:r>
              <a:rPr lang="en-GB" dirty="0">
                <a:solidFill>
                  <a:srgbClr val="FF0000"/>
                </a:solidFill>
              </a:rPr>
              <a:t>Consignment E: Y = 0.8135X + 31.471 </a:t>
            </a:r>
            <a:endParaRPr lang="en-GB" sz="1800" b="0" i="0" u="none" strike="noStrike" baseline="0" dirty="0">
              <a:solidFill>
                <a:srgbClr val="000000"/>
              </a:solidFill>
            </a:endParaRPr>
          </a:p>
          <a:p>
            <a:pPr marL="342900" indent="-342900">
              <a:buFont typeface="+mj-lt"/>
              <a:buAutoNum type="alphaLcParenR" startAt="2"/>
            </a:pPr>
            <a:endParaRPr lang="en-GB" sz="1800" b="0" i="0" u="none" strike="noStrike" baseline="0" dirty="0">
              <a:solidFill>
                <a:srgbClr val="000000"/>
              </a:solidFill>
            </a:endParaRPr>
          </a:p>
          <a:p>
            <a:pPr marL="342900" indent="-342900">
              <a:buFont typeface="+mj-lt"/>
              <a:buAutoNum type="alphaLcParenR" startAt="4"/>
            </a:pPr>
            <a:r>
              <a:rPr lang="en-GB" dirty="0">
                <a:solidFill>
                  <a:srgbClr val="000000"/>
                </a:solidFill>
              </a:rPr>
              <a:t>The levelled data can be plotted as a seamless geochemical image (Figure 8.13) based on cumulative percentiles regressions of the two discrete batches of ICP-MS data against the pre-existing error controlled and conditioned DC-OES data. </a:t>
            </a:r>
            <a:endParaRPr lang="en-GB" dirty="0">
              <a:solidFill>
                <a:srgbClr val="FF0000"/>
              </a:solidFill>
            </a:endParaRPr>
          </a:p>
        </p:txBody>
      </p:sp>
      <p:sp>
        <p:nvSpPr>
          <p:cNvPr id="6" name="TextBox 5">
            <a:extLst>
              <a:ext uri="{FF2B5EF4-FFF2-40B4-BE49-F238E27FC236}">
                <a16:creationId xmlns:a16="http://schemas.microsoft.com/office/drawing/2014/main" id="{C2B1022B-1A0D-0313-EF97-AD48FF745337}"/>
              </a:ext>
            </a:extLst>
          </p:cNvPr>
          <p:cNvSpPr txBox="1"/>
          <p:nvPr/>
        </p:nvSpPr>
        <p:spPr>
          <a:xfrm>
            <a:off x="7741014" y="5430043"/>
            <a:ext cx="1367490" cy="307777"/>
          </a:xfrm>
          <a:prstGeom prst="rect">
            <a:avLst/>
          </a:prstGeom>
          <a:noFill/>
        </p:spPr>
        <p:txBody>
          <a:bodyPr wrap="none" rtlCol="0">
            <a:spAutoFit/>
          </a:bodyPr>
          <a:lstStyle/>
          <a:p>
            <a:r>
              <a:rPr lang="en-GB" sz="1400" dirty="0">
                <a:solidFill>
                  <a:srgbClr val="FF0000"/>
                </a:solidFill>
              </a:rPr>
              <a:t>…..Continued…..</a:t>
            </a:r>
          </a:p>
        </p:txBody>
      </p:sp>
      <p:sp>
        <p:nvSpPr>
          <p:cNvPr id="7" name="TextBox 6">
            <a:extLst>
              <a:ext uri="{FF2B5EF4-FFF2-40B4-BE49-F238E27FC236}">
                <a16:creationId xmlns:a16="http://schemas.microsoft.com/office/drawing/2014/main" id="{8D80E4EF-2B3C-835B-7F2C-1B79FA6C90B0}"/>
              </a:ext>
            </a:extLst>
          </p:cNvPr>
          <p:cNvSpPr txBox="1"/>
          <p:nvPr/>
        </p:nvSpPr>
        <p:spPr>
          <a:xfrm>
            <a:off x="35496" y="-22929"/>
            <a:ext cx="1367490" cy="307777"/>
          </a:xfrm>
          <a:prstGeom prst="rect">
            <a:avLst/>
          </a:prstGeom>
          <a:noFill/>
        </p:spPr>
        <p:txBody>
          <a:bodyPr wrap="none" rtlCol="0">
            <a:spAutoFit/>
          </a:bodyPr>
          <a:lstStyle/>
          <a:p>
            <a:r>
              <a:rPr lang="en-GB" sz="1400" dirty="0">
                <a:solidFill>
                  <a:srgbClr val="0000CC"/>
                </a:solidFill>
              </a:rPr>
              <a:t>…..Continued…..</a:t>
            </a:r>
          </a:p>
        </p:txBody>
      </p:sp>
    </p:spTree>
    <p:extLst>
      <p:ext uri="{BB962C8B-B14F-4D97-AF65-F5344CB8AC3E}">
        <p14:creationId xmlns:p14="http://schemas.microsoft.com/office/powerpoint/2010/main" val="29518856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10;&#10;Description automatically generated">
            <a:extLst>
              <a:ext uri="{FF2B5EF4-FFF2-40B4-BE49-F238E27FC236}">
                <a16:creationId xmlns:a16="http://schemas.microsoft.com/office/drawing/2014/main" id="{93F2A92E-2389-6FDD-4B26-27DD0DB351D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77352" y="49188"/>
            <a:ext cx="5389296" cy="4871405"/>
          </a:xfrm>
          <a:prstGeom prst="rect">
            <a:avLst/>
          </a:prstGeom>
        </p:spPr>
      </p:pic>
      <p:sp>
        <p:nvSpPr>
          <p:cNvPr id="7" name="TextBox 6">
            <a:extLst>
              <a:ext uri="{FF2B5EF4-FFF2-40B4-BE49-F238E27FC236}">
                <a16:creationId xmlns:a16="http://schemas.microsoft.com/office/drawing/2014/main" id="{725A9999-533F-9F2F-56D1-4C193EA49E12}"/>
              </a:ext>
            </a:extLst>
          </p:cNvPr>
          <p:cNvSpPr txBox="1"/>
          <p:nvPr/>
        </p:nvSpPr>
        <p:spPr>
          <a:xfrm>
            <a:off x="251520" y="4927148"/>
            <a:ext cx="8640960" cy="738664"/>
          </a:xfrm>
          <a:prstGeom prst="rect">
            <a:avLst/>
          </a:prstGeom>
          <a:noFill/>
        </p:spPr>
        <p:txBody>
          <a:bodyPr wrap="square">
            <a:spAutoFit/>
          </a:bodyPr>
          <a:lstStyle/>
          <a:p>
            <a:r>
              <a:rPr lang="en-GB" sz="1400" b="0" u="none" strike="noStrike" baseline="0" dirty="0">
                <a:solidFill>
                  <a:srgbClr val="000000"/>
                </a:solidFill>
              </a:rPr>
              <a:t>Figure 8.1 on page 433. Cobalt distribution map from the original Geochemical Atlas of Alaska (Weaver </a:t>
            </a:r>
            <a:r>
              <a:rPr lang="en-GB" sz="1400" b="0" i="1" u="none" strike="noStrike" baseline="0" dirty="0">
                <a:solidFill>
                  <a:srgbClr val="000000"/>
                </a:solidFill>
              </a:rPr>
              <a:t>et al</a:t>
            </a:r>
            <a:r>
              <a:rPr lang="en-GB" sz="1400" b="0" u="none" strike="noStrike" baseline="0" dirty="0">
                <a:solidFill>
                  <a:srgbClr val="000000"/>
                </a:solidFill>
              </a:rPr>
              <a:t>., 1983) modified by Smith et al. (2013, Fig. 4, p.172). Large blocks of unlevelled data, identifiable by their straight-edge boundaries (map sheet boundaries), show the effects of uncorrected bias in the analytical results. </a:t>
            </a:r>
            <a:endParaRPr lang="en-GB" sz="1400" dirty="0"/>
          </a:p>
        </p:txBody>
      </p:sp>
    </p:spTree>
    <p:extLst>
      <p:ext uri="{BB962C8B-B14F-4D97-AF65-F5344CB8AC3E}">
        <p14:creationId xmlns:p14="http://schemas.microsoft.com/office/powerpoint/2010/main" val="35918576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C8CF1C03-4F1E-5E49-73A9-75B7A1277BFE}"/>
              </a:ext>
            </a:extLst>
          </p:cNvPr>
          <p:cNvGraphicFramePr>
            <a:graphicFrameLocks noGrp="1"/>
          </p:cNvGraphicFramePr>
          <p:nvPr>
            <p:extLst>
              <p:ext uri="{D42A27DB-BD31-4B8C-83A1-F6EECF244321}">
                <p14:modId xmlns:p14="http://schemas.microsoft.com/office/powerpoint/2010/main" val="910773599"/>
              </p:ext>
            </p:extLst>
          </p:nvPr>
        </p:nvGraphicFramePr>
        <p:xfrm>
          <a:off x="482600" y="1481786"/>
          <a:ext cx="8178801" cy="4040010"/>
        </p:xfrm>
        <a:graphic>
          <a:graphicData uri="http://schemas.openxmlformats.org/drawingml/2006/table">
            <a:tbl>
              <a:tblPr firstRow="1" firstCol="1" bandRow="1"/>
              <a:tblGrid>
                <a:gridCol w="1711677">
                  <a:extLst>
                    <a:ext uri="{9D8B030D-6E8A-4147-A177-3AD203B41FA5}">
                      <a16:colId xmlns:a16="http://schemas.microsoft.com/office/drawing/2014/main" val="3229510145"/>
                    </a:ext>
                  </a:extLst>
                </a:gridCol>
                <a:gridCol w="2429347">
                  <a:extLst>
                    <a:ext uri="{9D8B030D-6E8A-4147-A177-3AD203B41FA5}">
                      <a16:colId xmlns:a16="http://schemas.microsoft.com/office/drawing/2014/main" val="2117169066"/>
                    </a:ext>
                  </a:extLst>
                </a:gridCol>
                <a:gridCol w="2429347">
                  <a:extLst>
                    <a:ext uri="{9D8B030D-6E8A-4147-A177-3AD203B41FA5}">
                      <a16:colId xmlns:a16="http://schemas.microsoft.com/office/drawing/2014/main" val="2370006628"/>
                    </a:ext>
                  </a:extLst>
                </a:gridCol>
                <a:gridCol w="1608430">
                  <a:extLst>
                    <a:ext uri="{9D8B030D-6E8A-4147-A177-3AD203B41FA5}">
                      <a16:colId xmlns:a16="http://schemas.microsoft.com/office/drawing/2014/main" val="2041979146"/>
                    </a:ext>
                  </a:extLst>
                </a:gridCol>
              </a:tblGrid>
              <a:tr h="559357">
                <a:tc>
                  <a:txBody>
                    <a:bodyPr/>
                    <a:lstStyle/>
                    <a:p>
                      <a:pPr algn="ctr" fontAlgn="ctr">
                        <a:spcBef>
                          <a:spcPts val="0"/>
                        </a:spcBef>
                        <a:spcAft>
                          <a:spcPts val="0"/>
                        </a:spcAft>
                      </a:pPr>
                      <a:r>
                        <a:rPr lang="en-GB" sz="1600" b="1" i="1"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Percentile</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spcBef>
                          <a:spcPts val="0"/>
                        </a:spcBef>
                        <a:spcAft>
                          <a:spcPts val="0"/>
                        </a:spcAft>
                      </a:pPr>
                      <a:r>
                        <a:rPr lang="en-GB" sz="1600" b="1" i="1" u="none" strike="noStrike" dirty="0">
                          <a:solidFill>
                            <a:srgbClr val="0000CC"/>
                          </a:solidFill>
                          <a:effectLst/>
                          <a:latin typeface="Times New Roman" panose="02020603050405020304" pitchFamily="18" charset="0"/>
                          <a:ea typeface="Times New Roman" panose="02020603050405020304" pitchFamily="18" charset="0"/>
                          <a:cs typeface="Times New Roman" panose="02020603050405020304" pitchFamily="18" charset="0"/>
                        </a:rPr>
                        <a:t>Consignment A               ICP-MS  La (mg/kg)</a:t>
                      </a:r>
                      <a:endParaRPr lang="en-GB" sz="2900" b="0" i="0" u="none" strike="noStrike" dirty="0">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spcBef>
                          <a:spcPts val="0"/>
                        </a:spcBef>
                        <a:spcAft>
                          <a:spcPts val="0"/>
                        </a:spcAft>
                      </a:pPr>
                      <a:r>
                        <a:rPr lang="en-GB" sz="1600" b="1" i="1" u="none" strike="noStrike">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Consignment E               ICP-MS  La (mg/kg)</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spcBef>
                          <a:spcPts val="0"/>
                        </a:spcBef>
                        <a:spcAft>
                          <a:spcPts val="0"/>
                        </a:spcAft>
                      </a:pPr>
                      <a:r>
                        <a:rPr lang="en-GB" sz="1600" b="1" i="1"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DC-OES La (mg/kg)</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294518376"/>
                  </a:ext>
                </a:extLst>
              </a:tr>
              <a:tr h="316423">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2900" b="0" i="0" u="none" strike="noStrike" dirty="0">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8018052"/>
                  </a:ext>
                </a:extLst>
              </a:tr>
              <a:tr h="316423">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37</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8231989"/>
                  </a:ext>
                </a:extLst>
              </a:tr>
              <a:tr h="316423">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41</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2888953"/>
                  </a:ext>
                </a:extLst>
              </a:tr>
              <a:tr h="316423">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44</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4042997"/>
                  </a:ext>
                </a:extLst>
              </a:tr>
              <a:tr h="316423">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40</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17</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4981973"/>
                  </a:ext>
                </a:extLst>
              </a:tr>
              <a:tr h="316423">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50</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16</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48</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7104238"/>
                  </a:ext>
                </a:extLst>
              </a:tr>
              <a:tr h="316423">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60</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19</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21.2</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50</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7184168"/>
                  </a:ext>
                </a:extLst>
              </a:tr>
              <a:tr h="316423">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70</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25</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53</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4537060"/>
                  </a:ext>
                </a:extLst>
              </a:tr>
              <a:tr h="316423">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59</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9374405"/>
                  </a:ext>
                </a:extLst>
              </a:tr>
              <a:tr h="316423">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90</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41</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43.8</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69</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9566132"/>
                  </a:ext>
                </a:extLst>
              </a:tr>
              <a:tr h="316423">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95</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59</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62.6</a:t>
                      </a:r>
                      <a:endParaRPr lang="en-GB" sz="2900" b="0" i="0" u="none" strike="noStrike">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Bef>
                          <a:spcPts val="0"/>
                        </a:spcBef>
                        <a:spcAft>
                          <a:spcPts val="0"/>
                        </a:spcAft>
                      </a:pPr>
                      <a:r>
                        <a:rPr lang="en-GB" sz="1600" b="0"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79</a:t>
                      </a:r>
                      <a:endParaRPr lang="en-GB" sz="2900" b="0" i="0" u="none" strike="noStrike" dirty="0">
                        <a:effectLst/>
                        <a:latin typeface="Arial" panose="020B0604020202020204" pitchFamily="34" charset="0"/>
                      </a:endParaRPr>
                    </a:p>
                  </a:txBody>
                  <a:tcPr marL="109321" marR="109321" marT="151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2971921"/>
                  </a:ext>
                </a:extLst>
              </a:tr>
            </a:tbl>
          </a:graphicData>
        </a:graphic>
      </p:graphicFrame>
      <p:sp>
        <p:nvSpPr>
          <p:cNvPr id="6" name="TextBox 5">
            <a:extLst>
              <a:ext uri="{FF2B5EF4-FFF2-40B4-BE49-F238E27FC236}">
                <a16:creationId xmlns:a16="http://schemas.microsoft.com/office/drawing/2014/main" id="{4B2864C3-D26B-5C4B-4288-A292269433F6}"/>
              </a:ext>
            </a:extLst>
          </p:cNvPr>
          <p:cNvSpPr txBox="1"/>
          <p:nvPr/>
        </p:nvSpPr>
        <p:spPr>
          <a:xfrm>
            <a:off x="323528" y="193204"/>
            <a:ext cx="8640960" cy="1200329"/>
          </a:xfrm>
          <a:prstGeom prst="rect">
            <a:avLst/>
          </a:prstGeom>
          <a:noFill/>
        </p:spPr>
        <p:txBody>
          <a:bodyPr wrap="square">
            <a:spAutoFit/>
          </a:bodyPr>
          <a:lstStyle/>
          <a:p>
            <a:r>
              <a:rPr lang="en-GB" sz="1800" b="0" u="none" strike="noStrike" baseline="0" dirty="0">
                <a:solidFill>
                  <a:srgbClr val="000000"/>
                </a:solidFill>
              </a:rPr>
              <a:t>Table 8.5 on page 446. Percentiles were calculated for the new ICP-MS La results (consignments A and E) and the original DC-OES results from northern Britain. Consignments A and E contained 2,822 and 1,824 samples, respectively. The original DC-OES data is for 64,530 samples. </a:t>
            </a:r>
            <a:endParaRPr lang="en-GB" dirty="0"/>
          </a:p>
        </p:txBody>
      </p:sp>
    </p:spTree>
    <p:extLst>
      <p:ext uri="{BB962C8B-B14F-4D97-AF65-F5344CB8AC3E}">
        <p14:creationId xmlns:p14="http://schemas.microsoft.com/office/powerpoint/2010/main" val="12781200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8CBC2E-F79A-D82D-AD83-446657074F7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8618" y="25969"/>
            <a:ext cx="4313382" cy="4497795"/>
          </a:xfrm>
          <a:prstGeom prst="rect">
            <a:avLst/>
          </a:prstGeom>
        </p:spPr>
      </p:pic>
      <p:pic>
        <p:nvPicPr>
          <p:cNvPr id="7" name="Picture 6">
            <a:extLst>
              <a:ext uri="{FF2B5EF4-FFF2-40B4-BE49-F238E27FC236}">
                <a16:creationId xmlns:a16="http://schemas.microsoft.com/office/drawing/2014/main" id="{204ECBCE-B33A-3CEC-3121-00BB14EC0C8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16016" y="25969"/>
            <a:ext cx="4313382" cy="4497795"/>
          </a:xfrm>
          <a:prstGeom prst="rect">
            <a:avLst/>
          </a:prstGeom>
        </p:spPr>
      </p:pic>
      <p:sp>
        <p:nvSpPr>
          <p:cNvPr id="9" name="TextBox 8">
            <a:extLst>
              <a:ext uri="{FF2B5EF4-FFF2-40B4-BE49-F238E27FC236}">
                <a16:creationId xmlns:a16="http://schemas.microsoft.com/office/drawing/2014/main" id="{3346F674-A158-A0AC-8647-131F150DD818}"/>
              </a:ext>
            </a:extLst>
          </p:cNvPr>
          <p:cNvSpPr txBox="1"/>
          <p:nvPr/>
        </p:nvSpPr>
        <p:spPr>
          <a:xfrm>
            <a:off x="179512" y="4513684"/>
            <a:ext cx="8633862" cy="1169551"/>
          </a:xfrm>
          <a:prstGeom prst="rect">
            <a:avLst/>
          </a:prstGeom>
          <a:noFill/>
        </p:spPr>
        <p:txBody>
          <a:bodyPr wrap="square">
            <a:spAutoFit/>
          </a:bodyPr>
          <a:lstStyle/>
          <a:p>
            <a:r>
              <a:rPr lang="en-GB" sz="1400" b="0" u="none" strike="noStrike" baseline="0" dirty="0">
                <a:solidFill>
                  <a:srgbClr val="000000"/>
                </a:solidFill>
              </a:rPr>
              <a:t>Figure 8.12 on page 447. Regression analysis (X-Y plots) for the two ICP-MS consignments (A &amp; E) comparing percentiles with the original DC-OES results from northern Britain (refer to Table 8.5). The green line indicates the 45-degree (1:1) diagonal, and the blue in </a:t>
            </a:r>
            <a:r>
              <a:rPr lang="en-GB" sz="1400" b="1" u="none" strike="noStrike" baseline="0" dirty="0">
                <a:solidFill>
                  <a:srgbClr val="000000"/>
                </a:solidFill>
              </a:rPr>
              <a:t>(a) </a:t>
            </a:r>
            <a:r>
              <a:rPr lang="en-GB" sz="1400" b="0" u="none" strike="noStrike" baseline="0" dirty="0">
                <a:solidFill>
                  <a:srgbClr val="000000"/>
                </a:solidFill>
              </a:rPr>
              <a:t>and red in </a:t>
            </a:r>
            <a:r>
              <a:rPr lang="en-GB" sz="1400" b="1" u="none" strike="noStrike" baseline="0" dirty="0">
                <a:solidFill>
                  <a:srgbClr val="000000"/>
                </a:solidFill>
              </a:rPr>
              <a:t>(b) </a:t>
            </a:r>
            <a:r>
              <a:rPr lang="en-GB" sz="1400" b="0" u="none" strike="noStrike" baseline="0" dirty="0">
                <a:solidFill>
                  <a:srgbClr val="000000"/>
                </a:solidFill>
              </a:rPr>
              <a:t>the fitted linear regression lines. R is the linear correlation coefficient, and R</a:t>
            </a:r>
            <a:r>
              <a:rPr lang="en-GB" sz="1400" b="0" u="none" strike="noStrike" baseline="30000" dirty="0">
                <a:solidFill>
                  <a:srgbClr val="000000"/>
                </a:solidFill>
              </a:rPr>
              <a:t>2</a:t>
            </a:r>
            <a:r>
              <a:rPr lang="en-GB" sz="1400" b="0" u="none" strike="noStrike" baseline="0" dirty="0">
                <a:solidFill>
                  <a:srgbClr val="000000"/>
                </a:solidFill>
              </a:rPr>
              <a:t> is a statistical measure of how close the data are to the fitted regression line. Plotted with Golden Software’s Grapher™ v20. </a:t>
            </a:r>
            <a:endParaRPr lang="en-GB" sz="1400" dirty="0"/>
          </a:p>
        </p:txBody>
      </p:sp>
    </p:spTree>
    <p:extLst>
      <p:ext uri="{BB962C8B-B14F-4D97-AF65-F5344CB8AC3E}">
        <p14:creationId xmlns:p14="http://schemas.microsoft.com/office/powerpoint/2010/main" val="42589114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10;&#10;Description automatically generated">
            <a:extLst>
              <a:ext uri="{FF2B5EF4-FFF2-40B4-BE49-F238E27FC236}">
                <a16:creationId xmlns:a16="http://schemas.microsoft.com/office/drawing/2014/main" id="{E3397F49-2458-CB77-94BA-8A48265868E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88447" y="0"/>
            <a:ext cx="3683553" cy="5204960"/>
          </a:xfrm>
          <a:prstGeom prst="rect">
            <a:avLst/>
          </a:prstGeom>
        </p:spPr>
      </p:pic>
      <p:pic>
        <p:nvPicPr>
          <p:cNvPr id="7" name="Picture 6" descr="Map&#10;&#10;Description automatically generated">
            <a:extLst>
              <a:ext uri="{FF2B5EF4-FFF2-40B4-BE49-F238E27FC236}">
                <a16:creationId xmlns:a16="http://schemas.microsoft.com/office/drawing/2014/main" id="{0F9D2BB8-3AB4-0C5F-A177-9CC72F3E17F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84301" y="0"/>
            <a:ext cx="3683553" cy="5204960"/>
          </a:xfrm>
          <a:prstGeom prst="rect">
            <a:avLst/>
          </a:prstGeom>
        </p:spPr>
      </p:pic>
      <p:sp>
        <p:nvSpPr>
          <p:cNvPr id="9" name="TextBox 8">
            <a:extLst>
              <a:ext uri="{FF2B5EF4-FFF2-40B4-BE49-F238E27FC236}">
                <a16:creationId xmlns:a16="http://schemas.microsoft.com/office/drawing/2014/main" id="{2FAF84E1-90B0-AB32-5B59-9E498D2DD22C}"/>
              </a:ext>
            </a:extLst>
          </p:cNvPr>
          <p:cNvSpPr txBox="1"/>
          <p:nvPr/>
        </p:nvSpPr>
        <p:spPr>
          <a:xfrm>
            <a:off x="251520" y="5017740"/>
            <a:ext cx="8640960" cy="738664"/>
          </a:xfrm>
          <a:prstGeom prst="rect">
            <a:avLst/>
          </a:prstGeom>
          <a:noFill/>
        </p:spPr>
        <p:txBody>
          <a:bodyPr wrap="square">
            <a:spAutoFit/>
          </a:bodyPr>
          <a:lstStyle/>
          <a:p>
            <a:r>
              <a:rPr lang="en-GB" sz="1400" b="0" u="none" strike="noStrike" baseline="0" dirty="0">
                <a:solidFill>
                  <a:srgbClr val="000000"/>
                </a:solidFill>
              </a:rPr>
              <a:t>Figure 8.13 on page 448. Lanthanum in stream sediment samples from northern Britain based on combined data sets from La determined by DC-OES and ICP-MS. Maps with </a:t>
            </a:r>
            <a:r>
              <a:rPr lang="en-GB" sz="1400" b="1" u="none" strike="noStrike" baseline="0" dirty="0">
                <a:solidFill>
                  <a:srgbClr val="000000"/>
                </a:solidFill>
              </a:rPr>
              <a:t>(a) </a:t>
            </a:r>
            <a:r>
              <a:rPr lang="en-GB" sz="1400" b="0" u="none" strike="noStrike" baseline="0" dirty="0">
                <a:solidFill>
                  <a:srgbClr val="000000"/>
                </a:solidFill>
              </a:rPr>
              <a:t>Unlevelled ICP-MS La results, and </a:t>
            </a:r>
            <a:r>
              <a:rPr lang="en-GB" sz="1400" b="1" u="none" strike="noStrike" baseline="0" dirty="0">
                <a:solidFill>
                  <a:srgbClr val="000000"/>
                </a:solidFill>
              </a:rPr>
              <a:t>(b) </a:t>
            </a:r>
            <a:r>
              <a:rPr lang="en-GB" sz="1400" b="0" u="none" strike="noStrike" baseline="0" dirty="0">
                <a:solidFill>
                  <a:srgbClr val="000000"/>
                </a:solidFill>
              </a:rPr>
              <a:t>Levelled ICP-MS La results. </a:t>
            </a:r>
            <a:endParaRPr lang="en-GB" sz="1400" dirty="0"/>
          </a:p>
        </p:txBody>
      </p:sp>
      <p:sp>
        <p:nvSpPr>
          <p:cNvPr id="10" name="TextBox 9">
            <a:extLst>
              <a:ext uri="{FF2B5EF4-FFF2-40B4-BE49-F238E27FC236}">
                <a16:creationId xmlns:a16="http://schemas.microsoft.com/office/drawing/2014/main" id="{DC83BC6D-B5B0-C518-B7B2-5BBF7657DDA2}"/>
              </a:ext>
            </a:extLst>
          </p:cNvPr>
          <p:cNvSpPr txBox="1"/>
          <p:nvPr/>
        </p:nvSpPr>
        <p:spPr>
          <a:xfrm flipH="1">
            <a:off x="1106060" y="4620861"/>
            <a:ext cx="484626" cy="369332"/>
          </a:xfrm>
          <a:prstGeom prst="rect">
            <a:avLst/>
          </a:prstGeom>
          <a:noFill/>
        </p:spPr>
        <p:txBody>
          <a:bodyPr wrap="square" rtlCol="0">
            <a:spAutoFit/>
          </a:bodyPr>
          <a:lstStyle/>
          <a:p>
            <a:r>
              <a:rPr lang="en-GB" b="1" dirty="0"/>
              <a:t>(a)</a:t>
            </a:r>
          </a:p>
        </p:txBody>
      </p:sp>
      <p:sp>
        <p:nvSpPr>
          <p:cNvPr id="11" name="TextBox 10">
            <a:extLst>
              <a:ext uri="{FF2B5EF4-FFF2-40B4-BE49-F238E27FC236}">
                <a16:creationId xmlns:a16="http://schemas.microsoft.com/office/drawing/2014/main" id="{5D80260C-29C2-1CFD-7F50-D9A40970DC56}"/>
              </a:ext>
            </a:extLst>
          </p:cNvPr>
          <p:cNvSpPr txBox="1"/>
          <p:nvPr/>
        </p:nvSpPr>
        <p:spPr>
          <a:xfrm flipH="1">
            <a:off x="4798262" y="4620613"/>
            <a:ext cx="484626" cy="369332"/>
          </a:xfrm>
          <a:prstGeom prst="rect">
            <a:avLst/>
          </a:prstGeom>
          <a:noFill/>
        </p:spPr>
        <p:txBody>
          <a:bodyPr wrap="square" rtlCol="0">
            <a:spAutoFit/>
          </a:bodyPr>
          <a:lstStyle/>
          <a:p>
            <a:r>
              <a:rPr lang="en-GB" b="1" dirty="0"/>
              <a:t>(b)</a:t>
            </a:r>
          </a:p>
        </p:txBody>
      </p:sp>
    </p:spTree>
    <p:extLst>
      <p:ext uri="{BB962C8B-B14F-4D97-AF65-F5344CB8AC3E}">
        <p14:creationId xmlns:p14="http://schemas.microsoft.com/office/powerpoint/2010/main" val="37769439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line chart&#10;&#10;Description automatically generated">
            <a:extLst>
              <a:ext uri="{FF2B5EF4-FFF2-40B4-BE49-F238E27FC236}">
                <a16:creationId xmlns:a16="http://schemas.microsoft.com/office/drawing/2014/main" id="{629681BC-1C5E-63E7-5E52-EBC6B65B71A7}"/>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804878" y="-1"/>
            <a:ext cx="5515149" cy="4568269"/>
          </a:xfrm>
          <a:prstGeom prst="rect">
            <a:avLst/>
          </a:prstGeom>
        </p:spPr>
      </p:pic>
      <p:sp>
        <p:nvSpPr>
          <p:cNvPr id="7" name="TextBox 6">
            <a:extLst>
              <a:ext uri="{FF2B5EF4-FFF2-40B4-BE49-F238E27FC236}">
                <a16:creationId xmlns:a16="http://schemas.microsoft.com/office/drawing/2014/main" id="{F230BB7E-56A5-7835-B89B-0AC8AA2A8D0F}"/>
              </a:ext>
            </a:extLst>
          </p:cNvPr>
          <p:cNvSpPr txBox="1"/>
          <p:nvPr/>
        </p:nvSpPr>
        <p:spPr>
          <a:xfrm>
            <a:off x="251520" y="4568269"/>
            <a:ext cx="8640960" cy="1169551"/>
          </a:xfrm>
          <a:prstGeom prst="rect">
            <a:avLst/>
          </a:prstGeom>
          <a:noFill/>
        </p:spPr>
        <p:txBody>
          <a:bodyPr wrap="square">
            <a:spAutoFit/>
          </a:bodyPr>
          <a:lstStyle/>
          <a:p>
            <a:r>
              <a:rPr lang="en-GB" sz="1400" b="0" u="none" strike="noStrike" baseline="0" dirty="0">
                <a:solidFill>
                  <a:srgbClr val="000000"/>
                </a:solidFill>
              </a:rPr>
              <a:t>Figure 8.14 on page 450. Cumulative probability plot indicating true detection limits for samples determined by two different analytical methods. Such plots can demonstrate that the real detection limits (i.e., the point at the lower end of the cumulative distribution curve where the curve becomes horizontal) are often much lower than those cited by the analyst (the cited detection limits are marked on the plot). Recorded data for 10,000 samples from part of central and eastern England (from Johnson </a:t>
            </a:r>
            <a:r>
              <a:rPr lang="en-GB" sz="1400" b="0" i="1" u="none" strike="noStrike" baseline="0" dirty="0">
                <a:solidFill>
                  <a:srgbClr val="000000"/>
                </a:solidFill>
              </a:rPr>
              <a:t>et al.</a:t>
            </a:r>
            <a:r>
              <a:rPr lang="en-GB" sz="1400" b="0" u="none" strike="noStrike" baseline="0" dirty="0">
                <a:solidFill>
                  <a:srgbClr val="000000"/>
                </a:solidFill>
              </a:rPr>
              <a:t>, 2018, Fig. 5.5, p.88). </a:t>
            </a:r>
            <a:endParaRPr lang="en-GB" sz="1400" dirty="0"/>
          </a:p>
        </p:txBody>
      </p:sp>
    </p:spTree>
    <p:extLst>
      <p:ext uri="{BB962C8B-B14F-4D97-AF65-F5344CB8AC3E}">
        <p14:creationId xmlns:p14="http://schemas.microsoft.com/office/powerpoint/2010/main" val="11478078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FCD71C-ED45-2AFC-80C5-30F87D8D8D04}"/>
              </a:ext>
            </a:extLst>
          </p:cNvPr>
          <p:cNvSpPr txBox="1"/>
          <p:nvPr/>
        </p:nvSpPr>
        <p:spPr>
          <a:xfrm>
            <a:off x="251520" y="121196"/>
            <a:ext cx="8640960" cy="646331"/>
          </a:xfrm>
          <a:prstGeom prst="rect">
            <a:avLst/>
          </a:prstGeom>
          <a:noFill/>
        </p:spPr>
        <p:txBody>
          <a:bodyPr wrap="square">
            <a:spAutoFit/>
          </a:bodyPr>
          <a:lstStyle/>
          <a:p>
            <a:r>
              <a:rPr lang="en-GB" sz="1800" b="1" i="0" u="none" strike="noStrike" baseline="0" dirty="0">
                <a:solidFill>
                  <a:srgbClr val="000000"/>
                </a:solidFill>
              </a:rPr>
              <a:t>8.4. Other strategies required to future-proof data over long periods </a:t>
            </a:r>
            <a:endParaRPr lang="en-GB" sz="1800" b="0" i="0" u="none" strike="noStrike" baseline="0" dirty="0">
              <a:solidFill>
                <a:srgbClr val="000000"/>
              </a:solidFill>
            </a:endParaRPr>
          </a:p>
          <a:p>
            <a:r>
              <a:rPr lang="en-GB" sz="1800" b="1" i="0" u="none" strike="noStrike" baseline="0" dirty="0">
                <a:solidFill>
                  <a:srgbClr val="000000"/>
                </a:solidFill>
              </a:rPr>
              <a:t>8.4.1. Improved lower detection limit </a:t>
            </a:r>
            <a:endParaRPr lang="en-GB" dirty="0"/>
          </a:p>
        </p:txBody>
      </p:sp>
      <p:sp>
        <p:nvSpPr>
          <p:cNvPr id="7" name="TextBox 6">
            <a:extLst>
              <a:ext uri="{FF2B5EF4-FFF2-40B4-BE49-F238E27FC236}">
                <a16:creationId xmlns:a16="http://schemas.microsoft.com/office/drawing/2014/main" id="{AC1DBBBF-46F5-A7A5-1AEA-7522807D2EB7}"/>
              </a:ext>
            </a:extLst>
          </p:cNvPr>
          <p:cNvSpPr txBox="1"/>
          <p:nvPr/>
        </p:nvSpPr>
        <p:spPr>
          <a:xfrm>
            <a:off x="179512" y="913686"/>
            <a:ext cx="8640960" cy="4801314"/>
          </a:xfrm>
          <a:prstGeom prst="rect">
            <a:avLst/>
          </a:prstGeom>
          <a:noFill/>
        </p:spPr>
        <p:txBody>
          <a:bodyPr wrap="square">
            <a:spAutoFit/>
          </a:bodyPr>
          <a:lstStyle/>
          <a:p>
            <a:r>
              <a:rPr lang="en-GB" dirty="0">
                <a:solidFill>
                  <a:srgbClr val="000000"/>
                </a:solidFill>
              </a:rPr>
              <a:t>I</a:t>
            </a:r>
            <a:r>
              <a:rPr lang="en-GB" sz="1800" b="0" i="0" u="none" strike="noStrike" baseline="0" dirty="0">
                <a:solidFill>
                  <a:srgbClr val="000000"/>
                </a:solidFill>
              </a:rPr>
              <a:t>t is important to be aware of the distinction between </a:t>
            </a:r>
            <a:r>
              <a:rPr lang="en-GB" sz="1800" b="1" i="1" u="none" strike="noStrike" baseline="0" dirty="0">
                <a:solidFill>
                  <a:srgbClr val="000000"/>
                </a:solidFill>
              </a:rPr>
              <a:t>recorded </a:t>
            </a:r>
            <a:r>
              <a:rPr lang="en-GB" sz="1800" b="0" i="0" u="none" strike="noStrike" baseline="0" dirty="0">
                <a:solidFill>
                  <a:srgbClr val="000000"/>
                </a:solidFill>
              </a:rPr>
              <a:t>and </a:t>
            </a:r>
            <a:r>
              <a:rPr lang="en-GB" sz="1800" b="1" i="1" u="none" strike="noStrike" baseline="0" dirty="0">
                <a:solidFill>
                  <a:srgbClr val="000000"/>
                </a:solidFill>
              </a:rPr>
              <a:t>reported </a:t>
            </a:r>
            <a:r>
              <a:rPr lang="en-GB" sz="1800" b="0" i="0" u="none" strike="noStrike" baseline="0" dirty="0">
                <a:solidFill>
                  <a:srgbClr val="000000"/>
                </a:solidFill>
              </a:rPr>
              <a:t>results (AMC, 2001a, b). </a:t>
            </a:r>
            <a:r>
              <a:rPr lang="en-GB" sz="1800" b="1" i="1" u="none" strike="noStrike" baseline="0" dirty="0">
                <a:solidFill>
                  <a:srgbClr val="000000"/>
                </a:solidFill>
              </a:rPr>
              <a:t>Recording </a:t>
            </a:r>
            <a:r>
              <a:rPr lang="en-GB" sz="1800" b="0" i="0" u="none" strike="noStrike" baseline="0" dirty="0">
                <a:solidFill>
                  <a:srgbClr val="000000"/>
                </a:solidFill>
              </a:rPr>
              <a:t>of results is a listing of the data as produced by the analytical instrument, including negative values and results that may be below the laboratories cited LDL (uncensored analytical data). The </a:t>
            </a:r>
            <a:r>
              <a:rPr lang="en-GB" sz="1800" b="1" i="1" u="none" strike="noStrike" baseline="0" dirty="0">
                <a:solidFill>
                  <a:srgbClr val="000000"/>
                </a:solidFill>
              </a:rPr>
              <a:t>reporting </a:t>
            </a:r>
            <a:r>
              <a:rPr lang="en-GB" sz="1800" b="0" i="0" u="none" strike="noStrike" baseline="0" dirty="0">
                <a:solidFill>
                  <a:srgbClr val="000000"/>
                </a:solidFill>
              </a:rPr>
              <a:t>of results is a contractual matter between the analytical laboratory and the customer receiving the results. </a:t>
            </a:r>
            <a:r>
              <a:rPr lang="en-GB" sz="1800" b="0" i="1" u="none" strike="noStrike" baseline="0" dirty="0">
                <a:solidFill>
                  <a:srgbClr val="000000"/>
                </a:solidFill>
              </a:rPr>
              <a:t>For example</a:t>
            </a:r>
            <a:r>
              <a:rPr lang="en-GB" sz="1800" b="0" i="0" u="none" strike="noStrike" baseline="0" dirty="0">
                <a:solidFill>
                  <a:srgbClr val="000000"/>
                </a:solidFill>
              </a:rPr>
              <a:t>, the results may be edited by the laboratory, so all recorded results of an element that fall below the cited LDL are reported as ‘&lt;LDL’ (censored data), and if a quantitative value is required for statistical analysis, a value ‘half the LDL’ may be substituted. This introduces a significant statistical bias at the lower end of the analyte’s data distribution. A similar analytical bias is introduced if results are rounded, say to the nearest mg/kg, giving a stepped data distribution. </a:t>
            </a:r>
            <a:r>
              <a:rPr lang="en-GB" sz="1800" b="1" i="0" u="none" strike="noStrike" baseline="0" dirty="0">
                <a:solidFill>
                  <a:srgbClr val="000000"/>
                </a:solidFill>
              </a:rPr>
              <a:t>A geochemical database must comprise entirely of </a:t>
            </a:r>
            <a:r>
              <a:rPr lang="en-GB" sz="1800" b="1" i="1" u="none" strike="noStrike" baseline="0" dirty="0">
                <a:solidFill>
                  <a:srgbClr val="000000"/>
                </a:solidFill>
              </a:rPr>
              <a:t>recorded </a:t>
            </a:r>
            <a:r>
              <a:rPr lang="en-GB" sz="1800" b="1" i="0" u="none" strike="noStrike" baseline="0" dirty="0">
                <a:solidFill>
                  <a:srgbClr val="000000"/>
                </a:solidFill>
              </a:rPr>
              <a:t>results </a:t>
            </a:r>
            <a:r>
              <a:rPr lang="en-GB" sz="1800" b="0" i="0" u="none" strike="noStrike" baseline="0" dirty="0">
                <a:solidFill>
                  <a:srgbClr val="000000"/>
                </a:solidFill>
              </a:rPr>
              <a:t>and not a mixture of recorded and reported data sets. Sufficient metadata needs to be attached to the data set so that, over a long period, the derivation of the reported results from the recorded results can be understood, reproduced or even modified. This helps to accommodate improvements to analytical precision, and results from areas produced over different periods may have different LDLs and methods of representing semi-quantitative data, described in the associated metadata. </a:t>
            </a:r>
            <a:endParaRPr lang="en-GB" dirty="0"/>
          </a:p>
        </p:txBody>
      </p:sp>
      <p:sp>
        <p:nvSpPr>
          <p:cNvPr id="8" name="TextBox 7">
            <a:extLst>
              <a:ext uri="{FF2B5EF4-FFF2-40B4-BE49-F238E27FC236}">
                <a16:creationId xmlns:a16="http://schemas.microsoft.com/office/drawing/2014/main" id="{A118CEED-30C0-2563-79FA-67C6FE59EEF0}"/>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6927191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FCD71C-ED45-2AFC-80C5-30F87D8D8D04}"/>
              </a:ext>
            </a:extLst>
          </p:cNvPr>
          <p:cNvSpPr txBox="1"/>
          <p:nvPr/>
        </p:nvSpPr>
        <p:spPr>
          <a:xfrm>
            <a:off x="251520" y="581873"/>
            <a:ext cx="8640960" cy="646331"/>
          </a:xfrm>
          <a:prstGeom prst="rect">
            <a:avLst/>
          </a:prstGeom>
          <a:noFill/>
        </p:spPr>
        <p:txBody>
          <a:bodyPr wrap="square">
            <a:spAutoFit/>
          </a:bodyPr>
          <a:lstStyle/>
          <a:p>
            <a:r>
              <a:rPr lang="en-GB" sz="1800" b="1" i="0" u="none" strike="noStrike" baseline="0" dirty="0">
                <a:solidFill>
                  <a:srgbClr val="000000"/>
                </a:solidFill>
              </a:rPr>
              <a:t>8.4. Other strategies required to future-proof data over long periods </a:t>
            </a:r>
            <a:endParaRPr lang="en-GB" sz="1800" b="0" i="0" u="none" strike="noStrike" baseline="0" dirty="0">
              <a:solidFill>
                <a:srgbClr val="000000"/>
              </a:solidFill>
            </a:endParaRPr>
          </a:p>
          <a:p>
            <a:r>
              <a:rPr lang="en-GB" sz="1800" b="1" i="0" u="none" strike="noStrike" baseline="0" dirty="0">
                <a:solidFill>
                  <a:srgbClr val="000000"/>
                </a:solidFill>
              </a:rPr>
              <a:t>8.4.1. Improved lower detection limit </a:t>
            </a:r>
            <a:endParaRPr lang="en-GB" dirty="0"/>
          </a:p>
        </p:txBody>
      </p:sp>
      <p:sp>
        <p:nvSpPr>
          <p:cNvPr id="7" name="TextBox 6">
            <a:extLst>
              <a:ext uri="{FF2B5EF4-FFF2-40B4-BE49-F238E27FC236}">
                <a16:creationId xmlns:a16="http://schemas.microsoft.com/office/drawing/2014/main" id="{AC1DBBBF-46F5-A7A5-1AEA-7522807D2EB7}"/>
              </a:ext>
            </a:extLst>
          </p:cNvPr>
          <p:cNvSpPr txBox="1"/>
          <p:nvPr/>
        </p:nvSpPr>
        <p:spPr>
          <a:xfrm>
            <a:off x="179512" y="1374363"/>
            <a:ext cx="8640960" cy="2585323"/>
          </a:xfrm>
          <a:prstGeom prst="rect">
            <a:avLst/>
          </a:prstGeom>
          <a:noFill/>
        </p:spPr>
        <p:txBody>
          <a:bodyPr wrap="square">
            <a:spAutoFit/>
          </a:bodyPr>
          <a:lstStyle/>
          <a:p>
            <a:r>
              <a:rPr lang="en-GB" dirty="0">
                <a:solidFill>
                  <a:srgbClr val="000000"/>
                </a:solidFill>
              </a:rPr>
              <a:t>An example from the BGS G-BASE programme is given in Figure 8.14 showing how the changes in the analytical method for the determination of Al in stream water samples greatly reduced the analytical bias at the lower concentrations of the Al data distribution (see other examples in Chapter 7 of this Manual). </a:t>
            </a:r>
          </a:p>
          <a:p>
            <a:endParaRPr lang="en-GB" dirty="0">
              <a:solidFill>
                <a:srgbClr val="000000"/>
              </a:solidFill>
            </a:endParaRPr>
          </a:p>
          <a:p>
            <a:r>
              <a:rPr lang="en-GB" dirty="0">
                <a:solidFill>
                  <a:srgbClr val="000000"/>
                </a:solidFill>
              </a:rPr>
              <a:t>The change from the ICP-AES to ICP-MS analytical method resulted in a more than ten-fold improvement in the LDL. This meant that, over a long time, when all the results were put together into a single data set to plot a regional geochemical map, a strategy was required to produce a meaningful geochemical image (see Fig. 8.15 – next slide). </a:t>
            </a:r>
          </a:p>
        </p:txBody>
      </p:sp>
      <p:sp>
        <p:nvSpPr>
          <p:cNvPr id="2" name="TextBox 1">
            <a:extLst>
              <a:ext uri="{FF2B5EF4-FFF2-40B4-BE49-F238E27FC236}">
                <a16:creationId xmlns:a16="http://schemas.microsoft.com/office/drawing/2014/main" id="{F2A43FEF-0E7D-ADAD-482E-CA2DA216462D}"/>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
        <p:nvSpPr>
          <p:cNvPr id="3" name="TextBox 2">
            <a:extLst>
              <a:ext uri="{FF2B5EF4-FFF2-40B4-BE49-F238E27FC236}">
                <a16:creationId xmlns:a16="http://schemas.microsoft.com/office/drawing/2014/main" id="{FED9C8DB-00B2-B85D-3B0B-4BA3795D02C8}"/>
              </a:ext>
            </a:extLst>
          </p:cNvPr>
          <p:cNvSpPr txBox="1"/>
          <p:nvPr/>
        </p:nvSpPr>
        <p:spPr>
          <a:xfrm>
            <a:off x="0" y="8574"/>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28987323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CEBD400-E6BF-0AB4-5CCD-7510A4F807F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bwMode="auto">
          <a:xfrm>
            <a:off x="35496" y="44767"/>
            <a:ext cx="4180840" cy="5625465"/>
          </a:xfrm>
          <a:prstGeom prst="rect">
            <a:avLst/>
          </a:prstGeom>
          <a:noFill/>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190ECE56-1A73-5E6F-3130-729AF5EC38AA}"/>
              </a:ext>
            </a:extLst>
          </p:cNvPr>
          <p:cNvSpPr txBox="1"/>
          <p:nvPr/>
        </p:nvSpPr>
        <p:spPr>
          <a:xfrm>
            <a:off x="4355976" y="409228"/>
            <a:ext cx="4572000" cy="1754326"/>
          </a:xfrm>
          <a:prstGeom prst="rect">
            <a:avLst/>
          </a:prstGeom>
          <a:noFill/>
        </p:spPr>
        <p:txBody>
          <a:bodyPr wrap="square">
            <a:spAutoFit/>
          </a:bodyPr>
          <a:lstStyle/>
          <a:p>
            <a:r>
              <a:rPr lang="en-GB" sz="1800" b="0" u="none" strike="noStrike" baseline="0" dirty="0">
                <a:solidFill>
                  <a:srgbClr val="000000"/>
                </a:solidFill>
              </a:rPr>
              <a:t>Figure 8.15 on page 451. Aluminium in stream water samples from England and Wales from the G-BASE project illustrates how data sets with different lower detection limits can be combined (from Johnson et al., 2018, Fig. 5.14, p.98). </a:t>
            </a:r>
            <a:endParaRPr lang="en-GB" dirty="0"/>
          </a:p>
        </p:txBody>
      </p:sp>
      <p:sp>
        <p:nvSpPr>
          <p:cNvPr id="8" name="TextBox 7">
            <a:extLst>
              <a:ext uri="{FF2B5EF4-FFF2-40B4-BE49-F238E27FC236}">
                <a16:creationId xmlns:a16="http://schemas.microsoft.com/office/drawing/2014/main" id="{B97FE4E3-A20E-DB2B-175E-9C62F6D59B1E}"/>
              </a:ext>
            </a:extLst>
          </p:cNvPr>
          <p:cNvSpPr txBox="1"/>
          <p:nvPr/>
        </p:nvSpPr>
        <p:spPr>
          <a:xfrm>
            <a:off x="4355976" y="2857499"/>
            <a:ext cx="4572000" cy="1477328"/>
          </a:xfrm>
          <a:prstGeom prst="rect">
            <a:avLst/>
          </a:prstGeom>
          <a:noFill/>
        </p:spPr>
        <p:txBody>
          <a:bodyPr wrap="square">
            <a:spAutoFit/>
          </a:bodyPr>
          <a:lstStyle/>
          <a:p>
            <a:r>
              <a:rPr lang="en-GB" dirty="0">
                <a:solidFill>
                  <a:srgbClr val="000000"/>
                </a:solidFill>
              </a:rPr>
              <a:t>As it can be seen on the map, it is not possible to generate a seamless geochemical map for this situation, but a common percentile classification can be used for the higher Al results.</a:t>
            </a:r>
            <a:endParaRPr lang="en-GB" dirty="0"/>
          </a:p>
        </p:txBody>
      </p:sp>
      <p:sp>
        <p:nvSpPr>
          <p:cNvPr id="9" name="TextBox 8">
            <a:extLst>
              <a:ext uri="{FF2B5EF4-FFF2-40B4-BE49-F238E27FC236}">
                <a16:creationId xmlns:a16="http://schemas.microsoft.com/office/drawing/2014/main" id="{9BDFBD49-458D-545B-D344-D4CAAA115E03}"/>
              </a:ext>
            </a:extLst>
          </p:cNvPr>
          <p:cNvSpPr txBox="1"/>
          <p:nvPr/>
        </p:nvSpPr>
        <p:spPr>
          <a:xfrm>
            <a:off x="3995936" y="0"/>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26070643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251374F-8164-18D9-D65E-A71008D6DFC9}"/>
              </a:ext>
            </a:extLst>
          </p:cNvPr>
          <p:cNvSpPr txBox="1"/>
          <p:nvPr/>
        </p:nvSpPr>
        <p:spPr>
          <a:xfrm>
            <a:off x="251520" y="594772"/>
            <a:ext cx="8640960" cy="1446550"/>
          </a:xfrm>
          <a:prstGeom prst="rect">
            <a:avLst/>
          </a:prstGeom>
          <a:solidFill>
            <a:srgbClr val="FFFFCC"/>
          </a:solidFill>
          <a:ln w="15875">
            <a:solidFill>
              <a:schemeClr val="tx1"/>
            </a:solidFill>
          </a:ln>
        </p:spPr>
        <p:txBody>
          <a:bodyPr wrap="square" rtlCol="0">
            <a:spAutoFit/>
          </a:bodyPr>
          <a:lstStyle/>
          <a:p>
            <a:r>
              <a:rPr lang="en-GB" sz="2200" b="1" dirty="0">
                <a:solidFill>
                  <a:schemeClr val="tx1"/>
                </a:solidFill>
                <a:effectLst/>
              </a:rPr>
              <a:t>Important note 2: </a:t>
            </a:r>
            <a:r>
              <a:rPr lang="en-GB" sz="2200" b="0" dirty="0">
                <a:solidFill>
                  <a:schemeClr val="tx1"/>
                </a:solidFill>
                <a:effectLst/>
              </a:rPr>
              <a:t>The laboratory MUST provide the applied geochemist with the recorded results as produced by the analytical instrument, including negative values (uncensored data). The geochemical database MUST NOT include a mixture of recorded and reported results.</a:t>
            </a:r>
            <a:endParaRPr lang="en-GB" sz="2200" dirty="0"/>
          </a:p>
        </p:txBody>
      </p:sp>
      <p:sp>
        <p:nvSpPr>
          <p:cNvPr id="8" name="TextBox 7">
            <a:extLst>
              <a:ext uri="{FF2B5EF4-FFF2-40B4-BE49-F238E27FC236}">
                <a16:creationId xmlns:a16="http://schemas.microsoft.com/office/drawing/2014/main" id="{165412CB-E1A8-C9A4-C756-D09B1690EC90}"/>
              </a:ext>
            </a:extLst>
          </p:cNvPr>
          <p:cNvSpPr txBox="1"/>
          <p:nvPr/>
        </p:nvSpPr>
        <p:spPr>
          <a:xfrm>
            <a:off x="251520" y="2353444"/>
            <a:ext cx="8640960" cy="3139321"/>
          </a:xfrm>
          <a:prstGeom prst="rect">
            <a:avLst/>
          </a:prstGeom>
          <a:solidFill>
            <a:srgbClr val="FFFFCC"/>
          </a:solidFill>
          <a:ln>
            <a:solidFill>
              <a:schemeClr val="tx1"/>
            </a:solidFill>
          </a:ln>
        </p:spPr>
        <p:txBody>
          <a:bodyPr wrap="square" rtlCol="0">
            <a:spAutoFit/>
          </a:bodyPr>
          <a:lstStyle/>
          <a:p>
            <a:r>
              <a:rPr lang="en-GB" sz="2200" b="1" dirty="0">
                <a:solidFill>
                  <a:schemeClr val="tx1"/>
                </a:solidFill>
                <a:effectLst/>
              </a:rPr>
              <a:t>Important note 3:</a:t>
            </a:r>
            <a:r>
              <a:rPr lang="en-GB" sz="2200" dirty="0">
                <a:solidFill>
                  <a:schemeClr val="tx1"/>
                </a:solidFill>
                <a:effectLst/>
              </a:rPr>
              <a:t> </a:t>
            </a:r>
            <a:r>
              <a:rPr lang="en-GB" sz="2200" b="0" dirty="0">
                <a:solidFill>
                  <a:schemeClr val="tx1"/>
                </a:solidFill>
                <a:effectLst/>
              </a:rPr>
              <a:t>Secondary Reference Materials (SRMs) of different chemical composition must always be introduced systematically in the analytical batches of geochemical surveys as their results can be used in the future for levelling disparate data sets. At least five different SRMs will be needed for each sample type to cover the concentration ranges of all elements. Hence, large quantities of each SRM are required to be made to cover the duration of long-running surveys such as the Global Geochemical Reference Network project, and enough material should remain for future use and for standardising new SRMs.</a:t>
            </a:r>
            <a:endParaRPr lang="en-GB" sz="2200" dirty="0"/>
          </a:p>
        </p:txBody>
      </p:sp>
      <p:sp>
        <p:nvSpPr>
          <p:cNvPr id="10" name="TextBox 9">
            <a:extLst>
              <a:ext uri="{FF2B5EF4-FFF2-40B4-BE49-F238E27FC236}">
                <a16:creationId xmlns:a16="http://schemas.microsoft.com/office/drawing/2014/main" id="{C5B76B2D-D2D9-CF37-5A53-741F89DA6E3E}"/>
              </a:ext>
            </a:extLst>
          </p:cNvPr>
          <p:cNvSpPr txBox="1"/>
          <p:nvPr/>
        </p:nvSpPr>
        <p:spPr>
          <a:xfrm>
            <a:off x="59375" y="50211"/>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16950372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AAEC812-56F0-DE3B-7127-C894090ECE39}"/>
              </a:ext>
            </a:extLst>
          </p:cNvPr>
          <p:cNvSpPr txBox="1"/>
          <p:nvPr/>
        </p:nvSpPr>
        <p:spPr>
          <a:xfrm>
            <a:off x="251520" y="193204"/>
            <a:ext cx="8640960" cy="400110"/>
          </a:xfrm>
          <a:prstGeom prst="rect">
            <a:avLst/>
          </a:prstGeom>
          <a:noFill/>
        </p:spPr>
        <p:txBody>
          <a:bodyPr wrap="square">
            <a:spAutoFit/>
          </a:bodyPr>
          <a:lstStyle/>
          <a:p>
            <a:r>
              <a:rPr lang="en-GB" sz="2000" b="1" i="0" u="none" strike="noStrike" baseline="0" dirty="0">
                <a:solidFill>
                  <a:srgbClr val="000000"/>
                </a:solidFill>
              </a:rPr>
              <a:t>8.4.2. Monitoring changes to the geochemical baseline over long periods </a:t>
            </a:r>
            <a:endParaRPr lang="en-GB" sz="2000" dirty="0"/>
          </a:p>
        </p:txBody>
      </p:sp>
      <p:sp>
        <p:nvSpPr>
          <p:cNvPr id="7" name="TextBox 6">
            <a:extLst>
              <a:ext uri="{FF2B5EF4-FFF2-40B4-BE49-F238E27FC236}">
                <a16:creationId xmlns:a16="http://schemas.microsoft.com/office/drawing/2014/main" id="{C8D176FF-0DC5-469C-99B4-72AD70D131DC}"/>
              </a:ext>
            </a:extLst>
          </p:cNvPr>
          <p:cNvSpPr txBox="1"/>
          <p:nvPr/>
        </p:nvSpPr>
        <p:spPr>
          <a:xfrm>
            <a:off x="251520" y="1158339"/>
            <a:ext cx="8640960" cy="3139321"/>
          </a:xfrm>
          <a:prstGeom prst="rect">
            <a:avLst/>
          </a:prstGeom>
          <a:noFill/>
        </p:spPr>
        <p:txBody>
          <a:bodyPr wrap="square">
            <a:spAutoFit/>
          </a:bodyPr>
          <a:lstStyle/>
          <a:p>
            <a:r>
              <a:rPr lang="en-GB" sz="1800" b="0" i="0" u="none" strike="noStrike" baseline="0" dirty="0">
                <a:solidFill>
                  <a:srgbClr val="000000"/>
                </a:solidFill>
              </a:rPr>
              <a:t>It is important to distinguish between changes in the geochemical baseline arising from different methodologies used to quantify that baseline, and the real environmental changes that occur over time, both natural and anthropogenic.</a:t>
            </a:r>
          </a:p>
          <a:p>
            <a:endParaRPr lang="en-GB" dirty="0">
              <a:solidFill>
                <a:srgbClr val="000000"/>
              </a:solidFill>
            </a:endParaRPr>
          </a:p>
          <a:p>
            <a:r>
              <a:rPr lang="en-GB" dirty="0"/>
              <a:t>With the establishment of standards for the global geochemical baseline mapping of the environment since the mid-1990s (Darnley </a:t>
            </a:r>
            <a:r>
              <a:rPr lang="en-GB" i="1" dirty="0"/>
              <a:t>et al</a:t>
            </a:r>
            <a:r>
              <a:rPr lang="en-GB" dirty="0"/>
              <a:t>., 1995) more long-term monitoring sites need to be established globally to monitor changes to the soil, stream sediment and stream water. This is particularly relevant to monitoring the changes caused by global-scale industrialisation and urbanisation and accompanying natural climate change. Only by adding a time dimension to the geochemical baseline can the long term future-proofing of global baseline data be achieved.</a:t>
            </a:r>
          </a:p>
        </p:txBody>
      </p:sp>
    </p:spTree>
    <p:extLst>
      <p:ext uri="{BB962C8B-B14F-4D97-AF65-F5344CB8AC3E}">
        <p14:creationId xmlns:p14="http://schemas.microsoft.com/office/powerpoint/2010/main" val="9220193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AFA06F1-1C89-4A9A-4EB2-A2FAACACF479}"/>
              </a:ext>
            </a:extLst>
          </p:cNvPr>
          <p:cNvSpPr txBox="1"/>
          <p:nvPr/>
        </p:nvSpPr>
        <p:spPr>
          <a:xfrm>
            <a:off x="179512" y="121196"/>
            <a:ext cx="4572000" cy="461665"/>
          </a:xfrm>
          <a:prstGeom prst="rect">
            <a:avLst/>
          </a:prstGeom>
          <a:noFill/>
        </p:spPr>
        <p:txBody>
          <a:bodyPr wrap="square">
            <a:spAutoFit/>
          </a:bodyPr>
          <a:lstStyle/>
          <a:p>
            <a:r>
              <a:rPr lang="en-GB" sz="2400" b="1" i="0" u="none" strike="noStrike" baseline="0" dirty="0">
                <a:solidFill>
                  <a:srgbClr val="000000"/>
                </a:solidFill>
              </a:rPr>
              <a:t>8.5. Recommendations </a:t>
            </a:r>
            <a:endParaRPr lang="en-GB" sz="2400" dirty="0"/>
          </a:p>
        </p:txBody>
      </p:sp>
      <p:sp>
        <p:nvSpPr>
          <p:cNvPr id="7" name="TextBox 6">
            <a:extLst>
              <a:ext uri="{FF2B5EF4-FFF2-40B4-BE49-F238E27FC236}">
                <a16:creationId xmlns:a16="http://schemas.microsoft.com/office/drawing/2014/main" id="{CAFD3D95-E5CB-DA45-1E99-FEC03CFFDC63}"/>
              </a:ext>
            </a:extLst>
          </p:cNvPr>
          <p:cNvSpPr txBox="1"/>
          <p:nvPr/>
        </p:nvSpPr>
        <p:spPr>
          <a:xfrm>
            <a:off x="179512" y="697260"/>
            <a:ext cx="8712968" cy="3693319"/>
          </a:xfrm>
          <a:prstGeom prst="rect">
            <a:avLst/>
          </a:prstGeom>
          <a:noFill/>
        </p:spPr>
        <p:txBody>
          <a:bodyPr wrap="square">
            <a:spAutoFit/>
          </a:bodyPr>
          <a:lstStyle/>
          <a:p>
            <a:r>
              <a:rPr lang="en-GB" dirty="0">
                <a:solidFill>
                  <a:srgbClr val="000000"/>
                </a:solidFill>
              </a:rPr>
              <a:t>T</a:t>
            </a:r>
            <a:r>
              <a:rPr lang="en-GB" sz="1800" b="0" i="0" u="none" strike="noStrike" baseline="0" dirty="0">
                <a:solidFill>
                  <a:srgbClr val="000000"/>
                </a:solidFill>
              </a:rPr>
              <a:t>he value of routinely and systematically including SRM samples in analytical batches to enable sets of geochemical results produced over a long period to be combined to yield seamless geochemical maps has been demonstrated. </a:t>
            </a:r>
          </a:p>
          <a:p>
            <a:endParaRPr lang="en-GB" dirty="0">
              <a:solidFill>
                <a:srgbClr val="000000"/>
              </a:solidFill>
            </a:endParaRPr>
          </a:p>
          <a:p>
            <a:r>
              <a:rPr lang="en-GB" sz="1800" b="0" i="0" u="none" strike="noStrike" baseline="0" dirty="0">
                <a:solidFill>
                  <a:srgbClr val="000000"/>
                </a:solidFill>
              </a:rPr>
              <a:t>Methods of chemical analysis will evolve during the lifetime of a long-running project to achieve better precision and accuracy in the measurement of the natural geochemical variability. This will generate some incompatibility with earlier data sets that can be rectified with the use of SRMs. </a:t>
            </a:r>
          </a:p>
          <a:p>
            <a:endParaRPr lang="en-GB" dirty="0">
              <a:solidFill>
                <a:srgbClr val="000000"/>
              </a:solidFill>
            </a:endParaRPr>
          </a:p>
          <a:p>
            <a:r>
              <a:rPr lang="en-GB" sz="1800" b="0" i="0" u="none" strike="noStrike" baseline="0" dirty="0">
                <a:solidFill>
                  <a:srgbClr val="000000"/>
                </a:solidFill>
              </a:rPr>
              <a:t>If a national or a global geochemical data set has been rapidly generated, using standardised and consistent methodology throughout, no ‘internal’ levelling is necessary. It may well be used, however, in the context of other data sets of lesser quality, and in such cases, SRMs from the high-quality data set are still required for the levelling process. </a:t>
            </a:r>
            <a:endParaRPr lang="en-GB" dirty="0"/>
          </a:p>
        </p:txBody>
      </p:sp>
      <p:sp>
        <p:nvSpPr>
          <p:cNvPr id="9" name="TextBox 8">
            <a:extLst>
              <a:ext uri="{FF2B5EF4-FFF2-40B4-BE49-F238E27FC236}">
                <a16:creationId xmlns:a16="http://schemas.microsoft.com/office/drawing/2014/main" id="{199E95F8-C905-519C-E5D2-B8A99F5E6208}"/>
              </a:ext>
            </a:extLst>
          </p:cNvPr>
          <p:cNvSpPr txBox="1"/>
          <p:nvPr/>
        </p:nvSpPr>
        <p:spPr>
          <a:xfrm>
            <a:off x="251520" y="4441676"/>
            <a:ext cx="8640960" cy="1200329"/>
          </a:xfrm>
          <a:prstGeom prst="rect">
            <a:avLst/>
          </a:prstGeom>
          <a:noFill/>
        </p:spPr>
        <p:txBody>
          <a:bodyPr wrap="square">
            <a:spAutoFit/>
          </a:bodyPr>
          <a:lstStyle/>
          <a:p>
            <a:r>
              <a:rPr lang="en-GB" sz="1800" b="0" i="1" u="none" strike="noStrike" baseline="0" dirty="0">
                <a:solidFill>
                  <a:srgbClr val="000000"/>
                </a:solidFill>
              </a:rPr>
              <a:t>The inclusion of a sufficient number of SRMs throughout a project’s duration is an insurance policy that ensures the final product is universally applicable and defensibly consistent</a:t>
            </a:r>
            <a:r>
              <a:rPr lang="en-GB" sz="1800" b="0" i="0" u="none" strike="noStrike" baseline="0" dirty="0">
                <a:solidFill>
                  <a:srgbClr val="000000"/>
                </a:solidFill>
              </a:rPr>
              <a:t>. This is particularly important if data are to be applied in a legislative or regulatory context. </a:t>
            </a:r>
            <a:endParaRPr lang="en-GB" dirty="0"/>
          </a:p>
        </p:txBody>
      </p:sp>
      <p:sp>
        <p:nvSpPr>
          <p:cNvPr id="10" name="TextBox 9">
            <a:extLst>
              <a:ext uri="{FF2B5EF4-FFF2-40B4-BE49-F238E27FC236}">
                <a16:creationId xmlns:a16="http://schemas.microsoft.com/office/drawing/2014/main" id="{DDEDCC0C-B4A9-C36E-6F88-618DB5A101BC}"/>
              </a:ext>
            </a:extLst>
          </p:cNvPr>
          <p:cNvSpPr txBox="1"/>
          <p:nvPr/>
        </p:nvSpPr>
        <p:spPr>
          <a:xfrm>
            <a:off x="7404191" y="5368488"/>
            <a:ext cx="1704313"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1558445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44A4DDA-718C-A199-DF0F-68B971CFD73C}"/>
              </a:ext>
            </a:extLst>
          </p:cNvPr>
          <p:cNvSpPr txBox="1"/>
          <p:nvPr/>
        </p:nvSpPr>
        <p:spPr>
          <a:xfrm>
            <a:off x="251520" y="-1891"/>
            <a:ext cx="8640960" cy="5539978"/>
          </a:xfrm>
          <a:prstGeom prst="rect">
            <a:avLst/>
          </a:prstGeom>
          <a:noFill/>
        </p:spPr>
        <p:txBody>
          <a:bodyPr wrap="square">
            <a:spAutoFit/>
          </a:bodyPr>
          <a:lstStyle/>
          <a:p>
            <a:r>
              <a:rPr lang="en-GB" sz="2400" b="1" i="0" u="none" strike="noStrike" baseline="0" dirty="0">
                <a:solidFill>
                  <a:srgbClr val="000000"/>
                </a:solidFill>
              </a:rPr>
              <a:t>8.2. Data levelling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2400" b="0" i="0" u="none" strike="noStrike" baseline="0" dirty="0">
                <a:solidFill>
                  <a:srgbClr val="000000"/>
                </a:solidFill>
              </a:rPr>
              <a:t>All the procedures applied to geochemical results after receipt from the analytical laboratory to make them fit for the purpose of their intended use are collectively referred to as </a:t>
            </a:r>
            <a:r>
              <a:rPr lang="en-GB" sz="2400" b="0" i="1" u="none" strike="noStrike" baseline="0" dirty="0">
                <a:solidFill>
                  <a:srgbClr val="000000"/>
                </a:solidFill>
              </a:rPr>
              <a:t>data conditioning </a:t>
            </a:r>
            <a:r>
              <a:rPr lang="en-GB" sz="2400" b="0" i="0" u="none" strike="noStrike" baseline="0" dirty="0">
                <a:solidFill>
                  <a:srgbClr val="000000"/>
                </a:solidFill>
              </a:rPr>
              <a:t>(Johnson </a:t>
            </a:r>
            <a:r>
              <a:rPr lang="en-GB" sz="2400" b="0" i="1" u="none" strike="noStrike" baseline="0" dirty="0">
                <a:solidFill>
                  <a:srgbClr val="000000"/>
                </a:solidFill>
              </a:rPr>
              <a:t>et al.</a:t>
            </a:r>
            <a:r>
              <a:rPr lang="en-GB" sz="2400" b="0" i="0" u="none" strike="noStrike" baseline="0" dirty="0">
                <a:solidFill>
                  <a:srgbClr val="000000"/>
                </a:solidFill>
              </a:rPr>
              <a:t>, 2018). The process of adjusting a set of results to combine it with another existing set to give a single seamless geochemical map is called </a:t>
            </a:r>
            <a:r>
              <a:rPr lang="en-GB" sz="2400" b="0" i="1" u="none" strike="noStrike" baseline="0" dirty="0">
                <a:solidFill>
                  <a:srgbClr val="000000"/>
                </a:solidFill>
              </a:rPr>
              <a:t>data levelling</a:t>
            </a:r>
            <a:r>
              <a:rPr lang="en-GB" sz="2400" b="0" i="0" u="none" strike="noStrike" baseline="0" dirty="0">
                <a:solidFill>
                  <a:srgbClr val="000000"/>
                </a:solidFill>
              </a:rPr>
              <a:t>. It should be noted that data conditioning includes procedures to assess whether data levelling is needed. Levelling is akin to data normalisation in which results, measured under different conditions, are adjusted to a notionally common scale or references. The more general term ‘</a:t>
            </a:r>
            <a:r>
              <a:rPr lang="en-GB" sz="2400" b="0" i="1" u="none" strike="noStrike" baseline="0" dirty="0">
                <a:solidFill>
                  <a:srgbClr val="000000"/>
                </a:solidFill>
              </a:rPr>
              <a:t>levelling</a:t>
            </a:r>
            <a:r>
              <a:rPr lang="en-GB" sz="2400" b="0" i="0" u="none" strike="noStrike" baseline="0" dirty="0">
                <a:solidFill>
                  <a:srgbClr val="000000"/>
                </a:solidFill>
              </a:rPr>
              <a:t>’ is preferred here as the process can be required whether or not the conditions of analysis are the same (see also Annexes A2.1 &amp; A2.2 in this Manual). </a:t>
            </a:r>
            <a:endParaRPr lang="en-GB" sz="2400" dirty="0"/>
          </a:p>
        </p:txBody>
      </p:sp>
    </p:spTree>
    <p:extLst>
      <p:ext uri="{BB962C8B-B14F-4D97-AF65-F5344CB8AC3E}">
        <p14:creationId xmlns:p14="http://schemas.microsoft.com/office/powerpoint/2010/main" val="16244054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74AA3C7-382F-F2EA-7CE6-FE9CA643ECE4}"/>
              </a:ext>
            </a:extLst>
          </p:cNvPr>
          <p:cNvSpPr txBox="1"/>
          <p:nvPr/>
        </p:nvSpPr>
        <p:spPr>
          <a:xfrm>
            <a:off x="0" y="0"/>
            <a:ext cx="1704313" cy="369332"/>
          </a:xfrm>
          <a:prstGeom prst="rect">
            <a:avLst/>
          </a:prstGeom>
          <a:noFill/>
        </p:spPr>
        <p:txBody>
          <a:bodyPr wrap="none" rtlCol="0">
            <a:spAutoFit/>
          </a:bodyPr>
          <a:lstStyle/>
          <a:p>
            <a:r>
              <a:rPr lang="en-GB" dirty="0">
                <a:solidFill>
                  <a:srgbClr val="0000CC"/>
                </a:solidFill>
              </a:rPr>
              <a:t>…..Continued…..</a:t>
            </a:r>
          </a:p>
        </p:txBody>
      </p:sp>
      <p:sp>
        <p:nvSpPr>
          <p:cNvPr id="7" name="TextBox 6">
            <a:extLst>
              <a:ext uri="{FF2B5EF4-FFF2-40B4-BE49-F238E27FC236}">
                <a16:creationId xmlns:a16="http://schemas.microsoft.com/office/drawing/2014/main" id="{DA68E825-E2E0-7D85-9A7D-3D976643EABB}"/>
              </a:ext>
            </a:extLst>
          </p:cNvPr>
          <p:cNvSpPr txBox="1"/>
          <p:nvPr/>
        </p:nvSpPr>
        <p:spPr>
          <a:xfrm>
            <a:off x="251520" y="565433"/>
            <a:ext cx="8640960" cy="4524315"/>
          </a:xfrm>
          <a:prstGeom prst="rect">
            <a:avLst/>
          </a:prstGeom>
          <a:noFill/>
        </p:spPr>
        <p:txBody>
          <a:bodyPr wrap="square">
            <a:spAutoFit/>
          </a:bodyPr>
          <a:lstStyle/>
          <a:p>
            <a:r>
              <a:rPr lang="en-GB" sz="1800" b="0" i="0" u="none" strike="noStrike" baseline="0" dirty="0">
                <a:solidFill>
                  <a:srgbClr val="000000"/>
                </a:solidFill>
              </a:rPr>
              <a:t>Regarding the data levelling procedure, it is recommended that:</a:t>
            </a:r>
          </a:p>
          <a:p>
            <a:r>
              <a:rPr lang="en-GB" sz="1800" b="0" i="0" u="none" strike="noStrike" baseline="0" dirty="0">
                <a:solidFill>
                  <a:srgbClr val="000000"/>
                </a:solidFill>
              </a:rPr>
              <a:t> </a:t>
            </a:r>
          </a:p>
          <a:p>
            <a:pPr marL="342900" indent="-342900">
              <a:buFont typeface="+mj-lt"/>
              <a:buAutoNum type="arabicParenR"/>
            </a:pPr>
            <a:r>
              <a:rPr lang="en-GB" sz="1800" i="0" u="none" strike="noStrike" baseline="0" dirty="0">
                <a:solidFill>
                  <a:srgbClr val="000000"/>
                </a:solidFill>
              </a:rPr>
              <a:t>Sufficient time must be allocated for the data conditioning of the geochemical results.</a:t>
            </a:r>
            <a:endParaRPr lang="en-GB" sz="2000" b="0" i="0" u="none" strike="noStrike" baseline="0" dirty="0">
              <a:solidFill>
                <a:srgbClr val="000000"/>
              </a:solidFill>
            </a:endParaRPr>
          </a:p>
          <a:p>
            <a:pPr marL="342900" indent="-342900">
              <a:buFont typeface="+mj-lt"/>
              <a:buAutoNum type="arabicParenR"/>
            </a:pPr>
            <a:r>
              <a:rPr lang="en-GB" sz="1800" b="0" i="0" u="none" strike="noStrike" baseline="0" dirty="0">
                <a:solidFill>
                  <a:srgbClr val="000000"/>
                </a:solidFill>
              </a:rPr>
              <a:t>The SRMs should be of a similar material to the sample types being determined.  </a:t>
            </a:r>
            <a:r>
              <a:rPr lang="en-GB" sz="1800" b="0" i="1" u="none" strike="noStrike" baseline="0" dirty="0">
                <a:solidFill>
                  <a:srgbClr val="000000"/>
                </a:solidFill>
              </a:rPr>
              <a:t>Experience from past geochemical mapping projects would suggest that at least five different SRMs will be needed for each sample type to cover the concentration ranges of all elements</a:t>
            </a:r>
            <a:r>
              <a:rPr lang="en-GB" sz="1800" b="0" i="0" u="none" strike="noStrike" baseline="0" dirty="0">
                <a:solidFill>
                  <a:srgbClr val="000000"/>
                </a:solidFill>
              </a:rPr>
              <a:t>.</a:t>
            </a:r>
          </a:p>
          <a:p>
            <a:pPr marL="342900" indent="-342900">
              <a:buAutoNum type="arabicParenR"/>
            </a:pPr>
            <a:r>
              <a:rPr lang="en-GB" sz="1800" b="0" i="0" u="none" strike="noStrike" baseline="0" dirty="0">
                <a:solidFill>
                  <a:srgbClr val="000000"/>
                </a:solidFill>
              </a:rPr>
              <a:t>A number of different SRMs should be routinely analysed in every batch of samples.</a:t>
            </a:r>
          </a:p>
          <a:p>
            <a:pPr marL="342900" indent="-342900">
              <a:buAutoNum type="arabicParenR"/>
            </a:pPr>
            <a:r>
              <a:rPr lang="en-GB" sz="1800" b="0" i="0" u="none" strike="noStrike" baseline="0" dirty="0">
                <a:solidFill>
                  <a:srgbClr val="000000"/>
                </a:solidFill>
              </a:rPr>
              <a:t>The process of submitting SRMs in batches of samples for analysis should be done independently of the analytical laboratory with the SRMs being submitted to the laboratories in the guise of normal samples and hence ‘blind’ to the analyst.</a:t>
            </a:r>
            <a:endParaRPr lang="en-GB" dirty="0">
              <a:solidFill>
                <a:srgbClr val="000000"/>
              </a:solidFill>
            </a:endParaRPr>
          </a:p>
          <a:p>
            <a:pPr marL="342900" indent="-342900">
              <a:buAutoNum type="arabicParenR"/>
            </a:pPr>
            <a:r>
              <a:rPr lang="en-GB" sz="1800" b="0" i="0" u="none" strike="noStrike" baseline="0" dirty="0">
                <a:solidFill>
                  <a:srgbClr val="000000"/>
                </a:solidFill>
              </a:rPr>
              <a:t>The geochemistry database storing the geochemical results needs to be carefully designed so it captures all versions of the geochemical results a project will generate.</a:t>
            </a:r>
          </a:p>
          <a:p>
            <a:pPr marL="342900" indent="-342900">
              <a:buAutoNum type="arabicParenR"/>
            </a:pPr>
            <a:r>
              <a:rPr lang="en-GB" sz="1800" b="0" i="0" u="none" strike="noStrike" baseline="0" dirty="0">
                <a:solidFill>
                  <a:srgbClr val="000000"/>
                </a:solidFill>
              </a:rPr>
              <a:t>National monitoring sites for all types of environmental samples should be set up and coordinated internationally for recording changes to the geochemical baseline over time. </a:t>
            </a:r>
          </a:p>
        </p:txBody>
      </p:sp>
    </p:spTree>
    <p:extLst>
      <p:ext uri="{BB962C8B-B14F-4D97-AF65-F5344CB8AC3E}">
        <p14:creationId xmlns:p14="http://schemas.microsoft.com/office/powerpoint/2010/main" val="851581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BD2896B-B5DE-0902-A8FA-AA246281E415}"/>
              </a:ext>
            </a:extLst>
          </p:cNvPr>
          <p:cNvSpPr txBox="1"/>
          <p:nvPr/>
        </p:nvSpPr>
        <p:spPr>
          <a:xfrm>
            <a:off x="287524" y="265212"/>
            <a:ext cx="8568952" cy="4985980"/>
          </a:xfrm>
          <a:prstGeom prst="rect">
            <a:avLst/>
          </a:prstGeom>
          <a:noFill/>
        </p:spPr>
        <p:txBody>
          <a:bodyPr wrap="square">
            <a:spAutoFit/>
          </a:bodyPr>
          <a:lstStyle/>
          <a:p>
            <a:pPr marL="809625" indent="-809625"/>
            <a:r>
              <a:rPr lang="en-GB" sz="2400" b="1" i="0" u="none" strike="noStrike" baseline="0" dirty="0">
                <a:solidFill>
                  <a:srgbClr val="000000"/>
                </a:solidFill>
              </a:rPr>
              <a:t>8.2.1. Preparation of geochemical data prior to testing whether levelling is required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Before establishing whether a data set needs to be levelled relative to another, certain conditions need to be satisfied regarding the results:</a:t>
            </a:r>
          </a:p>
          <a:p>
            <a:r>
              <a:rPr lang="en-GB" sz="1800" b="0" i="0" u="none" strike="noStrike" baseline="0" dirty="0">
                <a:solidFill>
                  <a:srgbClr val="000000"/>
                </a:solidFill>
              </a:rPr>
              <a:t> </a:t>
            </a:r>
          </a:p>
          <a:p>
            <a:pPr marL="714375" indent="-342900">
              <a:buFont typeface="+mj-lt"/>
              <a:buAutoNum type="alphaLcParenR"/>
            </a:pPr>
            <a:r>
              <a:rPr lang="en-GB" sz="1800" b="0" i="0" u="none" strike="noStrike" baseline="0" dirty="0">
                <a:solidFill>
                  <a:srgbClr val="000000"/>
                </a:solidFill>
              </a:rPr>
              <a:t>High-quality geochemical results have been received from the chemical laboratory and have been accepted as satisfactory. This is achieved by ensuring the analytical methodology (as described in Chapter 6 of this Manual) has been implemented, particularly concerning the inclusion of reference control samples (see Chapter 7 of this Manual). </a:t>
            </a:r>
          </a:p>
          <a:p>
            <a:pPr marL="714375" indent="-342900">
              <a:buFont typeface="+mj-lt"/>
              <a:buAutoNum type="alphaLcParenR"/>
            </a:pPr>
            <a:r>
              <a:rPr lang="en-GB" sz="1800" b="0" i="0" u="none" strike="noStrike" baseline="0" dirty="0">
                <a:solidFill>
                  <a:srgbClr val="000000"/>
                </a:solidFill>
              </a:rPr>
              <a:t>The control sample data are available as a supplement to the sample results and should also be stored in the geochemical database. All too often control samples are omitted </a:t>
            </a:r>
            <a:r>
              <a:rPr lang="en-GB" sz="1800" b="0" i="0" u="none" strike="noStrike" baseline="0" dirty="0"/>
              <a:t>from geochemical data sets, so that users do not misuse the control data as ‘real samples’. But this omission makes it more difficult to undertake any levelling of the results many years in the future by those not involved in the original project. </a:t>
            </a:r>
          </a:p>
        </p:txBody>
      </p:sp>
      <p:sp>
        <p:nvSpPr>
          <p:cNvPr id="5" name="TextBox 4">
            <a:extLst>
              <a:ext uri="{FF2B5EF4-FFF2-40B4-BE49-F238E27FC236}">
                <a16:creationId xmlns:a16="http://schemas.microsoft.com/office/drawing/2014/main" id="{AFDCD195-748A-CE18-D7E5-87ABBD804089}"/>
              </a:ext>
            </a:extLst>
          </p:cNvPr>
          <p:cNvSpPr txBox="1"/>
          <p:nvPr/>
        </p:nvSpPr>
        <p:spPr>
          <a:xfrm>
            <a:off x="7188167" y="5296480"/>
            <a:ext cx="1704313"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3597266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BD2896B-B5DE-0902-A8FA-AA246281E415}"/>
              </a:ext>
            </a:extLst>
          </p:cNvPr>
          <p:cNvSpPr txBox="1"/>
          <p:nvPr/>
        </p:nvSpPr>
        <p:spPr>
          <a:xfrm>
            <a:off x="287524" y="606082"/>
            <a:ext cx="8568952" cy="4339650"/>
          </a:xfrm>
          <a:prstGeom prst="rect">
            <a:avLst/>
          </a:prstGeom>
          <a:noFill/>
        </p:spPr>
        <p:txBody>
          <a:bodyPr wrap="square">
            <a:spAutoFit/>
          </a:bodyPr>
          <a:lstStyle/>
          <a:p>
            <a:r>
              <a:rPr lang="en-GB" sz="2400" b="1" i="0" u="none" strike="noStrike" baseline="0" dirty="0">
                <a:solidFill>
                  <a:srgbClr val="000000"/>
                </a:solidFill>
              </a:rPr>
              <a:t>8.2.1. Preparation of geochemical data prior to testing whether levelling is required</a:t>
            </a:r>
          </a:p>
          <a:p>
            <a:endParaRPr lang="en-GB" sz="2400" b="1" dirty="0">
              <a:solidFill>
                <a:srgbClr val="000000"/>
              </a:solidFill>
            </a:endParaRPr>
          </a:p>
          <a:p>
            <a:r>
              <a:rPr lang="en-GB" sz="2400" b="1" i="0" u="none" strike="noStrike" baseline="0" dirty="0">
                <a:solidFill>
                  <a:srgbClr val="000000"/>
                </a:solidFill>
              </a:rPr>
              <a:t> </a:t>
            </a:r>
            <a:endParaRPr lang="en-GB" sz="2400" b="0" i="0" u="none" strike="noStrike" baseline="0" dirty="0">
              <a:solidFill>
                <a:srgbClr val="000000"/>
              </a:solidFill>
            </a:endParaRPr>
          </a:p>
          <a:p>
            <a:endParaRPr lang="en-GB" sz="1800" b="0" i="0" u="none" strike="noStrike" baseline="0" dirty="0">
              <a:solidFill>
                <a:srgbClr val="000000"/>
              </a:solidFill>
            </a:endParaRPr>
          </a:p>
          <a:p>
            <a:endParaRPr lang="en-GB" dirty="0">
              <a:solidFill>
                <a:srgbClr val="000000"/>
              </a:solidFill>
            </a:endParaRPr>
          </a:p>
          <a:p>
            <a:endParaRPr lang="en-GB" sz="1800" b="0" i="0" u="none" strike="noStrike" baseline="0" dirty="0">
              <a:solidFill>
                <a:srgbClr val="000000"/>
              </a:solidFill>
            </a:endParaRPr>
          </a:p>
          <a:p>
            <a:endParaRPr lang="en-GB" sz="1800" b="0" i="0" u="none" strike="noStrike" baseline="0" dirty="0">
              <a:solidFill>
                <a:srgbClr val="000000"/>
              </a:solidFill>
            </a:endParaRPr>
          </a:p>
          <a:p>
            <a:pPr marL="714375" indent="-342900">
              <a:buFont typeface="+mj-lt"/>
              <a:buAutoNum type="alphaLcParenR" startAt="3"/>
            </a:pPr>
            <a:r>
              <a:rPr lang="en-GB" sz="1800" b="0" i="0" u="none" strike="noStrike" baseline="0" dirty="0">
                <a:solidFill>
                  <a:srgbClr val="000000"/>
                </a:solidFill>
              </a:rPr>
              <a:t>Note that it should be the laboratory’s responsibility to ensure the accuracy of results and that any observed analytical bias is removed before it is accepted by the applied geochemist. This can be verified by repeated analyses of primary reference standards and internal laboratory procedures to correct for analytical bias. The results received from a specific laboratory should be seen, therefore, as consistent and initially requiring no further levelling.</a:t>
            </a:r>
            <a:r>
              <a:rPr lang="en-GB" sz="1800" b="0" i="0" u="none" strike="noStrike" baseline="0" dirty="0"/>
              <a:t> </a:t>
            </a:r>
          </a:p>
        </p:txBody>
      </p:sp>
      <p:graphicFrame>
        <p:nvGraphicFramePr>
          <p:cNvPr id="5" name="Table 4">
            <a:extLst>
              <a:ext uri="{FF2B5EF4-FFF2-40B4-BE49-F238E27FC236}">
                <a16:creationId xmlns:a16="http://schemas.microsoft.com/office/drawing/2014/main" id="{8D26591C-3609-984B-BEFD-721727965451}"/>
              </a:ext>
            </a:extLst>
          </p:cNvPr>
          <p:cNvGraphicFramePr>
            <a:graphicFrameLocks noGrp="1"/>
          </p:cNvGraphicFramePr>
          <p:nvPr>
            <p:extLst>
              <p:ext uri="{D42A27DB-BD31-4B8C-83A1-F6EECF244321}">
                <p14:modId xmlns:p14="http://schemas.microsoft.com/office/powerpoint/2010/main" val="2016904174"/>
              </p:ext>
            </p:extLst>
          </p:nvPr>
        </p:nvGraphicFramePr>
        <p:xfrm>
          <a:off x="287524" y="1763304"/>
          <a:ext cx="8568952" cy="1008112"/>
        </p:xfrm>
        <a:graphic>
          <a:graphicData uri="http://schemas.openxmlformats.org/drawingml/2006/table">
            <a:tbl>
              <a:tblPr firstRow="1" firstCol="1" bandRow="1"/>
              <a:tblGrid>
                <a:gridCol w="8568952">
                  <a:extLst>
                    <a:ext uri="{9D8B030D-6E8A-4147-A177-3AD203B41FA5}">
                      <a16:colId xmlns:a16="http://schemas.microsoft.com/office/drawing/2014/main" val="2797147849"/>
                    </a:ext>
                  </a:extLst>
                </a:gridCol>
              </a:tblGrid>
              <a:tr h="1008112">
                <a:tc>
                  <a:txBody>
                    <a:bodyPr/>
                    <a:lstStyle/>
                    <a:p>
                      <a:pPr algn="l" fontAlgn="t">
                        <a:spcBef>
                          <a:spcPts val="0"/>
                        </a:spcBef>
                        <a:spcAft>
                          <a:spcPts val="0"/>
                        </a:spcAft>
                      </a:pPr>
                      <a:r>
                        <a:rPr lang="en-GB" sz="2000" b="1" i="0" u="none" strike="noStrike" dirty="0">
                          <a:solidFill>
                            <a:srgbClr val="000000"/>
                          </a:solidFill>
                          <a:effectLst/>
                          <a:latin typeface="+mn-lt"/>
                          <a:ea typeface="Calibri" panose="020F0502020204030204" pitchFamily="34" charset="0"/>
                          <a:cs typeface="Arial" panose="020B0604020202020204" pitchFamily="34" charset="0"/>
                        </a:rPr>
                        <a:t>Important note 1:</a:t>
                      </a:r>
                      <a:r>
                        <a:rPr lang="en-GB" sz="2000" b="0" i="0" u="none" strike="noStrike" dirty="0">
                          <a:solidFill>
                            <a:srgbClr val="000000"/>
                          </a:solidFill>
                          <a:effectLst/>
                          <a:latin typeface="+mn-lt"/>
                          <a:ea typeface="Calibri" panose="020F0502020204030204" pitchFamily="34" charset="0"/>
                          <a:cs typeface="Arial" panose="020B0604020202020204" pitchFamily="34" charset="0"/>
                        </a:rPr>
                        <a:t> Therefore, an important prerequisite, during the design of a project geochemical database, is that the control samples must be an integral part of the database.</a:t>
                      </a:r>
                      <a:endParaRPr lang="en-GB" sz="2000" b="0" i="0" u="none" strike="noStrike" dirty="0">
                        <a:effectLst/>
                        <a:latin typeface="+mn-lt"/>
                      </a:endParaRPr>
                    </a:p>
                  </a:txBody>
                  <a:tcPr marL="151732" marR="151732" marT="2107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419327741"/>
                  </a:ext>
                </a:extLst>
              </a:tr>
            </a:tbl>
          </a:graphicData>
        </a:graphic>
      </p:graphicFrame>
      <p:sp>
        <p:nvSpPr>
          <p:cNvPr id="6" name="TextBox 5">
            <a:extLst>
              <a:ext uri="{FF2B5EF4-FFF2-40B4-BE49-F238E27FC236}">
                <a16:creationId xmlns:a16="http://schemas.microsoft.com/office/drawing/2014/main" id="{9B78AD63-A7C5-ECD4-7990-AC457CF1471A}"/>
              </a:ext>
            </a:extLst>
          </p:cNvPr>
          <p:cNvSpPr txBox="1"/>
          <p:nvPr/>
        </p:nvSpPr>
        <p:spPr>
          <a:xfrm>
            <a:off x="7188167" y="5296480"/>
            <a:ext cx="1704313" cy="369332"/>
          </a:xfrm>
          <a:prstGeom prst="rect">
            <a:avLst/>
          </a:prstGeom>
          <a:noFill/>
        </p:spPr>
        <p:txBody>
          <a:bodyPr wrap="none" rtlCol="0">
            <a:spAutoFit/>
          </a:bodyPr>
          <a:lstStyle/>
          <a:p>
            <a:r>
              <a:rPr lang="en-GB" dirty="0">
                <a:solidFill>
                  <a:srgbClr val="FF0000"/>
                </a:solidFill>
              </a:rPr>
              <a:t>…..Continued…..</a:t>
            </a:r>
          </a:p>
        </p:txBody>
      </p:sp>
      <p:sp>
        <p:nvSpPr>
          <p:cNvPr id="7" name="TextBox 6">
            <a:extLst>
              <a:ext uri="{FF2B5EF4-FFF2-40B4-BE49-F238E27FC236}">
                <a16:creationId xmlns:a16="http://schemas.microsoft.com/office/drawing/2014/main" id="{C1B45140-3599-DA09-743A-4B21F02D6834}"/>
              </a:ext>
            </a:extLst>
          </p:cNvPr>
          <p:cNvSpPr txBox="1"/>
          <p:nvPr/>
        </p:nvSpPr>
        <p:spPr>
          <a:xfrm>
            <a:off x="287524" y="80546"/>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3143232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BD2896B-B5DE-0902-A8FA-AA246281E415}"/>
              </a:ext>
            </a:extLst>
          </p:cNvPr>
          <p:cNvSpPr txBox="1"/>
          <p:nvPr/>
        </p:nvSpPr>
        <p:spPr>
          <a:xfrm>
            <a:off x="287524" y="1210022"/>
            <a:ext cx="8568952" cy="3231654"/>
          </a:xfrm>
          <a:prstGeom prst="rect">
            <a:avLst/>
          </a:prstGeom>
          <a:noFill/>
        </p:spPr>
        <p:txBody>
          <a:bodyPr wrap="square">
            <a:spAutoFit/>
          </a:bodyPr>
          <a:lstStyle/>
          <a:p>
            <a:r>
              <a:rPr lang="en-GB" sz="2400" b="1" i="0" u="none" strike="noStrike" baseline="0" dirty="0">
                <a:solidFill>
                  <a:srgbClr val="000000"/>
                </a:solidFill>
              </a:rPr>
              <a:t>8.2.1. Preparation of geochemical data prior to testing whether levelling is required</a:t>
            </a:r>
          </a:p>
          <a:p>
            <a:endParaRPr lang="en-GB" sz="2400" b="1" dirty="0">
              <a:solidFill>
                <a:srgbClr val="000000"/>
              </a:solidFill>
            </a:endParaRPr>
          </a:p>
          <a:p>
            <a:r>
              <a:rPr lang="en-GB" sz="1800" b="0" i="0" u="none" strike="noStrike" baseline="0" dirty="0">
                <a:solidFill>
                  <a:srgbClr val="000000"/>
                </a:solidFill>
              </a:rPr>
              <a:t>It will be the applied geochemist’s responsibility to routinely carry out checking of the results for any analytical bias. This is achieved by inserting a range of SRMs that are ‘blind’ to the analyst to provide results that can be used in the parametric levelling procedure described below. Sufficient quantities of PRMs and SRMs need to be available to service long contracts with an analytical laboratory or laboratories as the analytical requirements (that is, analytical method and laboratory) are likely to change over a long period of many decades.</a:t>
            </a:r>
            <a:endParaRPr lang="en-GB" sz="1800" b="0" i="0" u="none" strike="noStrike" baseline="0" dirty="0"/>
          </a:p>
        </p:txBody>
      </p:sp>
      <p:sp>
        <p:nvSpPr>
          <p:cNvPr id="6" name="TextBox 5">
            <a:extLst>
              <a:ext uri="{FF2B5EF4-FFF2-40B4-BE49-F238E27FC236}">
                <a16:creationId xmlns:a16="http://schemas.microsoft.com/office/drawing/2014/main" id="{9B78AD63-A7C5-ECD4-7990-AC457CF1471A}"/>
              </a:ext>
            </a:extLst>
          </p:cNvPr>
          <p:cNvSpPr txBox="1"/>
          <p:nvPr/>
        </p:nvSpPr>
        <p:spPr>
          <a:xfrm>
            <a:off x="7188167" y="5296480"/>
            <a:ext cx="1704313" cy="369332"/>
          </a:xfrm>
          <a:prstGeom prst="rect">
            <a:avLst/>
          </a:prstGeom>
          <a:noFill/>
        </p:spPr>
        <p:txBody>
          <a:bodyPr wrap="none" rtlCol="0">
            <a:spAutoFit/>
          </a:bodyPr>
          <a:lstStyle/>
          <a:p>
            <a:r>
              <a:rPr lang="en-GB" dirty="0">
                <a:solidFill>
                  <a:srgbClr val="FF0000"/>
                </a:solidFill>
              </a:rPr>
              <a:t>…..Continued…..</a:t>
            </a:r>
          </a:p>
        </p:txBody>
      </p:sp>
      <p:sp>
        <p:nvSpPr>
          <p:cNvPr id="7" name="TextBox 6">
            <a:extLst>
              <a:ext uri="{FF2B5EF4-FFF2-40B4-BE49-F238E27FC236}">
                <a16:creationId xmlns:a16="http://schemas.microsoft.com/office/drawing/2014/main" id="{C1B45140-3599-DA09-743A-4B21F02D6834}"/>
              </a:ext>
            </a:extLst>
          </p:cNvPr>
          <p:cNvSpPr txBox="1"/>
          <p:nvPr/>
        </p:nvSpPr>
        <p:spPr>
          <a:xfrm>
            <a:off x="287524" y="80546"/>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12696600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000E91D7-3862-C774-2943-68ABE7FDF5DB}"/>
              </a:ext>
            </a:extLst>
          </p:cNvPr>
          <p:cNvGraphicFramePr>
            <a:graphicFrameLocks noGrp="1"/>
          </p:cNvGraphicFramePr>
          <p:nvPr>
            <p:extLst>
              <p:ext uri="{D42A27DB-BD31-4B8C-83A1-F6EECF244321}">
                <p14:modId xmlns:p14="http://schemas.microsoft.com/office/powerpoint/2010/main" val="3359590861"/>
              </p:ext>
            </p:extLst>
          </p:nvPr>
        </p:nvGraphicFramePr>
        <p:xfrm>
          <a:off x="251519" y="841276"/>
          <a:ext cx="8640961" cy="4824721"/>
        </p:xfrm>
        <a:graphic>
          <a:graphicData uri="http://schemas.openxmlformats.org/drawingml/2006/table">
            <a:tbl>
              <a:tblPr firstRow="1" firstCol="1" bandRow="1">
                <a:tableStyleId>{5C22544A-7EE6-4342-B048-85BDC9FD1C3A}</a:tableStyleId>
              </a:tblPr>
              <a:tblGrid>
                <a:gridCol w="2304256">
                  <a:extLst>
                    <a:ext uri="{9D8B030D-6E8A-4147-A177-3AD203B41FA5}">
                      <a16:colId xmlns:a16="http://schemas.microsoft.com/office/drawing/2014/main" val="4241285475"/>
                    </a:ext>
                  </a:extLst>
                </a:gridCol>
                <a:gridCol w="1512168">
                  <a:extLst>
                    <a:ext uri="{9D8B030D-6E8A-4147-A177-3AD203B41FA5}">
                      <a16:colId xmlns:a16="http://schemas.microsoft.com/office/drawing/2014/main" val="1766732805"/>
                    </a:ext>
                  </a:extLst>
                </a:gridCol>
                <a:gridCol w="4824537">
                  <a:extLst>
                    <a:ext uri="{9D8B030D-6E8A-4147-A177-3AD203B41FA5}">
                      <a16:colId xmlns:a16="http://schemas.microsoft.com/office/drawing/2014/main" val="697469710"/>
                    </a:ext>
                  </a:extLst>
                </a:gridCol>
              </a:tblGrid>
              <a:tr h="548488">
                <a:tc>
                  <a:txBody>
                    <a:bodyPr/>
                    <a:lstStyle/>
                    <a:p>
                      <a:pPr algn="ctr"/>
                      <a:r>
                        <a:rPr lang="en-GB" sz="2000">
                          <a:effectLst/>
                        </a:rPr>
                        <a:t>Reference Point</a:t>
                      </a:r>
                      <a:endParaRPr lang="en-GB" sz="2000">
                        <a:effectLst/>
                        <a:latin typeface="Times New Roman" panose="02020603050405020304" pitchFamily="18" charset="0"/>
                        <a:ea typeface="Calibri" panose="020F0502020204030204" pitchFamily="34" charset="0"/>
                        <a:cs typeface="Arial" panose="020B0604020202020204" pitchFamily="34" charset="0"/>
                      </a:endParaRPr>
                    </a:p>
                  </a:txBody>
                  <a:tcPr marL="110187" marR="110187" marT="0" marB="0" anchor="ctr"/>
                </a:tc>
                <a:tc>
                  <a:txBody>
                    <a:bodyPr/>
                    <a:lstStyle/>
                    <a:p>
                      <a:pPr algn="ctr"/>
                      <a:r>
                        <a:rPr lang="en-GB" sz="2000">
                          <a:effectLst/>
                        </a:rPr>
                        <a:t>Date of first levelling</a:t>
                      </a:r>
                      <a:endParaRPr lang="en-GB" sz="2000">
                        <a:effectLst/>
                        <a:latin typeface="Times New Roman" panose="02020603050405020304" pitchFamily="18" charset="0"/>
                        <a:ea typeface="Calibri" panose="020F0502020204030204" pitchFamily="34" charset="0"/>
                        <a:cs typeface="Arial" panose="020B0604020202020204" pitchFamily="34" charset="0"/>
                      </a:endParaRPr>
                    </a:p>
                  </a:txBody>
                  <a:tcPr marL="110187" marR="110187" marT="0" marB="0" anchor="ctr"/>
                </a:tc>
                <a:tc>
                  <a:txBody>
                    <a:bodyPr/>
                    <a:lstStyle/>
                    <a:p>
                      <a:pPr algn="ctr"/>
                      <a:r>
                        <a:rPr lang="en-GB" sz="2000">
                          <a:effectLst/>
                        </a:rPr>
                        <a:t>Method</a:t>
                      </a:r>
                      <a:endParaRPr lang="en-GB" sz="2000">
                        <a:effectLst/>
                        <a:latin typeface="Times New Roman" panose="02020603050405020304" pitchFamily="18" charset="0"/>
                        <a:ea typeface="Calibri" panose="020F0502020204030204" pitchFamily="34" charset="0"/>
                        <a:cs typeface="Arial" panose="020B0604020202020204" pitchFamily="34" charset="0"/>
                      </a:endParaRPr>
                    </a:p>
                  </a:txBody>
                  <a:tcPr marL="110187" marR="110187" marT="0" marB="0" anchor="ctr"/>
                </a:tc>
                <a:extLst>
                  <a:ext uri="{0D108BD9-81ED-4DB2-BD59-A6C34878D82A}">
                    <a16:rowId xmlns:a16="http://schemas.microsoft.com/office/drawing/2014/main" val="374050398"/>
                  </a:ext>
                </a:extLst>
              </a:tr>
              <a:tr h="793349">
                <a:tc>
                  <a:txBody>
                    <a:bodyPr/>
                    <a:lstStyle/>
                    <a:p>
                      <a:r>
                        <a:rPr lang="en-GB" sz="2000">
                          <a:effectLst/>
                        </a:rPr>
                        <a:t>North Scotland DC-OES </a:t>
                      </a:r>
                      <a:endParaRPr lang="en-GB" sz="2000">
                        <a:effectLst/>
                        <a:latin typeface="Times New Roman" panose="02020603050405020304" pitchFamily="18" charset="0"/>
                        <a:ea typeface="Calibri" panose="020F0502020204030204" pitchFamily="34" charset="0"/>
                        <a:cs typeface="Arial" panose="020B0604020202020204" pitchFamily="34" charset="0"/>
                      </a:endParaRPr>
                    </a:p>
                  </a:txBody>
                  <a:tcPr marL="110187" marR="110187" marT="0" marB="0"/>
                </a:tc>
                <a:tc>
                  <a:txBody>
                    <a:bodyPr/>
                    <a:lstStyle/>
                    <a:p>
                      <a:pPr algn="ctr"/>
                      <a:r>
                        <a:rPr lang="en-GB" sz="2000">
                          <a:effectLst/>
                        </a:rPr>
                        <a:t>1970s</a:t>
                      </a:r>
                      <a:endParaRPr lang="en-GB" sz="2000">
                        <a:effectLst/>
                        <a:latin typeface="Times New Roman" panose="02020603050405020304" pitchFamily="18" charset="0"/>
                        <a:ea typeface="Calibri" panose="020F0502020204030204" pitchFamily="34" charset="0"/>
                        <a:cs typeface="Arial" panose="020B0604020202020204" pitchFamily="34" charset="0"/>
                      </a:endParaRPr>
                    </a:p>
                  </a:txBody>
                  <a:tcPr marL="110187" marR="110187" marT="0" marB="0"/>
                </a:tc>
                <a:tc>
                  <a:txBody>
                    <a:bodyPr/>
                    <a:lstStyle/>
                    <a:p>
                      <a:r>
                        <a:rPr lang="en-GB" sz="2000">
                          <a:effectLst/>
                        </a:rPr>
                        <a:t>Parametric levelling using internal reference materials relative to the first batch of results.</a:t>
                      </a:r>
                      <a:endParaRPr lang="en-GB" sz="2000">
                        <a:effectLst/>
                        <a:latin typeface="Times New Roman" panose="02020603050405020304" pitchFamily="18" charset="0"/>
                        <a:ea typeface="Calibri" panose="020F0502020204030204" pitchFamily="34" charset="0"/>
                        <a:cs typeface="Arial" panose="020B0604020202020204" pitchFamily="34" charset="0"/>
                      </a:endParaRPr>
                    </a:p>
                  </a:txBody>
                  <a:tcPr marL="110187" marR="110187" marT="0" marB="0"/>
                </a:tc>
                <a:extLst>
                  <a:ext uri="{0D108BD9-81ED-4DB2-BD59-A6C34878D82A}">
                    <a16:rowId xmlns:a16="http://schemas.microsoft.com/office/drawing/2014/main" val="651075124"/>
                  </a:ext>
                </a:extLst>
              </a:tr>
              <a:tr h="2262512">
                <a:tc>
                  <a:txBody>
                    <a:bodyPr/>
                    <a:lstStyle/>
                    <a:p>
                      <a:r>
                        <a:rPr lang="en-GB" sz="2000">
                          <a:effectLst/>
                        </a:rPr>
                        <a:t>Wales XRFS</a:t>
                      </a:r>
                      <a:endParaRPr lang="en-GB" sz="2000">
                        <a:effectLst/>
                        <a:latin typeface="Times New Roman" panose="02020603050405020304" pitchFamily="18" charset="0"/>
                        <a:ea typeface="Calibri" panose="020F0502020204030204" pitchFamily="34" charset="0"/>
                        <a:cs typeface="Arial" panose="020B0604020202020204" pitchFamily="34" charset="0"/>
                      </a:endParaRPr>
                    </a:p>
                  </a:txBody>
                  <a:tcPr marL="110187" marR="110187" marT="0" marB="0"/>
                </a:tc>
                <a:tc>
                  <a:txBody>
                    <a:bodyPr/>
                    <a:lstStyle/>
                    <a:p>
                      <a:pPr algn="ctr"/>
                      <a:r>
                        <a:rPr lang="en-GB" sz="2000">
                          <a:effectLst/>
                        </a:rPr>
                        <a:t>1993</a:t>
                      </a:r>
                      <a:endParaRPr lang="en-GB" sz="2000">
                        <a:effectLst/>
                        <a:latin typeface="Times New Roman" panose="02020603050405020304" pitchFamily="18" charset="0"/>
                        <a:ea typeface="Calibri" panose="020F0502020204030204" pitchFamily="34" charset="0"/>
                        <a:cs typeface="Arial" panose="020B0604020202020204" pitchFamily="34" charset="0"/>
                      </a:endParaRPr>
                    </a:p>
                  </a:txBody>
                  <a:tcPr marL="110187" marR="110187" marT="0" marB="0"/>
                </a:tc>
                <a:tc>
                  <a:txBody>
                    <a:bodyPr/>
                    <a:lstStyle/>
                    <a:p>
                      <a:r>
                        <a:rPr lang="en-GB" sz="2000">
                          <a:effectLst/>
                        </a:rPr>
                        <a:t>All samples previously analysed by DC-OES levelled to the new XRFS method, using parametric levelling of internal reference materials repeatedly analysed by both methods. Some complete sample batches were also analysed by both methods to confirm the suitability of levelling.</a:t>
                      </a:r>
                      <a:endParaRPr lang="en-GB" sz="2000">
                        <a:effectLst/>
                        <a:latin typeface="Times New Roman" panose="02020603050405020304" pitchFamily="18" charset="0"/>
                        <a:ea typeface="Calibri" panose="020F0502020204030204" pitchFamily="34" charset="0"/>
                        <a:cs typeface="Arial" panose="020B0604020202020204" pitchFamily="34" charset="0"/>
                      </a:endParaRPr>
                    </a:p>
                  </a:txBody>
                  <a:tcPr marL="110187" marR="110187" marT="0" marB="0"/>
                </a:tc>
                <a:extLst>
                  <a:ext uri="{0D108BD9-81ED-4DB2-BD59-A6C34878D82A}">
                    <a16:rowId xmlns:a16="http://schemas.microsoft.com/office/drawing/2014/main" val="3995781650"/>
                  </a:ext>
                </a:extLst>
              </a:tr>
              <a:tr h="1038209">
                <a:tc>
                  <a:txBody>
                    <a:bodyPr/>
                    <a:lstStyle/>
                    <a:p>
                      <a:r>
                        <a:rPr lang="en-GB" sz="2000">
                          <a:effectLst/>
                        </a:rPr>
                        <a:t>United Kingdom geochemical atlas</a:t>
                      </a:r>
                      <a:endParaRPr lang="en-GB" sz="2000">
                        <a:effectLst/>
                        <a:latin typeface="Times New Roman" panose="02020603050405020304" pitchFamily="18" charset="0"/>
                        <a:ea typeface="Calibri" panose="020F0502020204030204" pitchFamily="34" charset="0"/>
                        <a:cs typeface="Arial" panose="020B0604020202020204" pitchFamily="34" charset="0"/>
                      </a:endParaRPr>
                    </a:p>
                  </a:txBody>
                  <a:tcPr marL="110187" marR="110187" marT="0" marB="0"/>
                </a:tc>
                <a:tc>
                  <a:txBody>
                    <a:bodyPr/>
                    <a:lstStyle/>
                    <a:p>
                      <a:pPr algn="ctr"/>
                      <a:r>
                        <a:rPr lang="en-GB" sz="2000">
                          <a:effectLst/>
                        </a:rPr>
                        <a:t>2015</a:t>
                      </a:r>
                      <a:endParaRPr lang="en-GB" sz="2000">
                        <a:effectLst/>
                        <a:latin typeface="Times New Roman" panose="02020603050405020304" pitchFamily="18" charset="0"/>
                        <a:ea typeface="Calibri" panose="020F0502020204030204" pitchFamily="34" charset="0"/>
                        <a:cs typeface="Arial" panose="020B0604020202020204" pitchFamily="34" charset="0"/>
                      </a:endParaRPr>
                    </a:p>
                  </a:txBody>
                  <a:tcPr marL="110187" marR="110187" marT="0" marB="0"/>
                </a:tc>
                <a:tc>
                  <a:txBody>
                    <a:bodyPr/>
                    <a:lstStyle/>
                    <a:p>
                      <a:r>
                        <a:rPr lang="en-GB" sz="2000" dirty="0">
                          <a:effectLst/>
                        </a:rPr>
                        <a:t>All stream sediment results were levelled to an international reference point using international reference materials.</a:t>
                      </a:r>
                      <a:endParaRPr lang="en-GB" sz="2000" dirty="0">
                        <a:effectLst/>
                        <a:latin typeface="Times New Roman" panose="02020603050405020304" pitchFamily="18" charset="0"/>
                        <a:ea typeface="Calibri" panose="020F0502020204030204" pitchFamily="34" charset="0"/>
                        <a:cs typeface="Arial" panose="020B0604020202020204" pitchFamily="34" charset="0"/>
                      </a:endParaRPr>
                    </a:p>
                  </a:txBody>
                  <a:tcPr marL="110187" marR="110187" marT="0" marB="0"/>
                </a:tc>
                <a:extLst>
                  <a:ext uri="{0D108BD9-81ED-4DB2-BD59-A6C34878D82A}">
                    <a16:rowId xmlns:a16="http://schemas.microsoft.com/office/drawing/2014/main" val="4057160374"/>
                  </a:ext>
                </a:extLst>
              </a:tr>
            </a:tbl>
          </a:graphicData>
        </a:graphic>
      </p:graphicFrame>
      <p:sp>
        <p:nvSpPr>
          <p:cNvPr id="7" name="TextBox 6">
            <a:extLst>
              <a:ext uri="{FF2B5EF4-FFF2-40B4-BE49-F238E27FC236}">
                <a16:creationId xmlns:a16="http://schemas.microsoft.com/office/drawing/2014/main" id="{C497114E-1AE4-C17D-3EC1-AFAA7F22D40F}"/>
              </a:ext>
            </a:extLst>
          </p:cNvPr>
          <p:cNvSpPr txBox="1"/>
          <p:nvPr/>
        </p:nvSpPr>
        <p:spPr>
          <a:xfrm>
            <a:off x="251518" y="0"/>
            <a:ext cx="8640961" cy="830997"/>
          </a:xfrm>
          <a:prstGeom prst="rect">
            <a:avLst/>
          </a:prstGeom>
          <a:noFill/>
        </p:spPr>
        <p:txBody>
          <a:bodyPr wrap="square">
            <a:spAutoFit/>
          </a:bodyPr>
          <a:lstStyle/>
          <a:p>
            <a:r>
              <a:rPr lang="en-GB" sz="2400" b="0" u="none" strike="noStrike" baseline="0" dirty="0">
                <a:solidFill>
                  <a:srgbClr val="000000"/>
                </a:solidFill>
              </a:rPr>
              <a:t>Table 8.1 on page 435. A summary of the levelling reference points for the British Geological Survey’s G-BASE stream sediment data. </a:t>
            </a:r>
            <a:endParaRPr lang="en-GB" sz="2400" dirty="0"/>
          </a:p>
        </p:txBody>
      </p:sp>
    </p:spTree>
    <p:extLst>
      <p:ext uri="{BB962C8B-B14F-4D97-AF65-F5344CB8AC3E}">
        <p14:creationId xmlns:p14="http://schemas.microsoft.com/office/powerpoint/2010/main" val="9485286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C569EB7-E605-D054-096B-12B2A6D35F01}"/>
              </a:ext>
            </a:extLst>
          </p:cNvPr>
          <p:cNvSpPr txBox="1"/>
          <p:nvPr/>
        </p:nvSpPr>
        <p:spPr>
          <a:xfrm>
            <a:off x="323528" y="481236"/>
            <a:ext cx="8640960" cy="4616648"/>
          </a:xfrm>
          <a:prstGeom prst="rect">
            <a:avLst/>
          </a:prstGeom>
          <a:noFill/>
        </p:spPr>
        <p:txBody>
          <a:bodyPr wrap="square">
            <a:spAutoFit/>
          </a:bodyPr>
          <a:lstStyle/>
          <a:p>
            <a:r>
              <a:rPr lang="en-GB" sz="2400" b="1" i="0" u="none" strike="noStrike" baseline="0" dirty="0">
                <a:solidFill>
                  <a:srgbClr val="000000"/>
                </a:solidFill>
              </a:rPr>
              <a:t>8.2.2. Testing to see whether an analytical batch requires levelling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Testing to see whether a newly received batch of analytical results requires any levelling can be done by two methods:</a:t>
            </a:r>
          </a:p>
          <a:p>
            <a:endParaRPr lang="en-GB" sz="1800" b="0" i="0" u="none" strike="noStrike" baseline="0" dirty="0">
              <a:solidFill>
                <a:srgbClr val="000000"/>
              </a:solidFill>
            </a:endParaRPr>
          </a:p>
          <a:p>
            <a:pPr marL="714375" indent="-247650">
              <a:buFont typeface="+mj-lt"/>
              <a:buAutoNum type="alphaLcParenR"/>
            </a:pPr>
            <a:r>
              <a:rPr lang="en-GB" sz="1800" b="0" i="0" u="none" strike="noStrike" baseline="0" dirty="0">
                <a:solidFill>
                  <a:srgbClr val="000000"/>
                </a:solidFill>
              </a:rPr>
              <a:t>Plotting spatial data to generate geochemical images to inspect whether any artefacts can be seen between the boundaries of analytical batches, and </a:t>
            </a:r>
          </a:p>
          <a:p>
            <a:pPr marL="714375" indent="-247650">
              <a:buFont typeface="+mj-lt"/>
              <a:buAutoNum type="alphaLcParenR"/>
            </a:pPr>
            <a:r>
              <a:rPr lang="en-GB" sz="1800" b="0" i="0" u="none" strike="noStrike" baseline="0" dirty="0">
                <a:solidFill>
                  <a:srgbClr val="000000"/>
                </a:solidFill>
              </a:rPr>
              <a:t>Plotting X-Y graphs for each element for three or more reference standards against their accepted reference values to determine any deviation from a straight line of gradient 1. This is referred to as parametric data levelling. </a:t>
            </a:r>
          </a:p>
          <a:p>
            <a:endParaRPr lang="en-GB" sz="1800" b="0" i="0" u="none" strike="noStrike" baseline="0" dirty="0">
              <a:solidFill>
                <a:srgbClr val="000000"/>
              </a:solidFill>
            </a:endParaRPr>
          </a:p>
          <a:p>
            <a:r>
              <a:rPr lang="en-GB" sz="1800" b="0" i="0" u="none" strike="noStrike" baseline="0" dirty="0">
                <a:solidFill>
                  <a:srgbClr val="000000"/>
                </a:solidFill>
              </a:rPr>
              <a:t>The first method is most applicable if the new analytical batch is spatially adjacent to existing results. Generally, the process of data levelling will be investigated when complete map sheets or large regions have been sampled and analysed. It is when complete map sheet areas are plotted together that any problems arising between map sheet boundaries can be tested (see Figs. 8.1 &amp; 8.2). </a:t>
            </a:r>
            <a:endParaRPr lang="en-GB" dirty="0"/>
          </a:p>
        </p:txBody>
      </p:sp>
      <p:sp>
        <p:nvSpPr>
          <p:cNvPr id="6" name="TextBox 5">
            <a:extLst>
              <a:ext uri="{FF2B5EF4-FFF2-40B4-BE49-F238E27FC236}">
                <a16:creationId xmlns:a16="http://schemas.microsoft.com/office/drawing/2014/main" id="{7919713C-D0EF-8605-B5C6-091EF4353F47}"/>
              </a:ext>
            </a:extLst>
          </p:cNvPr>
          <p:cNvSpPr txBox="1"/>
          <p:nvPr/>
        </p:nvSpPr>
        <p:spPr>
          <a:xfrm>
            <a:off x="7188167" y="5296480"/>
            <a:ext cx="1704313"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10816335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1383</TotalTime>
  <Words>5535</Words>
  <Application>Microsoft Office PowerPoint</Application>
  <PresentationFormat>On-screen Show (16:10)</PresentationFormat>
  <Paragraphs>282</Paragraphs>
  <Slides>40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Alecos Demetriades</dc:creator>
  <cp:lastModifiedBy>Alecos Demetriades</cp:lastModifiedBy>
  <cp:revision>49</cp:revision>
  <dcterms:created xsi:type="dcterms:W3CDTF">2022-06-25T09:26:52Z</dcterms:created>
  <dcterms:modified xsi:type="dcterms:W3CDTF">2022-08-17T14:17:51Z</dcterms:modified>
</cp:coreProperties>
</file>